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ags/tag2.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3.xml" ContentType="application/vnd.openxmlformats-officedocument.themeOverr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4.xml" ContentType="application/vnd.openxmlformats-officedocument.themeOverr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5.xml" ContentType="application/vnd.openxmlformats-officedocument.themeOverr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theme/themeOverride6.xml" ContentType="application/vnd.openxmlformats-officedocument.themeOverr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theme/themeOverride7.xml" ContentType="application/vnd.openxmlformats-officedocument.themeOverr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theme/themeOverride8.xml" ContentType="application/vnd.openxmlformats-officedocument.themeOverr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462" r:id="rId1"/>
  </p:sldMasterIdLst>
  <p:notesMasterIdLst>
    <p:notesMasterId r:id="rId61"/>
  </p:notesMasterIdLst>
  <p:handoutMasterIdLst>
    <p:handoutMasterId r:id="rId62"/>
  </p:handoutMasterIdLst>
  <p:sldIdLst>
    <p:sldId id="443" r:id="rId2"/>
    <p:sldId id="623" r:id="rId3"/>
    <p:sldId id="624" r:id="rId4"/>
    <p:sldId id="2147376829" r:id="rId5"/>
    <p:sldId id="2147376830" r:id="rId6"/>
    <p:sldId id="2147376831" r:id="rId7"/>
    <p:sldId id="2147376832" r:id="rId8"/>
    <p:sldId id="2147376833" r:id="rId9"/>
    <p:sldId id="2147376834" r:id="rId10"/>
    <p:sldId id="2147376835" r:id="rId11"/>
    <p:sldId id="2146849012" r:id="rId12"/>
    <p:sldId id="445" r:id="rId13"/>
    <p:sldId id="552" r:id="rId14"/>
    <p:sldId id="553" r:id="rId15"/>
    <p:sldId id="576" r:id="rId16"/>
    <p:sldId id="577" r:id="rId17"/>
    <p:sldId id="579" r:id="rId18"/>
    <p:sldId id="642" r:id="rId19"/>
    <p:sldId id="578" r:id="rId20"/>
    <p:sldId id="581" r:id="rId21"/>
    <p:sldId id="643" r:id="rId22"/>
    <p:sldId id="582" r:id="rId23"/>
    <p:sldId id="584" r:id="rId24"/>
    <p:sldId id="583" r:id="rId25"/>
    <p:sldId id="644" r:id="rId26"/>
    <p:sldId id="639" r:id="rId27"/>
    <p:sldId id="640" r:id="rId28"/>
    <p:sldId id="2147376836" r:id="rId29"/>
    <p:sldId id="2147376837" r:id="rId30"/>
    <p:sldId id="2147376838" r:id="rId31"/>
    <p:sldId id="2147376839" r:id="rId32"/>
    <p:sldId id="2147376840" r:id="rId33"/>
    <p:sldId id="635" r:id="rId34"/>
    <p:sldId id="554" r:id="rId35"/>
    <p:sldId id="556" r:id="rId36"/>
    <p:sldId id="641" r:id="rId37"/>
    <p:sldId id="636" r:id="rId38"/>
    <p:sldId id="557" r:id="rId39"/>
    <p:sldId id="559" r:id="rId40"/>
    <p:sldId id="637" r:id="rId41"/>
    <p:sldId id="2147376841" r:id="rId42"/>
    <p:sldId id="2147376842" r:id="rId43"/>
    <p:sldId id="638" r:id="rId44"/>
    <p:sldId id="562" r:id="rId45"/>
    <p:sldId id="563" r:id="rId46"/>
    <p:sldId id="564" r:id="rId47"/>
    <p:sldId id="2147376843" r:id="rId48"/>
    <p:sldId id="2147376844" r:id="rId49"/>
    <p:sldId id="2147376845" r:id="rId50"/>
    <p:sldId id="714" r:id="rId51"/>
    <p:sldId id="2147376846" r:id="rId52"/>
    <p:sldId id="569" r:id="rId53"/>
    <p:sldId id="570" r:id="rId54"/>
    <p:sldId id="713" r:id="rId55"/>
    <p:sldId id="2147376847" r:id="rId56"/>
    <p:sldId id="572" r:id="rId57"/>
    <p:sldId id="2147376848" r:id="rId58"/>
    <p:sldId id="2147376849" r:id="rId59"/>
    <p:sldId id="448" r:id="rId60"/>
  </p:sldIdLst>
  <p:sldSz cx="12192000" cy="6858000"/>
  <p:notesSz cx="6858000" cy="9144000"/>
  <p:custDataLst>
    <p:tags r:id="rId63"/>
  </p:custDataLst>
  <p:defaultTextStyle>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p:defaultTextStyle>
  <p:extLst>
    <p:ext uri="{521415D9-36F7-43E2-AB2F-B90AF26B5E84}">
      <p14:sectionLst xmlns:p14="http://schemas.microsoft.com/office/powerpoint/2010/main">
        <p14:section name="広告主・代理店限定" id="{A39D9239-5576-7D4D-B9F0-868A80937222}">
          <p14:sldIdLst>
            <p14:sldId id="443"/>
            <p14:sldId id="623"/>
            <p14:sldId id="624"/>
            <p14:sldId id="2147376829"/>
            <p14:sldId id="2147376830"/>
            <p14:sldId id="2147376831"/>
            <p14:sldId id="2147376832"/>
            <p14:sldId id="2147376833"/>
            <p14:sldId id="2147376834"/>
            <p14:sldId id="2147376835"/>
            <p14:sldId id="2146849012"/>
            <p14:sldId id="445"/>
            <p14:sldId id="552"/>
            <p14:sldId id="553"/>
            <p14:sldId id="576"/>
            <p14:sldId id="577"/>
            <p14:sldId id="579"/>
            <p14:sldId id="642"/>
            <p14:sldId id="578"/>
            <p14:sldId id="581"/>
            <p14:sldId id="643"/>
            <p14:sldId id="582"/>
            <p14:sldId id="584"/>
            <p14:sldId id="583"/>
            <p14:sldId id="644"/>
            <p14:sldId id="639"/>
            <p14:sldId id="640"/>
            <p14:sldId id="2147376836"/>
            <p14:sldId id="2147376837"/>
            <p14:sldId id="2147376838"/>
            <p14:sldId id="2147376839"/>
            <p14:sldId id="2147376840"/>
            <p14:sldId id="635"/>
            <p14:sldId id="554"/>
            <p14:sldId id="556"/>
            <p14:sldId id="641"/>
            <p14:sldId id="636"/>
            <p14:sldId id="557"/>
            <p14:sldId id="559"/>
            <p14:sldId id="637"/>
            <p14:sldId id="2147376841"/>
            <p14:sldId id="2147376842"/>
            <p14:sldId id="638"/>
            <p14:sldId id="562"/>
            <p14:sldId id="563"/>
            <p14:sldId id="564"/>
            <p14:sldId id="2147376843"/>
            <p14:sldId id="2147376844"/>
            <p14:sldId id="2147376845"/>
            <p14:sldId id="714"/>
            <p14:sldId id="2147376846"/>
            <p14:sldId id="569"/>
            <p14:sldId id="570"/>
            <p14:sldId id="713"/>
            <p14:sldId id="2147376847"/>
            <p14:sldId id="572"/>
            <p14:sldId id="2147376848"/>
            <p14:sldId id="2147376849"/>
            <p14:sldId id="448"/>
          </p14:sldIdLst>
        </p14:section>
      </p14:sectionLst>
    </p:ext>
    <p:ext uri="{EFAFB233-063F-42B5-8137-9DF3F51BA10A}">
      <p15:sldGuideLst xmlns:p15="http://schemas.microsoft.com/office/powerpoint/2012/main">
        <p15:guide id="1" orient="horz" pos="368" userDrawn="1">
          <p15:clr>
            <a:srgbClr val="F26B43"/>
          </p15:clr>
        </p15:guide>
        <p15:guide id="2" pos="2774" userDrawn="1">
          <p15:clr>
            <a:srgbClr val="A4A3A4"/>
          </p15:clr>
        </p15:guide>
        <p15:guide id="3" pos="370" userDrawn="1">
          <p15:clr>
            <a:srgbClr val="F26B43"/>
          </p15:clr>
        </p15:guide>
        <p15:guide id="4" pos="7310" userDrawn="1">
          <p15:clr>
            <a:srgbClr val="F26B43"/>
          </p15:clr>
        </p15:guide>
        <p15:guide id="5" orient="horz" pos="2260" userDrawn="1">
          <p15:clr>
            <a:srgbClr val="A4A3A4"/>
          </p15:clr>
        </p15:guide>
        <p15:guide id="6" orient="horz" pos="3952" userDrawn="1">
          <p15:clr>
            <a:srgbClr val="F26B43"/>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0D52F8F-F2F3-F944-5855-F3C90BDFF909}" name="櫻井 英昭" initials="英櫻" userId="S::hidsakur@auth.workers-hub.com::cbde959f-210b-426d-bf70-74ff6907a5e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D0D0D"/>
    <a:srgbClr val="DEDEE5"/>
    <a:srgbClr val="31316B"/>
    <a:srgbClr val="4B4B7D"/>
    <a:srgbClr val="707090"/>
    <a:srgbClr val="A5A5BA"/>
    <a:srgbClr val="C6C6D6"/>
    <a:srgbClr val="78789B"/>
    <a:srgbClr val="C6C6D5"/>
    <a:srgbClr val="ACACC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68FCF2A-47A7-4863-8950-BB09FE490054}" v="198" dt="2026-01-14T10:06:36.853"/>
    <p1510:client id="{AACA5BE6-B73C-4D8A-A82C-7940BC08429F}" v="8" dt="2026-01-14T09:14:59.974"/>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204" autoAdjust="0"/>
    <p:restoredTop sz="94110" autoAdjust="0"/>
  </p:normalViewPr>
  <p:slideViewPr>
    <p:cSldViewPr snapToGrid="0">
      <p:cViewPr varScale="1">
        <p:scale>
          <a:sx n="69" d="100"/>
          <a:sy n="69" d="100"/>
        </p:scale>
        <p:origin x="1498" y="278"/>
      </p:cViewPr>
      <p:guideLst>
        <p:guide orient="horz" pos="368"/>
        <p:guide pos="2774"/>
        <p:guide pos="370"/>
        <p:guide pos="7310"/>
        <p:guide orient="horz" pos="2260"/>
        <p:guide orient="horz" pos="3952"/>
      </p:guideLst>
    </p:cSldViewPr>
  </p:slideViewPr>
  <p:notesTextViewPr>
    <p:cViewPr>
      <p:scale>
        <a:sx n="1" d="1"/>
        <a:sy n="1" d="1"/>
      </p:scale>
      <p:origin x="0" y="0"/>
    </p:cViewPr>
  </p:notesTextViewPr>
  <p:sorterViewPr>
    <p:cViewPr>
      <p:scale>
        <a:sx n="83" d="100"/>
        <a:sy n="83" d="100"/>
      </p:scale>
      <p:origin x="0" y="0"/>
    </p:cViewPr>
  </p:sorterViewPr>
  <p:notesViewPr>
    <p:cSldViewPr snapToGrid="0">
      <p:cViewPr varScale="1">
        <p:scale>
          <a:sx n="62" d="100"/>
          <a:sy n="62" d="100"/>
        </p:scale>
        <p:origin x="3226" y="72"/>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tags" Target="tags/tag1.xml"/><Relationship Id="rId68" Type="http://schemas.microsoft.com/office/2016/11/relationships/changesInfo" Target="changesInfos/changesInfo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notesMaster" Target="notesMasters/notesMaster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presProps" Target="presProps.xml"/><Relationship Id="rId69" Type="http://schemas.microsoft.com/office/2015/10/relationships/revisionInfo" Target="revisionInfo.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handoutMaster" Target="handoutMasters/handoutMaster1.xml"/><Relationship Id="rId70"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irano Takeshi (平野 武)" userId="QGOlFpdt/6Ezox3hP3mZpIU0xlYYU++iuARrAijyPMc=" providerId="None" clId="Web-{AACA5BE6-B73C-4D8A-A82C-7940BC08429F}"/>
    <pc:docChg chg="modSld">
      <pc:chgData name="Hirano Takeshi (平野 武)" userId="QGOlFpdt/6Ezox3hP3mZpIU0xlYYU++iuARrAijyPMc=" providerId="None" clId="Web-{AACA5BE6-B73C-4D8A-A82C-7940BC08429F}" dt="2026-01-14T09:14:59.974" v="6" actId="1076"/>
      <pc:docMkLst>
        <pc:docMk/>
      </pc:docMkLst>
      <pc:sldChg chg="modSp">
        <pc:chgData name="Hirano Takeshi (平野 武)" userId="QGOlFpdt/6Ezox3hP3mZpIU0xlYYU++iuARrAijyPMc=" providerId="None" clId="Web-{AACA5BE6-B73C-4D8A-A82C-7940BC08429F}" dt="2026-01-14T09:14:59.974" v="6" actId="1076"/>
        <pc:sldMkLst>
          <pc:docMk/>
          <pc:sldMk cId="3762758137" sldId="2147376840"/>
        </pc:sldMkLst>
        <pc:spChg chg="mod">
          <ac:chgData name="Hirano Takeshi (平野 武)" userId="QGOlFpdt/6Ezox3hP3mZpIU0xlYYU++iuARrAijyPMc=" providerId="None" clId="Web-{AACA5BE6-B73C-4D8A-A82C-7940BC08429F}" dt="2026-01-14T09:14:11.832" v="0" actId="20577"/>
          <ac:spMkLst>
            <pc:docMk/>
            <pc:sldMk cId="3762758137" sldId="2147376840"/>
            <ac:spMk id="7" creationId="{3018CC35-ECEA-C9E9-F0AA-DF2AAEB0F007}"/>
          </ac:spMkLst>
        </pc:spChg>
        <pc:spChg chg="mod">
          <ac:chgData name="Hirano Takeshi (平野 武)" userId="QGOlFpdt/6Ezox3hP3mZpIU0xlYYU++iuARrAijyPMc=" providerId="None" clId="Web-{AACA5BE6-B73C-4D8A-A82C-7940BC08429F}" dt="2026-01-14T09:14:59.959" v="5" actId="1076"/>
          <ac:spMkLst>
            <pc:docMk/>
            <pc:sldMk cId="3762758137" sldId="2147376840"/>
            <ac:spMk id="65" creationId="{C14DF788-8F1E-6BE8-3D68-9F2214CABEBF}"/>
          </ac:spMkLst>
        </pc:spChg>
        <pc:spChg chg="mod">
          <ac:chgData name="Hirano Takeshi (平野 武)" userId="QGOlFpdt/6Ezox3hP3mZpIU0xlYYU++iuARrAijyPMc=" providerId="None" clId="Web-{AACA5BE6-B73C-4D8A-A82C-7940BC08429F}" dt="2026-01-14T09:14:19.223" v="1" actId="1076"/>
          <ac:spMkLst>
            <pc:docMk/>
            <pc:sldMk cId="3762758137" sldId="2147376840"/>
            <ac:spMk id="73" creationId="{6B35AAEC-065A-A3D1-C5BE-AB069ADD9847}"/>
          </ac:spMkLst>
        </pc:spChg>
        <pc:spChg chg="mod">
          <ac:chgData name="Hirano Takeshi (平野 武)" userId="QGOlFpdt/6Ezox3hP3mZpIU0xlYYU++iuARrAijyPMc=" providerId="None" clId="Web-{AACA5BE6-B73C-4D8A-A82C-7940BC08429F}" dt="2026-01-14T09:14:19.239" v="2" actId="1076"/>
          <ac:spMkLst>
            <pc:docMk/>
            <pc:sldMk cId="3762758137" sldId="2147376840"/>
            <ac:spMk id="74" creationId="{D66EF236-C1BD-5EAF-2863-8D5F784D2DBE}"/>
          </ac:spMkLst>
        </pc:spChg>
        <pc:cxnChg chg="mod">
          <ac:chgData name="Hirano Takeshi (平野 武)" userId="QGOlFpdt/6Ezox3hP3mZpIU0xlYYU++iuARrAijyPMc=" providerId="None" clId="Web-{AACA5BE6-B73C-4D8A-A82C-7940BC08429F}" dt="2026-01-14T09:14:59.974" v="6" actId="1076"/>
          <ac:cxnSpMkLst>
            <pc:docMk/>
            <pc:sldMk cId="3762758137" sldId="2147376840"/>
            <ac:cxnSpMk id="75" creationId="{D6839744-780B-0D1F-6790-8915325F5C0A}"/>
          </ac:cxnSpMkLst>
        </pc:cxnChg>
      </pc:sldChg>
    </pc:docChg>
  </pc:docChgLst>
  <pc:docChgLst>
    <pc:chgData name="Hirano Takeshi (平野 武)" userId="QGOlFpdt/6Ezox3hP3mZpIU0xlYYU++iuARrAijyPMc=" providerId="None" clId="Web-{868FCF2A-47A7-4863-8950-BB09FE490054}"/>
    <pc:docChg chg="modSld">
      <pc:chgData name="Hirano Takeshi (平野 武)" userId="QGOlFpdt/6Ezox3hP3mZpIU0xlYYU++iuARrAijyPMc=" providerId="None" clId="Web-{868FCF2A-47A7-4863-8950-BB09FE490054}" dt="2026-01-14T10:06:36.853" v="114" actId="1076"/>
      <pc:docMkLst>
        <pc:docMk/>
      </pc:docMkLst>
      <pc:sldChg chg="modSp">
        <pc:chgData name="Hirano Takeshi (平野 武)" userId="QGOlFpdt/6Ezox3hP3mZpIU0xlYYU++iuARrAijyPMc=" providerId="None" clId="Web-{868FCF2A-47A7-4863-8950-BB09FE490054}" dt="2026-01-14T09:43:58.181" v="1"/>
        <pc:sldMkLst>
          <pc:docMk/>
          <pc:sldMk cId="4293298155" sldId="557"/>
        </pc:sldMkLst>
        <pc:graphicFrameChg chg="mod modGraphic">
          <ac:chgData name="Hirano Takeshi (平野 武)" userId="QGOlFpdt/6Ezox3hP3mZpIU0xlYYU++iuARrAijyPMc=" providerId="None" clId="Web-{868FCF2A-47A7-4863-8950-BB09FE490054}" dt="2026-01-14T09:43:58.181" v="1"/>
          <ac:graphicFrameMkLst>
            <pc:docMk/>
            <pc:sldMk cId="4293298155" sldId="557"/>
            <ac:graphicFrameMk id="3" creationId="{DBDC39CF-555E-9880-A950-1F7B0A75D718}"/>
          </ac:graphicFrameMkLst>
        </pc:graphicFrameChg>
      </pc:sldChg>
      <pc:sldChg chg="modSp">
        <pc:chgData name="Hirano Takeshi (平野 武)" userId="QGOlFpdt/6Ezox3hP3mZpIU0xlYYU++iuARrAijyPMc=" providerId="None" clId="Web-{868FCF2A-47A7-4863-8950-BB09FE490054}" dt="2026-01-14T09:46:29.381" v="3"/>
        <pc:sldMkLst>
          <pc:docMk/>
          <pc:sldMk cId="3143463550" sldId="559"/>
        </pc:sldMkLst>
        <pc:graphicFrameChg chg="mod modGraphic">
          <ac:chgData name="Hirano Takeshi (平野 武)" userId="QGOlFpdt/6Ezox3hP3mZpIU0xlYYU++iuARrAijyPMc=" providerId="None" clId="Web-{868FCF2A-47A7-4863-8950-BB09FE490054}" dt="2026-01-14T09:46:29.381" v="3"/>
          <ac:graphicFrameMkLst>
            <pc:docMk/>
            <pc:sldMk cId="3143463550" sldId="559"/>
            <ac:graphicFrameMk id="3" creationId="{0F9AC017-FF18-D529-FBBE-CD62E0D3E549}"/>
          </ac:graphicFrameMkLst>
        </pc:graphicFrameChg>
      </pc:sldChg>
      <pc:sldChg chg="modSp">
        <pc:chgData name="Hirano Takeshi (平野 武)" userId="QGOlFpdt/6Ezox3hP3mZpIU0xlYYU++iuARrAijyPMc=" providerId="None" clId="Web-{868FCF2A-47A7-4863-8950-BB09FE490054}" dt="2026-01-14T10:06:06.508" v="107" actId="20577"/>
        <pc:sldMkLst>
          <pc:docMk/>
          <pc:sldMk cId="2330979528" sldId="2147376843"/>
        </pc:sldMkLst>
        <pc:spChg chg="mod">
          <ac:chgData name="Hirano Takeshi (平野 武)" userId="QGOlFpdt/6Ezox3hP3mZpIU0xlYYU++iuARrAijyPMc=" providerId="None" clId="Web-{868FCF2A-47A7-4863-8950-BB09FE490054}" dt="2026-01-14T10:00:39.500" v="90" actId="20577"/>
          <ac:spMkLst>
            <pc:docMk/>
            <pc:sldMk cId="2330979528" sldId="2147376843"/>
            <ac:spMk id="5" creationId="{F377C958-85B1-3565-538A-FCE959685ED9}"/>
          </ac:spMkLst>
        </pc:spChg>
        <pc:spChg chg="mod">
          <ac:chgData name="Hirano Takeshi (平野 武)" userId="QGOlFpdt/6Ezox3hP3mZpIU0xlYYU++iuARrAijyPMc=" providerId="None" clId="Web-{868FCF2A-47A7-4863-8950-BB09FE490054}" dt="2026-01-14T10:06:06.508" v="107" actId="20577"/>
          <ac:spMkLst>
            <pc:docMk/>
            <pc:sldMk cId="2330979528" sldId="2147376843"/>
            <ac:spMk id="6" creationId="{AEEE27E9-FE79-F4A6-6B58-05FED66E26D6}"/>
          </ac:spMkLst>
        </pc:spChg>
        <pc:graphicFrameChg chg="mod modGraphic">
          <ac:chgData name="Hirano Takeshi (平野 武)" userId="QGOlFpdt/6Ezox3hP3mZpIU0xlYYU++iuARrAijyPMc=" providerId="None" clId="Web-{868FCF2A-47A7-4863-8950-BB09FE490054}" dt="2026-01-14T09:58:28.670" v="46"/>
          <ac:graphicFrameMkLst>
            <pc:docMk/>
            <pc:sldMk cId="2330979528" sldId="2147376843"/>
            <ac:graphicFrameMk id="16" creationId="{0D53300D-F0FB-9A7C-929A-B69E0C522074}"/>
          </ac:graphicFrameMkLst>
        </pc:graphicFrameChg>
      </pc:sldChg>
      <pc:sldChg chg="addSp delSp modSp">
        <pc:chgData name="Hirano Takeshi (平野 武)" userId="QGOlFpdt/6Ezox3hP3mZpIU0xlYYU++iuARrAijyPMc=" providerId="None" clId="Web-{868FCF2A-47A7-4863-8950-BB09FE490054}" dt="2026-01-14T10:06:36.853" v="114" actId="1076"/>
        <pc:sldMkLst>
          <pc:docMk/>
          <pc:sldMk cId="432741201" sldId="2147376844"/>
        </pc:sldMkLst>
        <pc:spChg chg="add del mod">
          <ac:chgData name="Hirano Takeshi (平野 武)" userId="QGOlFpdt/6Ezox3hP3mZpIU0xlYYU++iuARrAijyPMc=" providerId="None" clId="Web-{868FCF2A-47A7-4863-8950-BB09FE490054}" dt="2026-01-14T09:57:46.279" v="38"/>
          <ac:spMkLst>
            <pc:docMk/>
            <pc:sldMk cId="432741201" sldId="2147376844"/>
            <ac:spMk id="2" creationId="{A19E6238-A440-E8CC-81EF-1EBD406E9D76}"/>
          </ac:spMkLst>
        </pc:spChg>
        <pc:spChg chg="add mod">
          <ac:chgData name="Hirano Takeshi (平野 武)" userId="QGOlFpdt/6Ezox3hP3mZpIU0xlYYU++iuARrAijyPMc=" providerId="None" clId="Web-{868FCF2A-47A7-4863-8950-BB09FE490054}" dt="2026-01-14T10:06:36.853" v="114" actId="1076"/>
          <ac:spMkLst>
            <pc:docMk/>
            <pc:sldMk cId="432741201" sldId="2147376844"/>
            <ac:spMk id="3" creationId="{D34D94E0-B2D6-8355-A3E9-341A616CE660}"/>
          </ac:spMkLst>
        </pc:spChg>
        <pc:spChg chg="mod">
          <ac:chgData name="Hirano Takeshi (平野 武)" userId="QGOlFpdt/6Ezox3hP3mZpIU0xlYYU++iuARrAijyPMc=" providerId="None" clId="Web-{868FCF2A-47A7-4863-8950-BB09FE490054}" dt="2026-01-14T10:06:26.868" v="111" actId="20577"/>
          <ac:spMkLst>
            <pc:docMk/>
            <pc:sldMk cId="432741201" sldId="2147376844"/>
            <ac:spMk id="6" creationId="{91CFDF54-F7D8-B5E0-D5C5-F1778D8567EC}"/>
          </ac:spMkLst>
        </pc:spChg>
        <pc:spChg chg="mod">
          <ac:chgData name="Hirano Takeshi (平野 武)" userId="QGOlFpdt/6Ezox3hP3mZpIU0xlYYU++iuARrAijyPMc=" providerId="None" clId="Web-{868FCF2A-47A7-4863-8950-BB09FE490054}" dt="2026-01-14T10:06:36.822" v="113" actId="1076"/>
          <ac:spMkLst>
            <pc:docMk/>
            <pc:sldMk cId="432741201" sldId="2147376844"/>
            <ac:spMk id="7" creationId="{3BEE5853-E634-BF7A-EE2D-CDF0F1F21F1A}"/>
          </ac:spMkLst>
        </pc:spChg>
        <pc:graphicFrameChg chg="mod modGraphic">
          <ac:chgData name="Hirano Takeshi (平野 武)" userId="QGOlFpdt/6Ezox3hP3mZpIU0xlYYU++iuARrAijyPMc=" providerId="None" clId="Web-{868FCF2A-47A7-4863-8950-BB09FE490054}" dt="2026-01-14T10:06:36.790" v="112" actId="1076"/>
          <ac:graphicFrameMkLst>
            <pc:docMk/>
            <pc:sldMk cId="432741201" sldId="2147376844"/>
            <ac:graphicFrameMk id="5" creationId="{0799958A-EC21-A8B4-97DC-46B231C31AA1}"/>
          </ac:graphicFrameMkLst>
        </pc:graphicFrame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oleObject" Target="file:///C:\Users\rkajita\Desktop\Book1.xlsx" TargetMode="External"/></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oleObject" Target="file:///C:\Users\rkajita\Desktop\Book1.xlsx" TargetMode="External"/></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oleObject" Target="file:///C:\Users\rkajita\Desktop\Book1.xlsx" TargetMode="External"/></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oleObject" Target="file:///C:\Users\rkajita\Desktop\Book1.xlsx" TargetMode="External"/></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oleObject" Target="file:///C:\Users\rkajita\Desktop\Book1.xlsx" TargetMode="External"/></Relationships>
</file>

<file path=ppt/charts/_rels/chart6.xml.rels><?xml version="1.0" encoding="UTF-8" standalone="yes"?>
<Relationships xmlns="http://schemas.openxmlformats.org/package/2006/relationships"><Relationship Id="rId3" Type="http://schemas.openxmlformats.org/officeDocument/2006/relationships/themeOverride" Target="../theme/themeOverride6.xml"/><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package" Target="../embeddings/Microsoft_Excel_Worksheet.xlsx"/></Relationships>
</file>

<file path=ppt/charts/_rels/chart7.xml.rels><?xml version="1.0" encoding="UTF-8" standalone="yes"?>
<Relationships xmlns="http://schemas.openxmlformats.org/package/2006/relationships"><Relationship Id="rId3" Type="http://schemas.openxmlformats.org/officeDocument/2006/relationships/themeOverride" Target="../theme/themeOverride7.xml"/><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package" Target="../embeddings/Microsoft_Excel_Worksheet1.xlsx"/></Relationships>
</file>

<file path=ppt/charts/_rels/chart8.xml.rels><?xml version="1.0" encoding="UTF-8" standalone="yes"?>
<Relationships xmlns="http://schemas.openxmlformats.org/package/2006/relationships"><Relationship Id="rId3" Type="http://schemas.openxmlformats.org/officeDocument/2006/relationships/themeOverride" Target="../theme/themeOverride8.xml"/><Relationship Id="rId2" Type="http://schemas.microsoft.com/office/2011/relationships/chartColorStyle" Target="colors8.xml"/><Relationship Id="rId1" Type="http://schemas.microsoft.com/office/2011/relationships/chartStyle" Target="style8.xml"/><Relationship Id="rId4"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spPr>
            <a:solidFill>
              <a:schemeClr val="accent1"/>
            </a:solidFill>
            <a:ln>
              <a:noFill/>
            </a:ln>
            <a:effectLst/>
          </c:spPr>
          <c:invertIfNegative val="0"/>
          <c:dPt>
            <c:idx val="0"/>
            <c:invertIfNegative val="0"/>
            <c:bubble3D val="0"/>
            <c:spPr>
              <a:solidFill>
                <a:srgbClr val="A9A9A9">
                  <a:lumMod val="40000"/>
                  <a:lumOff val="60000"/>
                </a:srgbClr>
              </a:solidFill>
              <a:ln>
                <a:noFill/>
              </a:ln>
              <a:effectLst/>
            </c:spPr>
            <c:extLst>
              <c:ext xmlns:c16="http://schemas.microsoft.com/office/drawing/2014/chart" uri="{C3380CC4-5D6E-409C-BE32-E72D297353CC}">
                <c16:uniqueId val="{00000001-DC0B-4511-AEDA-32DDB77A46AC}"/>
              </c:ext>
            </c:extLst>
          </c:dPt>
          <c:dPt>
            <c:idx val="1"/>
            <c:invertIfNegative val="0"/>
            <c:bubble3D val="0"/>
            <c:spPr>
              <a:solidFill>
                <a:srgbClr val="A9A9A9">
                  <a:lumMod val="40000"/>
                  <a:lumOff val="60000"/>
                </a:srgbClr>
              </a:solidFill>
              <a:ln>
                <a:noFill/>
              </a:ln>
              <a:effectLst/>
            </c:spPr>
            <c:extLst>
              <c:ext xmlns:c16="http://schemas.microsoft.com/office/drawing/2014/chart" uri="{C3380CC4-5D6E-409C-BE32-E72D297353CC}">
                <c16:uniqueId val="{00000003-DC0B-4511-AEDA-32DDB77A46AC}"/>
              </c:ext>
            </c:extLst>
          </c:dPt>
          <c:dPt>
            <c:idx val="2"/>
            <c:invertIfNegative val="0"/>
            <c:bubble3D val="0"/>
            <c:spPr>
              <a:solidFill>
                <a:srgbClr val="FF0033"/>
              </a:solidFill>
              <a:ln>
                <a:noFill/>
              </a:ln>
              <a:effectLst/>
            </c:spPr>
            <c:extLst>
              <c:ext xmlns:c16="http://schemas.microsoft.com/office/drawing/2014/chart" uri="{C3380CC4-5D6E-409C-BE32-E72D297353CC}">
                <c16:uniqueId val="{00000005-DC0B-4511-AEDA-32DDB77A46AC}"/>
              </c:ext>
            </c:extLst>
          </c:dPt>
          <c:cat>
            <c:strRef>
              <c:f>Sheet1!$I$11:$I$13</c:f>
              <c:strCache>
                <c:ptCount val="3"/>
                <c:pt idx="0">
                  <c:v>広告非接触者</c:v>
                </c:pt>
                <c:pt idx="1">
                  <c:v>広告接触者</c:v>
                </c:pt>
                <c:pt idx="2">
                  <c:v>広告アクション者</c:v>
                </c:pt>
              </c:strCache>
            </c:strRef>
          </c:cat>
          <c:val>
            <c:numRef>
              <c:f>Sheet1!$J$11:$J$13</c:f>
              <c:numCache>
                <c:formatCode>General</c:formatCode>
                <c:ptCount val="3"/>
                <c:pt idx="0">
                  <c:v>7.8</c:v>
                </c:pt>
                <c:pt idx="1">
                  <c:v>10.7</c:v>
                </c:pt>
                <c:pt idx="2">
                  <c:v>14.3</c:v>
                </c:pt>
              </c:numCache>
            </c:numRef>
          </c:val>
          <c:extLst>
            <c:ext xmlns:c16="http://schemas.microsoft.com/office/drawing/2014/chart" uri="{C3380CC4-5D6E-409C-BE32-E72D297353CC}">
              <c16:uniqueId val="{00000006-DC0B-4511-AEDA-32DDB77A46AC}"/>
            </c:ext>
          </c:extLst>
        </c:ser>
        <c:dLbls>
          <c:showLegendKey val="0"/>
          <c:showVal val="0"/>
          <c:showCatName val="0"/>
          <c:showSerName val="0"/>
          <c:showPercent val="0"/>
          <c:showBubbleSize val="0"/>
        </c:dLbls>
        <c:gapWidth val="219"/>
        <c:overlap val="-27"/>
        <c:axId val="80252352"/>
        <c:axId val="80253184"/>
      </c:barChart>
      <c:catAx>
        <c:axId val="802523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ja-JP"/>
          </a:p>
        </c:txPr>
        <c:crossAx val="80253184"/>
        <c:crosses val="autoZero"/>
        <c:auto val="1"/>
        <c:lblAlgn val="ctr"/>
        <c:lblOffset val="100"/>
        <c:noMultiLvlLbl val="0"/>
      </c:catAx>
      <c:valAx>
        <c:axId val="80253184"/>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80252352"/>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solidFill>
      <a:schemeClr val="bg1"/>
    </a:solidFill>
    <a:ln w="9525" cap="flat" cmpd="sng" algn="ctr">
      <a:noFill/>
      <a:round/>
    </a:ln>
    <a:effectLst/>
  </c:spPr>
  <c:txPr>
    <a:bodyPr/>
    <a:lstStyle/>
    <a:p>
      <a:pPr>
        <a:defRPr/>
      </a:pPr>
      <a:endParaRPr lang="ja-JP"/>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spPr>
            <a:solidFill>
              <a:schemeClr val="accent1"/>
            </a:solidFill>
            <a:ln>
              <a:noFill/>
            </a:ln>
            <a:effectLst/>
          </c:spPr>
          <c:invertIfNegative val="0"/>
          <c:dPt>
            <c:idx val="0"/>
            <c:invertIfNegative val="0"/>
            <c:bubble3D val="0"/>
            <c:spPr>
              <a:solidFill>
                <a:srgbClr val="A9A9A9">
                  <a:lumMod val="40000"/>
                  <a:lumOff val="60000"/>
                </a:srgbClr>
              </a:solidFill>
              <a:ln>
                <a:noFill/>
              </a:ln>
              <a:effectLst/>
            </c:spPr>
            <c:extLst>
              <c:ext xmlns:c16="http://schemas.microsoft.com/office/drawing/2014/chart" uri="{C3380CC4-5D6E-409C-BE32-E72D297353CC}">
                <c16:uniqueId val="{00000001-EB3D-4649-9DFE-6252B0095010}"/>
              </c:ext>
            </c:extLst>
          </c:dPt>
          <c:dPt>
            <c:idx val="1"/>
            <c:invertIfNegative val="0"/>
            <c:bubble3D val="0"/>
            <c:spPr>
              <a:solidFill>
                <a:srgbClr val="A9A9A9">
                  <a:lumMod val="40000"/>
                  <a:lumOff val="60000"/>
                </a:srgbClr>
              </a:solidFill>
              <a:ln>
                <a:noFill/>
              </a:ln>
              <a:effectLst/>
            </c:spPr>
            <c:extLst>
              <c:ext xmlns:c16="http://schemas.microsoft.com/office/drawing/2014/chart" uri="{C3380CC4-5D6E-409C-BE32-E72D297353CC}">
                <c16:uniqueId val="{00000003-EB3D-4649-9DFE-6252B0095010}"/>
              </c:ext>
            </c:extLst>
          </c:dPt>
          <c:dPt>
            <c:idx val="2"/>
            <c:invertIfNegative val="0"/>
            <c:bubble3D val="0"/>
            <c:spPr>
              <a:solidFill>
                <a:srgbClr val="FF0033"/>
              </a:solidFill>
              <a:ln>
                <a:noFill/>
              </a:ln>
              <a:effectLst/>
            </c:spPr>
            <c:extLst>
              <c:ext xmlns:c16="http://schemas.microsoft.com/office/drawing/2014/chart" uri="{C3380CC4-5D6E-409C-BE32-E72D297353CC}">
                <c16:uniqueId val="{00000005-EB3D-4649-9DFE-6252B0095010}"/>
              </c:ext>
            </c:extLst>
          </c:dPt>
          <c:cat>
            <c:strRef>
              <c:f>Sheet1!$C$11:$C$13</c:f>
              <c:strCache>
                <c:ptCount val="3"/>
                <c:pt idx="0">
                  <c:v>広告非接触者</c:v>
                </c:pt>
                <c:pt idx="1">
                  <c:v>広告接触者</c:v>
                </c:pt>
                <c:pt idx="2">
                  <c:v>広告アクション者</c:v>
                </c:pt>
              </c:strCache>
            </c:strRef>
          </c:cat>
          <c:val>
            <c:numRef>
              <c:f>Sheet1!$D$11:$D$13</c:f>
              <c:numCache>
                <c:formatCode>General</c:formatCode>
                <c:ptCount val="3"/>
                <c:pt idx="0">
                  <c:v>13.6</c:v>
                </c:pt>
                <c:pt idx="1">
                  <c:v>18.8</c:v>
                </c:pt>
                <c:pt idx="2">
                  <c:v>31.6</c:v>
                </c:pt>
              </c:numCache>
            </c:numRef>
          </c:val>
          <c:extLst>
            <c:ext xmlns:c16="http://schemas.microsoft.com/office/drawing/2014/chart" uri="{C3380CC4-5D6E-409C-BE32-E72D297353CC}">
              <c16:uniqueId val="{00000006-EB3D-4649-9DFE-6252B0095010}"/>
            </c:ext>
          </c:extLst>
        </c:ser>
        <c:dLbls>
          <c:showLegendKey val="0"/>
          <c:showVal val="0"/>
          <c:showCatName val="0"/>
          <c:showSerName val="0"/>
          <c:showPercent val="0"/>
          <c:showBubbleSize val="0"/>
        </c:dLbls>
        <c:gapWidth val="219"/>
        <c:axId val="80367488"/>
        <c:axId val="80378304"/>
      </c:barChart>
      <c:catAx>
        <c:axId val="803674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ja-JP"/>
          </a:p>
        </c:txPr>
        <c:crossAx val="80378304"/>
        <c:crosses val="autoZero"/>
        <c:auto val="1"/>
        <c:lblAlgn val="ctr"/>
        <c:lblOffset val="100"/>
        <c:noMultiLvlLbl val="0"/>
      </c:catAx>
      <c:valAx>
        <c:axId val="80378304"/>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80367488"/>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spPr>
            <a:solidFill>
              <a:schemeClr val="accent1"/>
            </a:solidFill>
            <a:ln>
              <a:noFill/>
            </a:ln>
            <a:effectLst/>
          </c:spPr>
          <c:invertIfNegative val="0"/>
          <c:dPt>
            <c:idx val="0"/>
            <c:invertIfNegative val="0"/>
            <c:bubble3D val="0"/>
            <c:spPr>
              <a:solidFill>
                <a:srgbClr val="A9A9A9">
                  <a:lumMod val="40000"/>
                  <a:lumOff val="60000"/>
                </a:srgbClr>
              </a:solidFill>
              <a:ln>
                <a:noFill/>
              </a:ln>
              <a:effectLst/>
            </c:spPr>
            <c:extLst>
              <c:ext xmlns:c16="http://schemas.microsoft.com/office/drawing/2014/chart" uri="{C3380CC4-5D6E-409C-BE32-E72D297353CC}">
                <c16:uniqueId val="{00000001-1243-41FE-B980-1E529906FE11}"/>
              </c:ext>
            </c:extLst>
          </c:dPt>
          <c:dPt>
            <c:idx val="1"/>
            <c:invertIfNegative val="0"/>
            <c:bubble3D val="0"/>
            <c:spPr>
              <a:solidFill>
                <a:srgbClr val="FF0033"/>
              </a:solidFill>
              <a:ln>
                <a:noFill/>
              </a:ln>
              <a:effectLst/>
            </c:spPr>
            <c:extLst>
              <c:ext xmlns:c16="http://schemas.microsoft.com/office/drawing/2014/chart" uri="{C3380CC4-5D6E-409C-BE32-E72D297353CC}">
                <c16:uniqueId val="{00000003-1243-41FE-B980-1E529906FE11}"/>
              </c:ext>
            </c:extLst>
          </c:dPt>
          <c:cat>
            <c:strRef>
              <c:f>Sheet1!$C$35:$C$36</c:f>
              <c:strCache>
                <c:ptCount val="2"/>
                <c:pt idx="0">
                  <c:v>SP版 ブランドパネル</c:v>
                </c:pt>
                <c:pt idx="1">
                  <c:v>トップページ
インタラクション企画</c:v>
                </c:pt>
              </c:strCache>
            </c:strRef>
          </c:cat>
          <c:val>
            <c:numRef>
              <c:f>Sheet1!$D$35:$D$36</c:f>
              <c:numCache>
                <c:formatCode>General</c:formatCode>
                <c:ptCount val="2"/>
                <c:pt idx="0">
                  <c:v>41.9</c:v>
                </c:pt>
                <c:pt idx="1">
                  <c:v>51.4</c:v>
                </c:pt>
              </c:numCache>
            </c:numRef>
          </c:val>
          <c:extLst>
            <c:ext xmlns:c16="http://schemas.microsoft.com/office/drawing/2014/chart" uri="{C3380CC4-5D6E-409C-BE32-E72D297353CC}">
              <c16:uniqueId val="{00000004-1243-41FE-B980-1E529906FE11}"/>
            </c:ext>
          </c:extLst>
        </c:ser>
        <c:dLbls>
          <c:showLegendKey val="0"/>
          <c:showVal val="0"/>
          <c:showCatName val="0"/>
          <c:showSerName val="0"/>
          <c:showPercent val="0"/>
          <c:showBubbleSize val="0"/>
        </c:dLbls>
        <c:gapWidth val="219"/>
        <c:overlap val="-27"/>
        <c:axId val="1175703423"/>
        <c:axId val="1175705919"/>
      </c:barChart>
      <c:catAx>
        <c:axId val="117570342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ja-JP"/>
          </a:p>
        </c:txPr>
        <c:crossAx val="1175705919"/>
        <c:crosses val="autoZero"/>
        <c:auto val="1"/>
        <c:lblAlgn val="ctr"/>
        <c:lblOffset val="100"/>
        <c:noMultiLvlLbl val="0"/>
      </c:catAx>
      <c:valAx>
        <c:axId val="1175705919"/>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1175703423"/>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spPr>
            <a:solidFill>
              <a:schemeClr val="accent1"/>
            </a:solidFill>
            <a:ln>
              <a:noFill/>
            </a:ln>
            <a:effectLst/>
          </c:spPr>
          <c:invertIfNegative val="0"/>
          <c:dPt>
            <c:idx val="0"/>
            <c:invertIfNegative val="0"/>
            <c:bubble3D val="0"/>
            <c:spPr>
              <a:solidFill>
                <a:srgbClr val="A9A9A9">
                  <a:lumMod val="40000"/>
                  <a:lumOff val="60000"/>
                </a:srgbClr>
              </a:solidFill>
              <a:ln>
                <a:noFill/>
              </a:ln>
              <a:effectLst/>
            </c:spPr>
            <c:extLst>
              <c:ext xmlns:c16="http://schemas.microsoft.com/office/drawing/2014/chart" uri="{C3380CC4-5D6E-409C-BE32-E72D297353CC}">
                <c16:uniqueId val="{00000001-0C82-48D2-8E92-B129EB94C92C}"/>
              </c:ext>
            </c:extLst>
          </c:dPt>
          <c:dPt>
            <c:idx val="1"/>
            <c:invertIfNegative val="0"/>
            <c:bubble3D val="0"/>
            <c:spPr>
              <a:solidFill>
                <a:srgbClr val="FF0033"/>
              </a:solidFill>
              <a:ln>
                <a:noFill/>
              </a:ln>
              <a:effectLst/>
            </c:spPr>
            <c:extLst>
              <c:ext xmlns:c16="http://schemas.microsoft.com/office/drawing/2014/chart" uri="{C3380CC4-5D6E-409C-BE32-E72D297353CC}">
                <c16:uniqueId val="{00000003-0C82-48D2-8E92-B129EB94C92C}"/>
              </c:ext>
            </c:extLst>
          </c:dPt>
          <c:cat>
            <c:strRef>
              <c:f>Sheet1!$N$35:$N$36</c:f>
              <c:strCache>
                <c:ptCount val="2"/>
                <c:pt idx="0">
                  <c:v>SP版 ブランドパネル</c:v>
                </c:pt>
                <c:pt idx="1">
                  <c:v>トップページ
インタラクション企画</c:v>
                </c:pt>
              </c:strCache>
            </c:strRef>
          </c:cat>
          <c:val>
            <c:numRef>
              <c:f>Sheet1!$O$35:$O$36</c:f>
              <c:numCache>
                <c:formatCode>General</c:formatCode>
                <c:ptCount val="2"/>
                <c:pt idx="0">
                  <c:v>25.4</c:v>
                </c:pt>
                <c:pt idx="1">
                  <c:v>37.799999999999997</c:v>
                </c:pt>
              </c:numCache>
            </c:numRef>
          </c:val>
          <c:extLst>
            <c:ext xmlns:c16="http://schemas.microsoft.com/office/drawing/2014/chart" uri="{C3380CC4-5D6E-409C-BE32-E72D297353CC}">
              <c16:uniqueId val="{00000004-0C82-48D2-8E92-B129EB94C92C}"/>
            </c:ext>
          </c:extLst>
        </c:ser>
        <c:dLbls>
          <c:showLegendKey val="0"/>
          <c:showVal val="0"/>
          <c:showCatName val="0"/>
          <c:showSerName val="0"/>
          <c:showPercent val="0"/>
          <c:showBubbleSize val="0"/>
        </c:dLbls>
        <c:gapWidth val="219"/>
        <c:overlap val="-27"/>
        <c:axId val="230494319"/>
        <c:axId val="230496399"/>
      </c:barChart>
      <c:catAx>
        <c:axId val="23049431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ja-JP"/>
          </a:p>
        </c:txPr>
        <c:crossAx val="230496399"/>
        <c:crosses val="autoZero"/>
        <c:auto val="1"/>
        <c:lblAlgn val="ctr"/>
        <c:lblOffset val="100"/>
        <c:noMultiLvlLbl val="0"/>
      </c:catAx>
      <c:valAx>
        <c:axId val="230496399"/>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230494319"/>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spPr>
            <a:solidFill>
              <a:schemeClr val="accent1"/>
            </a:solidFill>
            <a:ln>
              <a:noFill/>
            </a:ln>
            <a:effectLst/>
          </c:spPr>
          <c:invertIfNegative val="0"/>
          <c:dPt>
            <c:idx val="0"/>
            <c:invertIfNegative val="0"/>
            <c:bubble3D val="0"/>
            <c:spPr>
              <a:solidFill>
                <a:srgbClr val="A9A9A9">
                  <a:lumMod val="40000"/>
                  <a:lumOff val="60000"/>
                </a:srgbClr>
              </a:solidFill>
              <a:ln>
                <a:noFill/>
              </a:ln>
              <a:effectLst/>
            </c:spPr>
            <c:extLst>
              <c:ext xmlns:c16="http://schemas.microsoft.com/office/drawing/2014/chart" uri="{C3380CC4-5D6E-409C-BE32-E72D297353CC}">
                <c16:uniqueId val="{00000001-0137-4B30-A399-F61C3233E89B}"/>
              </c:ext>
            </c:extLst>
          </c:dPt>
          <c:dPt>
            <c:idx val="1"/>
            <c:invertIfNegative val="0"/>
            <c:bubble3D val="0"/>
            <c:spPr>
              <a:solidFill>
                <a:srgbClr val="FF0033"/>
              </a:solidFill>
              <a:ln>
                <a:noFill/>
              </a:ln>
              <a:effectLst/>
            </c:spPr>
            <c:extLst>
              <c:ext xmlns:c16="http://schemas.microsoft.com/office/drawing/2014/chart" uri="{C3380CC4-5D6E-409C-BE32-E72D297353CC}">
                <c16:uniqueId val="{00000003-0137-4B30-A399-F61C3233E89B}"/>
              </c:ext>
            </c:extLst>
          </c:dPt>
          <c:cat>
            <c:strRef>
              <c:f>Sheet1!$I$35:$I$36</c:f>
              <c:strCache>
                <c:ptCount val="2"/>
                <c:pt idx="0">
                  <c:v>SP版 ブランドパネル</c:v>
                </c:pt>
                <c:pt idx="1">
                  <c:v>トップページ
インタラクション企画</c:v>
                </c:pt>
              </c:strCache>
            </c:strRef>
          </c:cat>
          <c:val>
            <c:numRef>
              <c:f>Sheet1!$J$35:$J$36</c:f>
              <c:numCache>
                <c:formatCode>General</c:formatCode>
                <c:ptCount val="2"/>
                <c:pt idx="0">
                  <c:v>55</c:v>
                </c:pt>
                <c:pt idx="1">
                  <c:v>69.099999999999994</c:v>
                </c:pt>
              </c:numCache>
            </c:numRef>
          </c:val>
          <c:extLst>
            <c:ext xmlns:c16="http://schemas.microsoft.com/office/drawing/2014/chart" uri="{C3380CC4-5D6E-409C-BE32-E72D297353CC}">
              <c16:uniqueId val="{00000004-0137-4B30-A399-F61C3233E89B}"/>
            </c:ext>
          </c:extLst>
        </c:ser>
        <c:dLbls>
          <c:showLegendKey val="0"/>
          <c:showVal val="0"/>
          <c:showCatName val="0"/>
          <c:showSerName val="0"/>
          <c:showPercent val="0"/>
          <c:showBubbleSize val="0"/>
        </c:dLbls>
        <c:gapWidth val="219"/>
        <c:overlap val="-27"/>
        <c:axId val="228492047"/>
        <c:axId val="228492463"/>
      </c:barChart>
      <c:catAx>
        <c:axId val="22849204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ja-JP"/>
          </a:p>
        </c:txPr>
        <c:crossAx val="228492463"/>
        <c:crosses val="autoZero"/>
        <c:auto val="1"/>
        <c:lblAlgn val="ctr"/>
        <c:lblOffset val="100"/>
        <c:noMultiLvlLbl val="0"/>
      </c:catAx>
      <c:valAx>
        <c:axId val="228492463"/>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228492047"/>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Sheet1!$B$1</c:f>
              <c:strCache>
                <c:ptCount val="1"/>
                <c:pt idx="0">
                  <c:v>広告非接触者</c:v>
                </c:pt>
              </c:strCache>
            </c:strRef>
          </c:tx>
          <c:spPr>
            <a:solidFill>
              <a:srgbClr val="A9A9A9">
                <a:lumMod val="40000"/>
                <a:lumOff val="60000"/>
              </a:srgbClr>
            </a:solidFill>
            <a:ln>
              <a:noFill/>
            </a:ln>
            <a:effectLst/>
          </c:spPr>
          <c:invertIfNegative val="0"/>
          <c:cat>
            <c:strRef>
              <c:f>Sheet1!$A$2</c:f>
              <c:strCache>
                <c:ptCount val="1"/>
                <c:pt idx="0">
                  <c:v>カテゴリ 1</c:v>
                </c:pt>
              </c:strCache>
            </c:strRef>
          </c:cat>
          <c:val>
            <c:numRef>
              <c:f>Sheet1!$B$2</c:f>
              <c:numCache>
                <c:formatCode>General</c:formatCode>
                <c:ptCount val="1"/>
                <c:pt idx="0">
                  <c:v>54.45</c:v>
                </c:pt>
              </c:numCache>
            </c:numRef>
          </c:val>
          <c:extLst>
            <c:ext xmlns:c16="http://schemas.microsoft.com/office/drawing/2014/chart" uri="{C3380CC4-5D6E-409C-BE32-E72D297353CC}">
              <c16:uniqueId val="{00000000-30AC-46CC-94A9-00C266423B29}"/>
            </c:ext>
          </c:extLst>
        </c:ser>
        <c:ser>
          <c:idx val="1"/>
          <c:order val="1"/>
          <c:tx>
            <c:strRef>
              <c:f>Sheet1!$C$1</c:f>
              <c:strCache>
                <c:ptCount val="1"/>
                <c:pt idx="0">
                  <c:v>広告接触者</c:v>
                </c:pt>
              </c:strCache>
            </c:strRef>
          </c:tx>
          <c:spPr>
            <a:solidFill>
              <a:srgbClr val="A9A9A9">
                <a:lumMod val="40000"/>
                <a:lumOff val="60000"/>
              </a:srgbClr>
            </a:solidFill>
            <a:ln>
              <a:noFill/>
            </a:ln>
            <a:effectLst/>
          </c:spPr>
          <c:invertIfNegative val="0"/>
          <c:cat>
            <c:strRef>
              <c:f>Sheet1!$A$2</c:f>
              <c:strCache>
                <c:ptCount val="1"/>
                <c:pt idx="0">
                  <c:v>カテゴリ 1</c:v>
                </c:pt>
              </c:strCache>
            </c:strRef>
          </c:cat>
          <c:val>
            <c:numRef>
              <c:f>Sheet1!$C$2</c:f>
              <c:numCache>
                <c:formatCode>General</c:formatCode>
                <c:ptCount val="1"/>
                <c:pt idx="0">
                  <c:v>53.34</c:v>
                </c:pt>
              </c:numCache>
            </c:numRef>
          </c:val>
          <c:extLst>
            <c:ext xmlns:c16="http://schemas.microsoft.com/office/drawing/2014/chart" uri="{C3380CC4-5D6E-409C-BE32-E72D297353CC}">
              <c16:uniqueId val="{00000001-30AC-46CC-94A9-00C266423B29}"/>
            </c:ext>
          </c:extLst>
        </c:ser>
        <c:ser>
          <c:idx val="2"/>
          <c:order val="2"/>
          <c:tx>
            <c:strRef>
              <c:f>Sheet1!$D$1</c:f>
              <c:strCache>
                <c:ptCount val="1"/>
                <c:pt idx="0">
                  <c:v>広告アクション者</c:v>
                </c:pt>
              </c:strCache>
            </c:strRef>
          </c:tx>
          <c:spPr>
            <a:solidFill>
              <a:srgbClr val="FF0033"/>
            </a:solidFill>
            <a:ln>
              <a:noFill/>
            </a:ln>
            <a:effectLst/>
          </c:spPr>
          <c:invertIfNegative val="0"/>
          <c:cat>
            <c:strRef>
              <c:f>Sheet1!$A$2</c:f>
              <c:strCache>
                <c:ptCount val="1"/>
                <c:pt idx="0">
                  <c:v>カテゴリ 1</c:v>
                </c:pt>
              </c:strCache>
            </c:strRef>
          </c:cat>
          <c:val>
            <c:numRef>
              <c:f>Sheet1!$D$2</c:f>
              <c:numCache>
                <c:formatCode>General</c:formatCode>
                <c:ptCount val="1"/>
                <c:pt idx="0">
                  <c:v>74.19</c:v>
                </c:pt>
              </c:numCache>
            </c:numRef>
          </c:val>
          <c:extLst>
            <c:ext xmlns:c16="http://schemas.microsoft.com/office/drawing/2014/chart" uri="{C3380CC4-5D6E-409C-BE32-E72D297353CC}">
              <c16:uniqueId val="{00000002-30AC-46CC-94A9-00C266423B29}"/>
            </c:ext>
          </c:extLst>
        </c:ser>
        <c:dLbls>
          <c:showLegendKey val="0"/>
          <c:showVal val="0"/>
          <c:showCatName val="0"/>
          <c:showSerName val="0"/>
          <c:showPercent val="0"/>
          <c:showBubbleSize val="0"/>
        </c:dLbls>
        <c:gapWidth val="219"/>
        <c:overlap val="-27"/>
        <c:axId val="252554255"/>
        <c:axId val="252554735"/>
      </c:barChart>
      <c:catAx>
        <c:axId val="252554255"/>
        <c:scaling>
          <c:orientation val="minMax"/>
        </c:scaling>
        <c:delete val="1"/>
        <c:axPos val="b"/>
        <c:numFmt formatCode="General" sourceLinked="1"/>
        <c:majorTickMark val="none"/>
        <c:minorTickMark val="none"/>
        <c:tickLblPos val="nextTo"/>
        <c:crossAx val="252554735"/>
        <c:crosses val="autoZero"/>
        <c:auto val="1"/>
        <c:lblAlgn val="ctr"/>
        <c:lblOffset val="100"/>
        <c:noMultiLvlLbl val="0"/>
      </c:catAx>
      <c:valAx>
        <c:axId val="252554735"/>
        <c:scaling>
          <c:orientation val="minMax"/>
        </c:scaling>
        <c:delete val="1"/>
        <c:axPos val="l"/>
        <c:numFmt formatCode="General" sourceLinked="1"/>
        <c:majorTickMark val="none"/>
        <c:minorTickMark val="none"/>
        <c:tickLblPos val="nextTo"/>
        <c:crossAx val="25255425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ja-JP"/>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4">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Sheet1!$B$1</c:f>
              <c:strCache>
                <c:ptCount val="1"/>
                <c:pt idx="0">
                  <c:v>広告非接触者</c:v>
                </c:pt>
              </c:strCache>
            </c:strRef>
          </c:tx>
          <c:spPr>
            <a:solidFill>
              <a:srgbClr val="A9A9A9">
                <a:lumMod val="40000"/>
                <a:lumOff val="60000"/>
              </a:srgbClr>
            </a:solidFill>
            <a:ln>
              <a:noFill/>
            </a:ln>
            <a:effectLst/>
          </c:spPr>
          <c:invertIfNegative val="0"/>
          <c:cat>
            <c:strRef>
              <c:f>Sheet1!$A$2</c:f>
              <c:strCache>
                <c:ptCount val="1"/>
                <c:pt idx="0">
                  <c:v>カテゴリ 1</c:v>
                </c:pt>
              </c:strCache>
            </c:strRef>
          </c:cat>
          <c:val>
            <c:numRef>
              <c:f>Sheet1!$B$2</c:f>
              <c:numCache>
                <c:formatCode>General</c:formatCode>
                <c:ptCount val="1"/>
                <c:pt idx="0">
                  <c:v>36.4</c:v>
                </c:pt>
              </c:numCache>
            </c:numRef>
          </c:val>
          <c:extLst>
            <c:ext xmlns:c16="http://schemas.microsoft.com/office/drawing/2014/chart" uri="{C3380CC4-5D6E-409C-BE32-E72D297353CC}">
              <c16:uniqueId val="{00000000-8B5B-41FF-B33C-4CB5CBFDBF8E}"/>
            </c:ext>
          </c:extLst>
        </c:ser>
        <c:ser>
          <c:idx val="1"/>
          <c:order val="1"/>
          <c:tx>
            <c:strRef>
              <c:f>Sheet1!$C$1</c:f>
              <c:strCache>
                <c:ptCount val="1"/>
                <c:pt idx="0">
                  <c:v>広告接触者</c:v>
                </c:pt>
              </c:strCache>
            </c:strRef>
          </c:tx>
          <c:spPr>
            <a:solidFill>
              <a:srgbClr val="A9A9A9">
                <a:lumMod val="40000"/>
                <a:lumOff val="60000"/>
              </a:srgbClr>
            </a:solidFill>
            <a:ln>
              <a:noFill/>
            </a:ln>
            <a:effectLst/>
          </c:spPr>
          <c:invertIfNegative val="0"/>
          <c:cat>
            <c:strRef>
              <c:f>Sheet1!$A$2</c:f>
              <c:strCache>
                <c:ptCount val="1"/>
                <c:pt idx="0">
                  <c:v>カテゴリ 1</c:v>
                </c:pt>
              </c:strCache>
            </c:strRef>
          </c:cat>
          <c:val>
            <c:numRef>
              <c:f>Sheet1!$C$2</c:f>
              <c:numCache>
                <c:formatCode>General</c:formatCode>
                <c:ptCount val="1"/>
                <c:pt idx="0">
                  <c:v>37.799999999999997</c:v>
                </c:pt>
              </c:numCache>
            </c:numRef>
          </c:val>
          <c:extLst>
            <c:ext xmlns:c16="http://schemas.microsoft.com/office/drawing/2014/chart" uri="{C3380CC4-5D6E-409C-BE32-E72D297353CC}">
              <c16:uniqueId val="{00000001-8B5B-41FF-B33C-4CB5CBFDBF8E}"/>
            </c:ext>
          </c:extLst>
        </c:ser>
        <c:ser>
          <c:idx val="2"/>
          <c:order val="2"/>
          <c:tx>
            <c:strRef>
              <c:f>Sheet1!$D$1</c:f>
              <c:strCache>
                <c:ptCount val="1"/>
                <c:pt idx="0">
                  <c:v>広告アクション者</c:v>
                </c:pt>
              </c:strCache>
            </c:strRef>
          </c:tx>
          <c:spPr>
            <a:solidFill>
              <a:srgbClr val="FF0033"/>
            </a:solidFill>
            <a:ln>
              <a:noFill/>
            </a:ln>
            <a:effectLst/>
          </c:spPr>
          <c:invertIfNegative val="0"/>
          <c:cat>
            <c:strRef>
              <c:f>Sheet1!$A$2</c:f>
              <c:strCache>
                <c:ptCount val="1"/>
                <c:pt idx="0">
                  <c:v>カテゴリ 1</c:v>
                </c:pt>
              </c:strCache>
            </c:strRef>
          </c:cat>
          <c:val>
            <c:numRef>
              <c:f>Sheet1!$D$2</c:f>
              <c:numCache>
                <c:formatCode>General</c:formatCode>
                <c:ptCount val="1"/>
                <c:pt idx="0">
                  <c:v>56.3</c:v>
                </c:pt>
              </c:numCache>
            </c:numRef>
          </c:val>
          <c:extLst>
            <c:ext xmlns:c16="http://schemas.microsoft.com/office/drawing/2014/chart" uri="{C3380CC4-5D6E-409C-BE32-E72D297353CC}">
              <c16:uniqueId val="{00000002-8B5B-41FF-B33C-4CB5CBFDBF8E}"/>
            </c:ext>
          </c:extLst>
        </c:ser>
        <c:dLbls>
          <c:showLegendKey val="0"/>
          <c:showVal val="0"/>
          <c:showCatName val="0"/>
          <c:showSerName val="0"/>
          <c:showPercent val="0"/>
          <c:showBubbleSize val="0"/>
        </c:dLbls>
        <c:gapWidth val="219"/>
        <c:overlap val="-27"/>
        <c:axId val="252554255"/>
        <c:axId val="252554735"/>
      </c:barChart>
      <c:catAx>
        <c:axId val="252554255"/>
        <c:scaling>
          <c:orientation val="minMax"/>
        </c:scaling>
        <c:delete val="1"/>
        <c:axPos val="b"/>
        <c:numFmt formatCode="General" sourceLinked="1"/>
        <c:majorTickMark val="none"/>
        <c:minorTickMark val="none"/>
        <c:tickLblPos val="nextTo"/>
        <c:crossAx val="252554735"/>
        <c:crosses val="autoZero"/>
        <c:auto val="1"/>
        <c:lblAlgn val="ctr"/>
        <c:lblOffset val="100"/>
        <c:noMultiLvlLbl val="0"/>
      </c:catAx>
      <c:valAx>
        <c:axId val="252554735"/>
        <c:scaling>
          <c:orientation val="minMax"/>
        </c:scaling>
        <c:delete val="1"/>
        <c:axPos val="l"/>
        <c:numFmt formatCode="General" sourceLinked="1"/>
        <c:majorTickMark val="none"/>
        <c:minorTickMark val="none"/>
        <c:tickLblPos val="nextTo"/>
        <c:crossAx val="25255425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ja-JP"/>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4">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Sheet1!$B$1</c:f>
              <c:strCache>
                <c:ptCount val="1"/>
                <c:pt idx="0">
                  <c:v>広告非接触者</c:v>
                </c:pt>
              </c:strCache>
            </c:strRef>
          </c:tx>
          <c:spPr>
            <a:solidFill>
              <a:srgbClr val="A9A9A9">
                <a:lumMod val="40000"/>
                <a:lumOff val="60000"/>
              </a:srgbClr>
            </a:solidFill>
            <a:ln>
              <a:noFill/>
            </a:ln>
            <a:effectLst/>
          </c:spPr>
          <c:invertIfNegative val="0"/>
          <c:cat>
            <c:strRef>
              <c:f>Sheet1!$A$2</c:f>
              <c:strCache>
                <c:ptCount val="1"/>
                <c:pt idx="0">
                  <c:v>カテゴリ 1</c:v>
                </c:pt>
              </c:strCache>
            </c:strRef>
          </c:cat>
          <c:val>
            <c:numRef>
              <c:f>Sheet1!$B$2</c:f>
              <c:numCache>
                <c:formatCode>General</c:formatCode>
                <c:ptCount val="1"/>
                <c:pt idx="0">
                  <c:v>5.0000000000000001E-3</c:v>
                </c:pt>
              </c:numCache>
            </c:numRef>
          </c:val>
          <c:extLst>
            <c:ext xmlns:c16="http://schemas.microsoft.com/office/drawing/2014/chart" uri="{C3380CC4-5D6E-409C-BE32-E72D297353CC}">
              <c16:uniqueId val="{00000000-403C-4D76-B530-CC3C5E1D1BE3}"/>
            </c:ext>
          </c:extLst>
        </c:ser>
        <c:ser>
          <c:idx val="1"/>
          <c:order val="1"/>
          <c:tx>
            <c:strRef>
              <c:f>Sheet1!$C$1</c:f>
              <c:strCache>
                <c:ptCount val="1"/>
                <c:pt idx="0">
                  <c:v>広告接触者</c:v>
                </c:pt>
              </c:strCache>
            </c:strRef>
          </c:tx>
          <c:spPr>
            <a:solidFill>
              <a:srgbClr val="A9A9A9">
                <a:lumMod val="40000"/>
                <a:lumOff val="60000"/>
              </a:srgbClr>
            </a:solidFill>
            <a:ln>
              <a:noFill/>
            </a:ln>
            <a:effectLst/>
          </c:spPr>
          <c:invertIfNegative val="0"/>
          <c:cat>
            <c:strRef>
              <c:f>Sheet1!$A$2</c:f>
              <c:strCache>
                <c:ptCount val="1"/>
                <c:pt idx="0">
                  <c:v>カテゴリ 1</c:v>
                </c:pt>
              </c:strCache>
            </c:strRef>
          </c:cat>
          <c:val>
            <c:numRef>
              <c:f>Sheet1!$C$2</c:f>
              <c:numCache>
                <c:formatCode>General</c:formatCode>
                <c:ptCount val="1"/>
                <c:pt idx="0">
                  <c:v>7.0000000000000001E-3</c:v>
                </c:pt>
              </c:numCache>
            </c:numRef>
          </c:val>
          <c:extLst>
            <c:ext xmlns:c16="http://schemas.microsoft.com/office/drawing/2014/chart" uri="{C3380CC4-5D6E-409C-BE32-E72D297353CC}">
              <c16:uniqueId val="{00000001-403C-4D76-B530-CC3C5E1D1BE3}"/>
            </c:ext>
          </c:extLst>
        </c:ser>
        <c:ser>
          <c:idx val="2"/>
          <c:order val="2"/>
          <c:tx>
            <c:strRef>
              <c:f>Sheet1!$D$1</c:f>
              <c:strCache>
                <c:ptCount val="1"/>
                <c:pt idx="0">
                  <c:v>広告アクション者</c:v>
                </c:pt>
              </c:strCache>
            </c:strRef>
          </c:tx>
          <c:spPr>
            <a:solidFill>
              <a:srgbClr val="FF0033"/>
            </a:solidFill>
            <a:ln>
              <a:noFill/>
            </a:ln>
            <a:effectLst/>
          </c:spPr>
          <c:invertIfNegative val="0"/>
          <c:cat>
            <c:strRef>
              <c:f>Sheet1!$A$2</c:f>
              <c:strCache>
                <c:ptCount val="1"/>
                <c:pt idx="0">
                  <c:v>カテゴリ 1</c:v>
                </c:pt>
              </c:strCache>
            </c:strRef>
          </c:cat>
          <c:val>
            <c:numRef>
              <c:f>Sheet1!$D$2</c:f>
              <c:numCache>
                <c:formatCode>General</c:formatCode>
                <c:ptCount val="1"/>
                <c:pt idx="0">
                  <c:v>1.7000000000000001E-2</c:v>
                </c:pt>
              </c:numCache>
            </c:numRef>
          </c:val>
          <c:extLst>
            <c:ext xmlns:c16="http://schemas.microsoft.com/office/drawing/2014/chart" uri="{C3380CC4-5D6E-409C-BE32-E72D297353CC}">
              <c16:uniqueId val="{00000002-403C-4D76-B530-CC3C5E1D1BE3}"/>
            </c:ext>
          </c:extLst>
        </c:ser>
        <c:dLbls>
          <c:showLegendKey val="0"/>
          <c:showVal val="0"/>
          <c:showCatName val="0"/>
          <c:showSerName val="0"/>
          <c:showPercent val="0"/>
          <c:showBubbleSize val="0"/>
        </c:dLbls>
        <c:gapWidth val="219"/>
        <c:overlap val="-27"/>
        <c:axId val="252554255"/>
        <c:axId val="252554735"/>
      </c:barChart>
      <c:catAx>
        <c:axId val="252554255"/>
        <c:scaling>
          <c:orientation val="minMax"/>
        </c:scaling>
        <c:delete val="1"/>
        <c:axPos val="b"/>
        <c:numFmt formatCode="General" sourceLinked="1"/>
        <c:majorTickMark val="none"/>
        <c:minorTickMark val="none"/>
        <c:tickLblPos val="nextTo"/>
        <c:crossAx val="252554735"/>
        <c:crosses val="autoZero"/>
        <c:auto val="1"/>
        <c:lblAlgn val="ctr"/>
        <c:lblOffset val="100"/>
        <c:noMultiLvlLbl val="0"/>
      </c:catAx>
      <c:valAx>
        <c:axId val="252554735"/>
        <c:scaling>
          <c:orientation val="minMax"/>
        </c:scaling>
        <c:delete val="1"/>
        <c:axPos val="l"/>
        <c:numFmt formatCode="General" sourceLinked="1"/>
        <c:majorTickMark val="none"/>
        <c:minorTickMark val="none"/>
        <c:tickLblPos val="nextTo"/>
        <c:crossAx val="25255425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ja-JP"/>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머리글 개체 틀 1">
            <a:extLst>
              <a:ext uri="{FF2B5EF4-FFF2-40B4-BE49-F238E27FC236}">
                <a16:creationId xmlns:a16="http://schemas.microsoft.com/office/drawing/2014/main" id="{9D8F3632-A2D4-4F72-7175-501AE62513A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ko-JP" altLang="en-US"/>
          </a:p>
        </p:txBody>
      </p:sp>
      <p:sp>
        <p:nvSpPr>
          <p:cNvPr id="3" name="날짜 개체 틀 2">
            <a:extLst>
              <a:ext uri="{FF2B5EF4-FFF2-40B4-BE49-F238E27FC236}">
                <a16:creationId xmlns:a16="http://schemas.microsoft.com/office/drawing/2014/main" id="{D58C8494-8330-4353-D23D-18E858B7F26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A0BF9565-4216-4445-8ACA-A5D634DFD475}" type="datetimeFigureOut">
              <a:rPr lang="LID4096" altLang="en-US"/>
              <a:pPr>
                <a:defRPr/>
              </a:pPr>
              <a:t>01/15/2026</a:t>
            </a:fld>
            <a:endParaRPr lang="ko-JP" altLang="en-US"/>
          </a:p>
        </p:txBody>
      </p:sp>
      <p:sp>
        <p:nvSpPr>
          <p:cNvPr id="4" name="바닥글 개체 틀 3">
            <a:extLst>
              <a:ext uri="{FF2B5EF4-FFF2-40B4-BE49-F238E27FC236}">
                <a16:creationId xmlns:a16="http://schemas.microsoft.com/office/drawing/2014/main" id="{C87C6BA4-8DA7-C06C-8257-2177622D5A3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ko-JP" altLang="en-US"/>
          </a:p>
        </p:txBody>
      </p:sp>
      <p:sp>
        <p:nvSpPr>
          <p:cNvPr id="5" name="슬라이드 번호 개체 틀 4">
            <a:extLst>
              <a:ext uri="{FF2B5EF4-FFF2-40B4-BE49-F238E27FC236}">
                <a16:creationId xmlns:a16="http://schemas.microsoft.com/office/drawing/2014/main" id="{D239C5E2-5CF6-2635-BAF9-1937888CC61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ea typeface="+mn-ea"/>
              </a:defRPr>
            </a:lvl1pPr>
          </a:lstStyle>
          <a:p>
            <a:pPr>
              <a:defRPr/>
            </a:pPr>
            <a:fld id="{18E14646-2E14-7248-B4B6-D58404B832E8}" type="slidenum">
              <a:rPr lang="ko-JP" altLang="en-US"/>
              <a:pPr>
                <a:defRPr/>
              </a:pPr>
              <a:t>‹#›</a:t>
            </a:fld>
            <a:endParaRPr lang="ko-JP"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D79D448-FAB9-A985-C8EE-A3AC846F6AD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en-JP"/>
          </a:p>
        </p:txBody>
      </p:sp>
      <p:sp>
        <p:nvSpPr>
          <p:cNvPr id="3" name="Date Placeholder 2">
            <a:extLst>
              <a:ext uri="{FF2B5EF4-FFF2-40B4-BE49-F238E27FC236}">
                <a16:creationId xmlns:a16="http://schemas.microsoft.com/office/drawing/2014/main" id="{3B1EE019-0D3A-EFDE-72D0-027738907E63}"/>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0252C802-D109-8043-B0F9-067150D0A317}" type="datetimeFigureOut">
              <a:rPr lang="LID4096"/>
              <a:pPr>
                <a:defRPr/>
              </a:pPr>
              <a:t>01/15/2026</a:t>
            </a:fld>
            <a:endParaRPr lang="en-JP"/>
          </a:p>
        </p:txBody>
      </p:sp>
      <p:sp>
        <p:nvSpPr>
          <p:cNvPr id="4" name="Slide Image Placeholder 3">
            <a:extLst>
              <a:ext uri="{FF2B5EF4-FFF2-40B4-BE49-F238E27FC236}">
                <a16:creationId xmlns:a16="http://schemas.microsoft.com/office/drawing/2014/main" id="{3AA202DE-2309-EA35-7DE7-932674C71D74}"/>
              </a:ext>
            </a:extLst>
          </p:cNvPr>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JP" noProof="0"/>
          </a:p>
        </p:txBody>
      </p:sp>
      <p:sp>
        <p:nvSpPr>
          <p:cNvPr id="5" name="Notes Placeholder 4">
            <a:extLst>
              <a:ext uri="{FF2B5EF4-FFF2-40B4-BE49-F238E27FC236}">
                <a16:creationId xmlns:a16="http://schemas.microsoft.com/office/drawing/2014/main" id="{4189CFDF-9D04-A4F9-6376-969A949D98A9}"/>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JP" noProof="0"/>
          </a:p>
        </p:txBody>
      </p:sp>
      <p:sp>
        <p:nvSpPr>
          <p:cNvPr id="6" name="Footer Placeholder 5">
            <a:extLst>
              <a:ext uri="{FF2B5EF4-FFF2-40B4-BE49-F238E27FC236}">
                <a16:creationId xmlns:a16="http://schemas.microsoft.com/office/drawing/2014/main" id="{9D94BA57-741F-1D20-99F5-34509589ED48}"/>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en-JP"/>
          </a:p>
        </p:txBody>
      </p:sp>
      <p:sp>
        <p:nvSpPr>
          <p:cNvPr id="7" name="Slide Number Placeholder 6">
            <a:extLst>
              <a:ext uri="{FF2B5EF4-FFF2-40B4-BE49-F238E27FC236}">
                <a16:creationId xmlns:a16="http://schemas.microsoft.com/office/drawing/2014/main" id="{1910DD09-E01C-BAD1-AC99-DCCAF070837D}"/>
              </a:ext>
            </a:extLst>
          </p:cNvPr>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ea typeface="+mn-ea"/>
              </a:defRPr>
            </a:lvl1pPr>
          </a:lstStyle>
          <a:p>
            <a:pPr>
              <a:defRPr/>
            </a:pPr>
            <a:fld id="{AB966C30-85DB-4C4B-A060-BF5C5320BA04}" type="slidenum">
              <a:rPr lang="en-JP"/>
              <a:pPr>
                <a:defRPr/>
              </a:pPr>
              <a:t>‹#›</a:t>
            </a:fld>
            <a:endParaRPr lang="en-JP"/>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2880775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1279285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EB8611-962D-46C4-4A2B-9CC2E58099A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5CD28F44-3021-6586-7FAA-5D482BA7245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7E52CC9-9C34-FD94-A355-E2C554A7BB6D}"/>
              </a:ext>
            </a:extLst>
          </p:cNvPr>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35401887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33416739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16864146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39827880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13491622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31023954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10659274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1571276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30316168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105695536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6.pn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BC_プロダクト資料表紙（広告主・代理店限定）">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p:nvPr>
        </p:nvSpPr>
        <p:spPr>
          <a:xfrm>
            <a:off x="587375" y="1696711"/>
            <a:ext cx="11017250" cy="2065291"/>
          </a:xfrm>
          <a:prstGeom prst="rect">
            <a:avLst/>
          </a:prstGeom>
        </p:spPr>
        <p:txBody>
          <a:bodyPr lIns="0" tIns="36000" rIns="0" bIns="0" anchor="t">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6" name="Text Placeholder 3"/>
          <p:cNvSpPr>
            <a:spLocks noGrp="1"/>
          </p:cNvSpPr>
          <p:nvPr>
            <p:ph type="body" sz="quarter" idx="11"/>
          </p:nvPr>
        </p:nvSpPr>
        <p:spPr>
          <a:xfrm>
            <a:off x="587375" y="5278295"/>
            <a:ext cx="5131879" cy="217991"/>
          </a:xfrm>
          <a:prstGeom prst="rect">
            <a:avLst/>
          </a:prstGeom>
        </p:spPr>
        <p:txBody>
          <a:bodyPr lIns="0" tIns="0" rIns="0" bIns="0"/>
          <a:lstStyle>
            <a:lvl1pPr marL="0" indent="0" algn="l">
              <a:buNone/>
              <a:defRPr sz="12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7" name="Text Placeholder 3"/>
          <p:cNvSpPr>
            <a:spLocks noGrp="1"/>
          </p:cNvSpPr>
          <p:nvPr>
            <p:ph type="body" sz="quarter" idx="12"/>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36353837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6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chemeClr val="accent1">
              <a:alpha val="5098"/>
            </a:scheme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2"/>
                </a:solidFill>
              </a:defRPr>
            </a:lvl1pPr>
          </a:lstStyle>
          <a:p>
            <a:pPr lvl="0"/>
            <a:r>
              <a:rPr kumimoji="1" lang="ja-JP" altLang="en-US" dirty="0"/>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dirty="0"/>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1"/>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sp>
        <p:nvSpPr>
          <p:cNvPr id="10" name="テキスト プレースホルダー 10">
            <a:extLst>
              <a:ext uri="{FF2B5EF4-FFF2-40B4-BE49-F238E27FC236}">
                <a16:creationId xmlns:a16="http://schemas.microsoft.com/office/drawing/2014/main" id="{51F1BAB4-BF47-3B73-61AB-48C73A07D72A}"/>
              </a:ext>
            </a:extLst>
          </p:cNvPr>
          <p:cNvSpPr>
            <a:spLocks noGrp="1"/>
          </p:cNvSpPr>
          <p:nvPr>
            <p:ph type="body" sz="quarter" idx="13"/>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30885293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コピーライト+ページ番号">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1441C66C-52AD-E815-4BDC-35E07381A881}"/>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4A1921C-3EA0-D049-9136-C46F969810C0}"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3" name="グラフィックス 2">
            <a:extLst>
              <a:ext uri="{FF2B5EF4-FFF2-40B4-BE49-F238E27FC236}">
                <a16:creationId xmlns:a16="http://schemas.microsoft.com/office/drawing/2014/main" id="{8335857D-2E96-C524-0C03-F2E636ADEC2B}"/>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スライド番号プレースホルダー 5">
            <a:extLst>
              <a:ext uri="{FF2B5EF4-FFF2-40B4-BE49-F238E27FC236}">
                <a16:creationId xmlns:a16="http://schemas.microsoft.com/office/drawing/2014/main" id="{9956ECE2-E1F1-9FCA-6EAA-755B72DA9A66}"/>
              </a:ext>
            </a:extLst>
          </p:cNvPr>
          <p:cNvSpPr>
            <a:spLocks noGrp="1"/>
          </p:cNvSpPr>
          <p:nvPr>
            <p:ph type="sldNum" sz="quarter" idx="10"/>
          </p:nvPr>
        </p:nvSpPr>
        <p:spPr>
          <a:xfrm>
            <a:off x="9336088" y="6356350"/>
            <a:ext cx="2743200" cy="365125"/>
          </a:xfrm>
        </p:spPr>
        <p:txBody>
          <a:bodyPr/>
          <a:lstStyle>
            <a:lvl1pPr eaLnBrk="1" fontAlgn="auto" hangingPunct="1">
              <a:spcBef>
                <a:spcPts val="0"/>
              </a:spcBef>
              <a:spcAft>
                <a:spcPts val="0"/>
              </a:spcAft>
              <a:defRPr>
                <a:solidFill>
                  <a:schemeClr val="bg1"/>
                </a:solidFill>
                <a:latin typeface="+mn-lt"/>
                <a:ea typeface="+mn-ea"/>
              </a:defRPr>
            </a:lvl1pPr>
          </a:lstStyle>
          <a:p>
            <a:pPr>
              <a:defRPr/>
            </a:pPr>
            <a:fld id="{FEE02821-449B-7445-B8E6-ADA6770F9101}" type="slidenum">
              <a:rPr lang="ja-JP" altLang="en-US"/>
              <a:pPr>
                <a:defRPr/>
              </a:pPr>
              <a:t>‹#›</a:t>
            </a:fld>
            <a:endParaRPr lang="ja-JP" altLang="en-US"/>
          </a:p>
        </p:txBody>
      </p:sp>
    </p:spTree>
    <p:extLst>
      <p:ext uri="{BB962C8B-B14F-4D97-AF65-F5344CB8AC3E}">
        <p14:creationId xmlns:p14="http://schemas.microsoft.com/office/powerpoint/2010/main" val="15470664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最終ページ（広告主・代理店限定）">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0B19B92F-6F6E-3DDE-863A-9883C4F16341}"/>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7" name="グラフィックス 2">
            <a:extLst>
              <a:ext uri="{FF2B5EF4-FFF2-40B4-BE49-F238E27FC236}">
                <a16:creationId xmlns:a16="http://schemas.microsoft.com/office/drawing/2014/main" id="{89D25A5C-4991-69B7-0B3A-15262FD6E8EB}"/>
              </a:ext>
            </a:extLst>
          </p:cNvPr>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角丸四角形 7">
            <a:extLst>
              <a:ext uri="{FF2B5EF4-FFF2-40B4-BE49-F238E27FC236}">
                <a16:creationId xmlns:a16="http://schemas.microsoft.com/office/drawing/2014/main" id="{96396272-FA40-3CF7-F04A-5CA24DCE4129}"/>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0" normalizeH="0" baseline="0" noProof="0" dirty="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広告主・</a:t>
            </a:r>
            <a:r>
              <a:rPr kumimoji="0" lang="ja-JP" altLang="en-US" sz="950" b="1" i="0" u="none" strike="noStrike" kern="0" cap="none" spc="300" normalizeH="0" baseline="0" noProof="0" dirty="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Tree>
    <p:extLst>
      <p:ext uri="{BB962C8B-B14F-4D97-AF65-F5344CB8AC3E}">
        <p14:creationId xmlns:p14="http://schemas.microsoft.com/office/powerpoint/2010/main" val="232419573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8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sp>
        <p:nvSpPr>
          <p:cNvPr id="12" name="テキスト ボックス 11">
            <a:extLst>
              <a:ext uri="{FF2B5EF4-FFF2-40B4-BE49-F238E27FC236}">
                <a16:creationId xmlns:a16="http://schemas.microsoft.com/office/drawing/2014/main" id="{4432D3B6-90A5-CAF5-DF94-1C02F4A9E862}"/>
              </a:ext>
            </a:extLst>
          </p:cNvPr>
          <p:cNvSpPr txBox="1"/>
          <p:nvPr userDrawn="1"/>
        </p:nvSpPr>
        <p:spPr>
          <a:xfrm>
            <a:off x="482025" y="173621"/>
            <a:ext cx="415498" cy="230832"/>
          </a:xfrm>
          <a:prstGeom prst="rect">
            <a:avLst/>
          </a:prstGeom>
          <a:noFill/>
        </p:spPr>
        <p:txBody>
          <a:bodyPr wrap="none" rtlCol="0">
            <a:spAutoFit/>
          </a:bodyPr>
          <a:lstStyle/>
          <a:p>
            <a:r>
              <a:rPr kumimoji="1" lang="ja-JP" altLang="en-US" sz="900" dirty="0">
                <a:solidFill>
                  <a:schemeClr val="bg1"/>
                </a:solidFill>
              </a:rPr>
              <a:t>概要</a:t>
            </a:r>
          </a:p>
        </p:txBody>
      </p:sp>
      <p:pic>
        <p:nvPicPr>
          <p:cNvPr id="3" name="図プレースホルダー 10" descr="アイコン&#10;&#10;自動的に生成された説明">
            <a:extLst>
              <a:ext uri="{FF2B5EF4-FFF2-40B4-BE49-F238E27FC236}">
                <a16:creationId xmlns:a16="http://schemas.microsoft.com/office/drawing/2014/main" id="{673D12C0-BFE1-CD53-B1BE-B00929101C1A}"/>
              </a:ext>
            </a:extLst>
          </p:cNvPr>
          <p:cNvPicPr>
            <a:picLocks noChangeAspect="1"/>
          </p:cNvPicPr>
          <p:nvPr userDrawn="1"/>
        </p:nvPicPr>
        <p:blipFill>
          <a:blip r:embed="rId3" cstate="screen">
            <a:duotone>
              <a:prstClr val="black"/>
              <a:srgbClr val="00003E">
                <a:tint val="45000"/>
                <a:satMod val="400000"/>
              </a:srgbClr>
            </a:duotone>
            <a:extLst>
              <a:ext uri="{BEBA8EAE-BF5A-486C-A8C5-ECC9F3942E4B}">
                <a14:imgProps xmlns:a14="http://schemas.microsoft.com/office/drawing/2010/main">
                  <a14:imgLayer r:embed="rId4">
                    <a14:imgEffect>
                      <a14:colorTemperature colorTemp="11500"/>
                    </a14:imgEffect>
                    <a14:imgEffect>
                      <a14:saturation sat="114000"/>
                    </a14:imgEffect>
                  </a14:imgLayer>
                </a14:imgProps>
              </a:ext>
              <a:ext uri="{28A0092B-C50C-407E-A947-70E740481C1C}">
                <a14:useLocalDpi xmlns:a14="http://schemas.microsoft.com/office/drawing/2010/main"/>
              </a:ext>
            </a:extLst>
          </a:blip>
          <a:srcRect t="3804" b="3804"/>
          <a:stretch>
            <a:fillRect/>
          </a:stretch>
        </p:blipFill>
        <p:spPr>
          <a:xfrm>
            <a:off x="36095" y="40530"/>
            <a:ext cx="490419" cy="452763"/>
          </a:xfrm>
          <a:prstGeom prst="rect">
            <a:avLst/>
          </a:prstGeom>
        </p:spPr>
      </p:pic>
    </p:spTree>
    <p:extLst>
      <p:ext uri="{BB962C8B-B14F-4D97-AF65-F5344CB8AC3E}">
        <p14:creationId xmlns:p14="http://schemas.microsoft.com/office/powerpoint/2010/main" val="17712409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MSC_プロダクト資料中表紙（広告主・代理店限定）">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AEE4CA93-3A95-09C5-4D0E-DA619D4D5A1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スライド番号プレースホルダー 5">
            <a:extLst>
              <a:ext uri="{FF2B5EF4-FFF2-40B4-BE49-F238E27FC236}">
                <a16:creationId xmlns:a16="http://schemas.microsoft.com/office/drawing/2014/main" id="{85001656-D58C-C5B9-05E0-ACB0FBF825E6}"/>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4" name="グラフィックス 3">
            <a:extLst>
              <a:ext uri="{FF2B5EF4-FFF2-40B4-BE49-F238E27FC236}">
                <a16:creationId xmlns:a16="http://schemas.microsoft.com/office/drawing/2014/main" id="{491092EA-4E3B-D5A9-44A7-7A7B8230CC7A}"/>
              </a:ext>
            </a:extLst>
          </p:cNvPr>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角丸四角形 46">
            <a:extLst>
              <a:ext uri="{FF2B5EF4-FFF2-40B4-BE49-F238E27FC236}">
                <a16:creationId xmlns:a16="http://schemas.microsoft.com/office/drawing/2014/main" id="{0EC75B3D-5093-B928-EE25-E1119F4FD4CE}"/>
              </a:ext>
            </a:extLst>
          </p:cNvPr>
          <p:cNvSpPr/>
          <p:nvPr userDrawn="1"/>
        </p:nvSpPr>
        <p:spPr>
          <a:xfrm>
            <a:off x="230388" y="201358"/>
            <a:ext cx="194912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0" dirty="0">
                <a:solidFill>
                  <a:schemeClr val="accent1"/>
                </a:solidFill>
                <a:latin typeface="+mn-ea"/>
                <a:ea typeface="+mn-ea"/>
                <a:cs typeface="Segoe UI" panose="020B0502040204020203" pitchFamily="34" charset="0"/>
              </a:rPr>
              <a:t>CONTENTS</a:t>
            </a:r>
            <a:endParaRPr kumimoji="1" lang="ja-JP" altLang="en-US" sz="2400" b="1" i="0" dirty="0">
              <a:solidFill>
                <a:schemeClr val="accent1"/>
              </a:solidFill>
              <a:latin typeface="+mn-ea"/>
              <a:ea typeface="+mn-ea"/>
              <a:cs typeface="Segoe UI" panose="020B0502040204020203" pitchFamily="34" charset="0"/>
            </a:endParaRPr>
          </a:p>
        </p:txBody>
      </p:sp>
      <p:sp>
        <p:nvSpPr>
          <p:cNvPr id="9" name="二等辺三角形 8">
            <a:extLst>
              <a:ext uri="{FF2B5EF4-FFF2-40B4-BE49-F238E27FC236}">
                <a16:creationId xmlns:a16="http://schemas.microsoft.com/office/drawing/2014/main" id="{9EAB3296-28FB-7131-645F-8DCD737E8756}"/>
              </a:ext>
            </a:extLst>
          </p:cNvPr>
          <p:cNvSpPr/>
          <p:nvPr userDrawn="1"/>
        </p:nvSpPr>
        <p:spPr>
          <a:xfrm rot="5400000">
            <a:off x="-26991" y="279927"/>
            <a:ext cx="260350" cy="212730"/>
          </a:xfrm>
          <a:prstGeom prst="triangle">
            <a:avLst>
              <a:gd name="adj" fmla="val 4435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accent1"/>
              </a:solidFill>
            </a:endParaRPr>
          </a:p>
        </p:txBody>
      </p:sp>
      <p:sp>
        <p:nvSpPr>
          <p:cNvPr id="24" name="円/楕円 48">
            <a:extLst>
              <a:ext uri="{FF2B5EF4-FFF2-40B4-BE49-F238E27FC236}">
                <a16:creationId xmlns:a16="http://schemas.microsoft.com/office/drawing/2014/main" id="{7140828C-A684-B934-6142-05C9CDF5EA89}"/>
              </a:ext>
            </a:extLst>
          </p:cNvPr>
          <p:cNvSpPr>
            <a:spLocks noChangeAspect="1"/>
          </p:cNvSpPr>
          <p:nvPr userDrawn="1"/>
        </p:nvSpPr>
        <p:spPr>
          <a:xfrm>
            <a:off x="1057882" y="1432555"/>
            <a:ext cx="540000" cy="540000"/>
          </a:xfrm>
          <a:prstGeom prst="ellipse">
            <a:avLst/>
          </a:prstGeom>
          <a:solidFill>
            <a:schemeClr val="accent1"/>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7200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01</a:t>
            </a:r>
            <a:endParaRPr kumimoji="1" lang="ja-JP" altLang="en-US" sz="1800" b="1" i="0" dirty="0">
              <a:solidFill>
                <a:schemeClr val="bg1"/>
              </a:solidFill>
              <a:latin typeface="+mj-ea"/>
              <a:ea typeface="+mj-ea"/>
              <a:cs typeface="Segoe UI" panose="020B0502040204020203" pitchFamily="34" charset="0"/>
            </a:endParaRPr>
          </a:p>
        </p:txBody>
      </p:sp>
      <p:sp>
        <p:nvSpPr>
          <p:cNvPr id="25" name="円/楕円 49">
            <a:extLst>
              <a:ext uri="{FF2B5EF4-FFF2-40B4-BE49-F238E27FC236}">
                <a16:creationId xmlns:a16="http://schemas.microsoft.com/office/drawing/2014/main" id="{3D915DC8-5D42-9D61-6CC3-06CB33C31BFA}"/>
              </a:ext>
            </a:extLst>
          </p:cNvPr>
          <p:cNvSpPr>
            <a:spLocks noChangeAspect="1"/>
          </p:cNvSpPr>
          <p:nvPr userDrawn="1"/>
        </p:nvSpPr>
        <p:spPr>
          <a:xfrm>
            <a:off x="1057882" y="2350657"/>
            <a:ext cx="540000" cy="540000"/>
          </a:xfrm>
          <a:prstGeom prst="ellipse">
            <a:avLst/>
          </a:prstGeom>
          <a:solidFill>
            <a:schemeClr val="accent1"/>
          </a:solidFill>
          <a:ln w="9525">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7200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02</a:t>
            </a:r>
            <a:endParaRPr kumimoji="1" lang="ja-JP" altLang="en-US" sz="1800" b="1" i="0" dirty="0">
              <a:solidFill>
                <a:schemeClr val="bg1"/>
              </a:solidFill>
              <a:latin typeface="+mj-ea"/>
              <a:ea typeface="+mj-ea"/>
              <a:cs typeface="Segoe UI" panose="020B0502040204020203" pitchFamily="34" charset="0"/>
            </a:endParaRPr>
          </a:p>
        </p:txBody>
      </p:sp>
      <p:sp>
        <p:nvSpPr>
          <p:cNvPr id="26" name="円/楕円 50">
            <a:extLst>
              <a:ext uri="{FF2B5EF4-FFF2-40B4-BE49-F238E27FC236}">
                <a16:creationId xmlns:a16="http://schemas.microsoft.com/office/drawing/2014/main" id="{39E271AE-2EC0-6E47-D430-5A13FC7FFAA5}"/>
              </a:ext>
            </a:extLst>
          </p:cNvPr>
          <p:cNvSpPr>
            <a:spLocks noChangeAspect="1"/>
          </p:cNvSpPr>
          <p:nvPr userDrawn="1"/>
        </p:nvSpPr>
        <p:spPr>
          <a:xfrm>
            <a:off x="1057882" y="3268759"/>
            <a:ext cx="540000" cy="540000"/>
          </a:xfrm>
          <a:prstGeom prst="ellipse">
            <a:avLst/>
          </a:prstGeom>
          <a:solidFill>
            <a:schemeClr val="accent1"/>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7200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03</a:t>
            </a:r>
            <a:endParaRPr kumimoji="1" lang="ja-JP" altLang="en-US" sz="1800" b="1" i="0" dirty="0">
              <a:solidFill>
                <a:schemeClr val="bg1"/>
              </a:solidFill>
              <a:latin typeface="+mj-ea"/>
              <a:ea typeface="+mj-ea"/>
              <a:cs typeface="Segoe UI" panose="020B0502040204020203" pitchFamily="34" charset="0"/>
            </a:endParaRPr>
          </a:p>
        </p:txBody>
      </p:sp>
      <p:cxnSp>
        <p:nvCxnSpPr>
          <p:cNvPr id="27" name="直線コネクタ 26">
            <a:extLst>
              <a:ext uri="{FF2B5EF4-FFF2-40B4-BE49-F238E27FC236}">
                <a16:creationId xmlns:a16="http://schemas.microsoft.com/office/drawing/2014/main" id="{E5204276-F2FB-553F-E8BA-6AB2258D5772}"/>
              </a:ext>
            </a:extLst>
          </p:cNvPr>
          <p:cNvCxnSpPr>
            <a:cxnSpLocks/>
            <a:stCxn id="24" idx="4"/>
            <a:endCxn id="25" idx="0"/>
          </p:cNvCxnSpPr>
          <p:nvPr userDrawn="1"/>
        </p:nvCxnSpPr>
        <p:spPr>
          <a:xfrm>
            <a:off x="1327882" y="1972555"/>
            <a:ext cx="0" cy="378102"/>
          </a:xfrm>
          <a:prstGeom prst="line">
            <a:avLst/>
          </a:prstGeom>
          <a:ln w="25400">
            <a:solidFill>
              <a:schemeClr val="accent1"/>
            </a:solidFill>
          </a:ln>
        </p:spPr>
        <p:style>
          <a:lnRef idx="1">
            <a:schemeClr val="dk1"/>
          </a:lnRef>
          <a:fillRef idx="0">
            <a:schemeClr val="dk1"/>
          </a:fillRef>
          <a:effectRef idx="0">
            <a:schemeClr val="dk1"/>
          </a:effectRef>
          <a:fontRef idx="minor">
            <a:schemeClr val="tx1"/>
          </a:fontRef>
        </p:style>
      </p:cxnSp>
      <p:cxnSp>
        <p:nvCxnSpPr>
          <p:cNvPr id="28" name="直線コネクタ 27">
            <a:extLst>
              <a:ext uri="{FF2B5EF4-FFF2-40B4-BE49-F238E27FC236}">
                <a16:creationId xmlns:a16="http://schemas.microsoft.com/office/drawing/2014/main" id="{00DE0C85-5DE9-7687-360D-DBD013132C34}"/>
              </a:ext>
            </a:extLst>
          </p:cNvPr>
          <p:cNvCxnSpPr>
            <a:cxnSpLocks/>
            <a:stCxn id="25" idx="4"/>
            <a:endCxn id="26" idx="0"/>
          </p:cNvCxnSpPr>
          <p:nvPr userDrawn="1"/>
        </p:nvCxnSpPr>
        <p:spPr>
          <a:xfrm>
            <a:off x="1327882" y="2890657"/>
            <a:ext cx="0" cy="378102"/>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9" name="テキスト プレースホルダー 4">
            <a:extLst>
              <a:ext uri="{FF2B5EF4-FFF2-40B4-BE49-F238E27FC236}">
                <a16:creationId xmlns:a16="http://schemas.microsoft.com/office/drawing/2014/main" id="{2ABF0AD5-FBD6-6639-2BD4-A746685D9F6E}"/>
              </a:ext>
            </a:extLst>
          </p:cNvPr>
          <p:cNvSpPr>
            <a:spLocks noGrp="1"/>
          </p:cNvSpPr>
          <p:nvPr>
            <p:ph type="body" sz="quarter" idx="14" hasCustomPrompt="1"/>
          </p:nvPr>
        </p:nvSpPr>
        <p:spPr>
          <a:xfrm>
            <a:off x="1943922" y="1522535"/>
            <a:ext cx="5414600" cy="360040"/>
          </a:xfrm>
          <a:prstGeom prst="rect">
            <a:avLst/>
          </a:prstGeom>
        </p:spPr>
        <p:txBody>
          <a:bodyPr tIns="90000">
            <a:normAutofit/>
          </a:bodyPr>
          <a:lstStyle>
            <a:lvl1pPr marL="0" indent="0">
              <a:buNone/>
              <a:defRPr sz="1800" b="1">
                <a:solidFill>
                  <a:schemeClr val="accent1"/>
                </a:solidFill>
              </a:defRPr>
            </a:lvl1pPr>
          </a:lstStyle>
          <a:p>
            <a:pPr lvl="0"/>
            <a:r>
              <a:rPr kumimoji="1" lang="ja-JP" altLang="en-US"/>
              <a:t>コンテンツが５つ以下の時の目次</a:t>
            </a:r>
          </a:p>
        </p:txBody>
      </p:sp>
      <p:sp>
        <p:nvSpPr>
          <p:cNvPr id="30" name="テキスト プレースホルダー 4">
            <a:extLst>
              <a:ext uri="{FF2B5EF4-FFF2-40B4-BE49-F238E27FC236}">
                <a16:creationId xmlns:a16="http://schemas.microsoft.com/office/drawing/2014/main" id="{FE210E8F-EE90-BBB7-735C-FB5A617B9A90}"/>
              </a:ext>
            </a:extLst>
          </p:cNvPr>
          <p:cNvSpPr>
            <a:spLocks noGrp="1"/>
          </p:cNvSpPr>
          <p:nvPr>
            <p:ph type="body" sz="quarter" idx="15" hasCustomPrompt="1"/>
          </p:nvPr>
        </p:nvSpPr>
        <p:spPr>
          <a:xfrm>
            <a:off x="1943922" y="2440637"/>
            <a:ext cx="5414600" cy="360040"/>
          </a:xfrm>
          <a:prstGeom prst="rect">
            <a:avLst/>
          </a:prstGeom>
        </p:spPr>
        <p:txBody>
          <a:bodyPr tIns="90000">
            <a:normAutofit/>
          </a:bodyPr>
          <a:lstStyle>
            <a:lvl1pPr marL="0" indent="0">
              <a:buNone/>
              <a:defRPr sz="1800" b="1">
                <a:solidFill>
                  <a:schemeClr val="accent1"/>
                </a:solidFill>
              </a:defRPr>
            </a:lvl1pPr>
          </a:lstStyle>
          <a:p>
            <a:pPr lvl="0"/>
            <a:r>
              <a:rPr kumimoji="1" lang="ja-JP" altLang="en-US"/>
              <a:t>コンテンツが５つ以下の時の目次</a:t>
            </a:r>
          </a:p>
        </p:txBody>
      </p:sp>
      <p:sp>
        <p:nvSpPr>
          <p:cNvPr id="31" name="テキスト プレースホルダー 4">
            <a:extLst>
              <a:ext uri="{FF2B5EF4-FFF2-40B4-BE49-F238E27FC236}">
                <a16:creationId xmlns:a16="http://schemas.microsoft.com/office/drawing/2014/main" id="{A38C15C1-8F48-4976-C506-A6F820FD4F7C}"/>
              </a:ext>
            </a:extLst>
          </p:cNvPr>
          <p:cNvSpPr>
            <a:spLocks noGrp="1"/>
          </p:cNvSpPr>
          <p:nvPr>
            <p:ph type="body" sz="quarter" idx="16" hasCustomPrompt="1"/>
          </p:nvPr>
        </p:nvSpPr>
        <p:spPr>
          <a:xfrm>
            <a:off x="1943922" y="3358739"/>
            <a:ext cx="5414600" cy="360040"/>
          </a:xfrm>
          <a:prstGeom prst="rect">
            <a:avLst/>
          </a:prstGeom>
        </p:spPr>
        <p:txBody>
          <a:bodyPr tIns="90000">
            <a:normAutofit/>
          </a:bodyPr>
          <a:lstStyle>
            <a:lvl1pPr marL="0" indent="0">
              <a:buNone/>
              <a:defRPr sz="1800" b="1">
                <a:solidFill>
                  <a:schemeClr val="accent1"/>
                </a:solidFill>
              </a:defRPr>
            </a:lvl1pPr>
          </a:lstStyle>
          <a:p>
            <a:pPr lvl="0"/>
            <a:r>
              <a:rPr kumimoji="1" lang="ja-JP" altLang="en-US" dirty="0"/>
              <a:t>コンテンツが５つ以下の時の目次</a:t>
            </a:r>
          </a:p>
        </p:txBody>
      </p:sp>
      <p:cxnSp>
        <p:nvCxnSpPr>
          <p:cNvPr id="32" name="直線コネクタ 31">
            <a:extLst>
              <a:ext uri="{FF2B5EF4-FFF2-40B4-BE49-F238E27FC236}">
                <a16:creationId xmlns:a16="http://schemas.microsoft.com/office/drawing/2014/main" id="{46E8B73B-82C8-797C-E093-354FF2B6BB83}"/>
              </a:ext>
            </a:extLst>
          </p:cNvPr>
          <p:cNvCxnSpPr>
            <a:cxnSpLocks/>
          </p:cNvCxnSpPr>
          <p:nvPr userDrawn="1"/>
        </p:nvCxnSpPr>
        <p:spPr>
          <a:xfrm>
            <a:off x="1323874" y="3813078"/>
            <a:ext cx="0" cy="378102"/>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3" name="円/楕円 50">
            <a:extLst>
              <a:ext uri="{FF2B5EF4-FFF2-40B4-BE49-F238E27FC236}">
                <a16:creationId xmlns:a16="http://schemas.microsoft.com/office/drawing/2014/main" id="{CC59484A-9D82-F3D5-8D75-39BB51C3B4E6}"/>
              </a:ext>
            </a:extLst>
          </p:cNvPr>
          <p:cNvSpPr>
            <a:spLocks noChangeAspect="1"/>
          </p:cNvSpPr>
          <p:nvPr userDrawn="1"/>
        </p:nvSpPr>
        <p:spPr>
          <a:xfrm>
            <a:off x="1057882" y="4195499"/>
            <a:ext cx="540000" cy="540000"/>
          </a:xfrm>
          <a:prstGeom prst="ellipse">
            <a:avLst/>
          </a:prstGeom>
          <a:solidFill>
            <a:schemeClr val="accent1"/>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7200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04</a:t>
            </a:r>
            <a:endParaRPr kumimoji="1" lang="ja-JP" altLang="en-US" sz="1800" b="1" i="0" dirty="0">
              <a:solidFill>
                <a:schemeClr val="bg1"/>
              </a:solidFill>
              <a:latin typeface="+mj-ea"/>
              <a:ea typeface="+mj-ea"/>
              <a:cs typeface="Segoe UI" panose="020B0502040204020203" pitchFamily="34" charset="0"/>
            </a:endParaRPr>
          </a:p>
        </p:txBody>
      </p:sp>
      <p:sp>
        <p:nvSpPr>
          <p:cNvPr id="34" name="テキスト プレースホルダー 4">
            <a:extLst>
              <a:ext uri="{FF2B5EF4-FFF2-40B4-BE49-F238E27FC236}">
                <a16:creationId xmlns:a16="http://schemas.microsoft.com/office/drawing/2014/main" id="{A416D4E3-0565-4679-6CB7-5954CCEEDF86}"/>
              </a:ext>
            </a:extLst>
          </p:cNvPr>
          <p:cNvSpPr>
            <a:spLocks noGrp="1"/>
          </p:cNvSpPr>
          <p:nvPr>
            <p:ph type="body" sz="quarter" idx="17" hasCustomPrompt="1"/>
          </p:nvPr>
        </p:nvSpPr>
        <p:spPr>
          <a:xfrm>
            <a:off x="1943922" y="4285479"/>
            <a:ext cx="5414600" cy="360040"/>
          </a:xfrm>
          <a:prstGeom prst="rect">
            <a:avLst/>
          </a:prstGeom>
        </p:spPr>
        <p:txBody>
          <a:bodyPr tIns="90000">
            <a:normAutofit/>
          </a:bodyPr>
          <a:lstStyle>
            <a:lvl1pPr marL="0" indent="0">
              <a:buNone/>
              <a:defRPr sz="1800" b="1">
                <a:solidFill>
                  <a:schemeClr val="accent1"/>
                </a:solidFill>
              </a:defRPr>
            </a:lvl1pPr>
          </a:lstStyle>
          <a:p>
            <a:pPr lvl="0"/>
            <a:r>
              <a:rPr kumimoji="1" lang="ja-JP" altLang="en-US" dirty="0"/>
              <a:t>コンテンツが５つ以下の時の目次</a:t>
            </a:r>
          </a:p>
        </p:txBody>
      </p:sp>
      <p:cxnSp>
        <p:nvCxnSpPr>
          <p:cNvPr id="35" name="直線コネクタ 34">
            <a:extLst>
              <a:ext uri="{FF2B5EF4-FFF2-40B4-BE49-F238E27FC236}">
                <a16:creationId xmlns:a16="http://schemas.microsoft.com/office/drawing/2014/main" id="{1C1C578D-AA38-AD50-EFCA-FA33F8EE7A4B}"/>
              </a:ext>
            </a:extLst>
          </p:cNvPr>
          <p:cNvCxnSpPr>
            <a:cxnSpLocks/>
          </p:cNvCxnSpPr>
          <p:nvPr userDrawn="1"/>
        </p:nvCxnSpPr>
        <p:spPr>
          <a:xfrm>
            <a:off x="1323874" y="4741126"/>
            <a:ext cx="0" cy="378102"/>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6" name="円/楕円 50">
            <a:extLst>
              <a:ext uri="{FF2B5EF4-FFF2-40B4-BE49-F238E27FC236}">
                <a16:creationId xmlns:a16="http://schemas.microsoft.com/office/drawing/2014/main" id="{731880DC-EBF7-7EA3-8130-7B456409D689}"/>
              </a:ext>
            </a:extLst>
          </p:cNvPr>
          <p:cNvSpPr>
            <a:spLocks noChangeAspect="1"/>
          </p:cNvSpPr>
          <p:nvPr userDrawn="1"/>
        </p:nvSpPr>
        <p:spPr>
          <a:xfrm>
            <a:off x="1057882" y="5123547"/>
            <a:ext cx="540000" cy="540000"/>
          </a:xfrm>
          <a:prstGeom prst="ellipse">
            <a:avLst/>
          </a:prstGeom>
          <a:solidFill>
            <a:schemeClr val="accent1"/>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7200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05</a:t>
            </a:r>
            <a:endParaRPr kumimoji="1" lang="ja-JP" altLang="en-US" sz="1800" b="1" i="0" dirty="0">
              <a:solidFill>
                <a:schemeClr val="bg1"/>
              </a:solidFill>
              <a:latin typeface="+mj-ea"/>
              <a:ea typeface="+mj-ea"/>
              <a:cs typeface="Segoe UI" panose="020B0502040204020203" pitchFamily="34" charset="0"/>
            </a:endParaRPr>
          </a:p>
        </p:txBody>
      </p:sp>
      <p:sp>
        <p:nvSpPr>
          <p:cNvPr id="37" name="テキスト プレースホルダー 4">
            <a:extLst>
              <a:ext uri="{FF2B5EF4-FFF2-40B4-BE49-F238E27FC236}">
                <a16:creationId xmlns:a16="http://schemas.microsoft.com/office/drawing/2014/main" id="{3A397ECA-8D98-3721-A957-1A8D025260E8}"/>
              </a:ext>
            </a:extLst>
          </p:cNvPr>
          <p:cNvSpPr>
            <a:spLocks noGrp="1"/>
          </p:cNvSpPr>
          <p:nvPr>
            <p:ph type="body" sz="quarter" idx="18" hasCustomPrompt="1"/>
          </p:nvPr>
        </p:nvSpPr>
        <p:spPr>
          <a:xfrm>
            <a:off x="1943922" y="5213527"/>
            <a:ext cx="5414600" cy="360040"/>
          </a:xfrm>
          <a:prstGeom prst="rect">
            <a:avLst/>
          </a:prstGeom>
        </p:spPr>
        <p:txBody>
          <a:bodyPr tIns="90000">
            <a:normAutofit/>
          </a:bodyPr>
          <a:lstStyle>
            <a:lvl1pPr marL="0" indent="0">
              <a:buNone/>
              <a:defRPr sz="1800" b="1">
                <a:solidFill>
                  <a:schemeClr val="accent1"/>
                </a:solidFill>
              </a:defRPr>
            </a:lvl1pPr>
          </a:lstStyle>
          <a:p>
            <a:pPr lvl="0"/>
            <a:r>
              <a:rPr kumimoji="1" lang="ja-JP" altLang="en-US" dirty="0"/>
              <a:t>コンテンツが５つ以下の時の目次</a:t>
            </a:r>
          </a:p>
        </p:txBody>
      </p:sp>
    </p:spTree>
    <p:extLst>
      <p:ext uri="{BB962C8B-B14F-4D97-AF65-F5344CB8AC3E}">
        <p14:creationId xmlns:p14="http://schemas.microsoft.com/office/powerpoint/2010/main" val="15202764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ユーザー設定レイアウト">
    <p:spTree>
      <p:nvGrpSpPr>
        <p:cNvPr id="1" name=""/>
        <p:cNvGrpSpPr/>
        <p:nvPr/>
      </p:nvGrpSpPr>
      <p:grpSpPr>
        <a:xfrm>
          <a:off x="0" y="0"/>
          <a:ext cx="0" cy="0"/>
          <a:chOff x="0" y="0"/>
          <a:chExt cx="0" cy="0"/>
        </a:xfrm>
      </p:grpSpPr>
      <p:sp>
        <p:nvSpPr>
          <p:cNvPr id="4" name="三角形 3">
            <a:extLst>
              <a:ext uri="{FF2B5EF4-FFF2-40B4-BE49-F238E27FC236}">
                <a16:creationId xmlns:a16="http://schemas.microsoft.com/office/drawing/2014/main" id="{CFB367D1-8FD1-1C3B-97AA-9185FCCCA4D4}"/>
              </a:ext>
            </a:extLst>
          </p:cNvPr>
          <p:cNvSpPr/>
          <p:nvPr userDrawn="1"/>
        </p:nvSpPr>
        <p:spPr>
          <a:xfrm>
            <a:off x="10363200" y="3427413"/>
            <a:ext cx="1828800" cy="3430587"/>
          </a:xfrm>
          <a:prstGeom prst="triangle">
            <a:avLst>
              <a:gd name="adj" fmla="val 100000"/>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6" name="直線コネクタ 5">
            <a:extLst>
              <a:ext uri="{FF2B5EF4-FFF2-40B4-BE49-F238E27FC236}">
                <a16:creationId xmlns:a16="http://schemas.microsoft.com/office/drawing/2014/main" id="{549A8A82-CB7D-3834-72FE-F0103BC59479}"/>
              </a:ext>
            </a:extLst>
          </p:cNvPr>
          <p:cNvCxnSpPr>
            <a:cxnSpLocks/>
          </p:cNvCxnSpPr>
          <p:nvPr userDrawn="1"/>
        </p:nvCxnSpPr>
        <p:spPr>
          <a:xfrm>
            <a:off x="1570530" y="2621757"/>
            <a:ext cx="9050940" cy="0"/>
          </a:xfrm>
          <a:prstGeom prst="line">
            <a:avLst/>
          </a:prstGeom>
          <a:ln/>
        </p:spPr>
        <p:style>
          <a:lnRef idx="1">
            <a:schemeClr val="accent1"/>
          </a:lnRef>
          <a:fillRef idx="0">
            <a:schemeClr val="accent1"/>
          </a:fillRef>
          <a:effectRef idx="0">
            <a:schemeClr val="accent1"/>
          </a:effectRef>
          <a:fontRef idx="minor">
            <a:schemeClr val="tx1"/>
          </a:fontRef>
        </p:style>
      </p:cxnSp>
      <p:sp>
        <p:nvSpPr>
          <p:cNvPr id="7" name="図プレースホルダー 4">
            <a:extLst>
              <a:ext uri="{FF2B5EF4-FFF2-40B4-BE49-F238E27FC236}">
                <a16:creationId xmlns:a16="http://schemas.microsoft.com/office/drawing/2014/main" id="{9ECDF7A2-7224-0E1C-A550-0E183AB6CFC4}"/>
              </a:ext>
            </a:extLst>
          </p:cNvPr>
          <p:cNvSpPr>
            <a:spLocks noGrp="1"/>
          </p:cNvSpPr>
          <p:nvPr>
            <p:ph type="pic" sz="quarter" idx="15"/>
          </p:nvPr>
        </p:nvSpPr>
        <p:spPr>
          <a:xfrm>
            <a:off x="5302859" y="3019035"/>
            <a:ext cx="1586282" cy="1464484"/>
          </a:xfrm>
          <a:prstGeom prst="rect">
            <a:avLst/>
          </a:prstGeom>
        </p:spPr>
        <p:txBody>
          <a:bodyPr/>
          <a:lstStyle>
            <a:lvl1pPr marL="0" indent="0" algn="ctr">
              <a:buNone/>
              <a:defRPr sz="1400">
                <a:solidFill>
                  <a:srgbClr val="00003E"/>
                </a:solidFill>
              </a:defRPr>
            </a:lvl1pPr>
          </a:lstStyle>
          <a:p>
            <a:r>
              <a:rPr kumimoji="1" lang="ja-JP" altLang="en-US"/>
              <a:t>アイコン</a:t>
            </a:r>
          </a:p>
        </p:txBody>
      </p:sp>
      <p:sp>
        <p:nvSpPr>
          <p:cNvPr id="8" name="テキスト プレースホルダー 23">
            <a:extLst>
              <a:ext uri="{FF2B5EF4-FFF2-40B4-BE49-F238E27FC236}">
                <a16:creationId xmlns:a16="http://schemas.microsoft.com/office/drawing/2014/main" id="{9BB0D80A-1BCF-A8E5-9698-8458938BE471}"/>
              </a:ext>
            </a:extLst>
          </p:cNvPr>
          <p:cNvSpPr>
            <a:spLocks noGrp="1"/>
          </p:cNvSpPr>
          <p:nvPr>
            <p:ph type="body" sz="quarter" idx="19" hasCustomPrompt="1"/>
          </p:nvPr>
        </p:nvSpPr>
        <p:spPr>
          <a:xfrm>
            <a:off x="3124200" y="4786187"/>
            <a:ext cx="5943600" cy="543702"/>
          </a:xfrm>
          <a:prstGeom prst="rect">
            <a:avLst/>
          </a:prstGeom>
        </p:spPr>
        <p:txBody>
          <a:bodyPr/>
          <a:lstStyle>
            <a:lvl1pPr marL="0" indent="0" algn="ctr">
              <a:buNone/>
              <a:defRPr b="1" spc="300">
                <a:ln>
                  <a:noFill/>
                </a:ln>
                <a:solidFill>
                  <a:schemeClr val="accent1"/>
                </a:solidFill>
                <a:latin typeface="メイリオ 本文"/>
                <a:ea typeface="+mn-ea"/>
              </a:defRPr>
            </a:lvl1pPr>
            <a:lvl2pPr marL="457212" indent="0">
              <a:buNone/>
              <a:defRPr/>
            </a:lvl2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a:t>テキストテキスト</a:t>
            </a:r>
          </a:p>
        </p:txBody>
      </p:sp>
      <p:sp>
        <p:nvSpPr>
          <p:cNvPr id="2" name="テキスト プレースホルダー 19">
            <a:extLst>
              <a:ext uri="{FF2B5EF4-FFF2-40B4-BE49-F238E27FC236}">
                <a16:creationId xmlns:a16="http://schemas.microsoft.com/office/drawing/2014/main" id="{D228E56A-4E53-6CA0-F300-DC60B3DFE96F}"/>
              </a:ext>
            </a:extLst>
          </p:cNvPr>
          <p:cNvSpPr>
            <a:spLocks noGrp="1"/>
          </p:cNvSpPr>
          <p:nvPr>
            <p:ph type="body" sz="quarter" idx="20" hasCustomPrompt="1"/>
          </p:nvPr>
        </p:nvSpPr>
        <p:spPr>
          <a:xfrm>
            <a:off x="5411924" y="1225208"/>
            <a:ext cx="1368152" cy="1057321"/>
          </a:xfrm>
          <a:prstGeom prst="rect">
            <a:avLst/>
          </a:prstGeom>
        </p:spPr>
        <p:txBody>
          <a:bodyPr/>
          <a:lstStyle>
            <a:lvl1pPr marL="0" indent="0">
              <a:buNone/>
              <a:defRPr sz="6600" b="1" i="0">
                <a:solidFill>
                  <a:schemeClr val="accent1"/>
                </a:solidFill>
                <a:latin typeface="+mj-ea"/>
                <a:ea typeface="+mj-ea"/>
                <a:cs typeface="Segoe UI" panose="020B0502040204020203" pitchFamily="34" charset="0"/>
              </a:defRPr>
            </a:lvl1pPr>
          </a:lstStyle>
          <a:p>
            <a:pPr lvl="0"/>
            <a:r>
              <a:rPr kumimoji="1" lang="en-US" altLang="ja-JP" dirty="0"/>
              <a:t>01</a:t>
            </a:r>
            <a:endParaRPr kumimoji="1" lang="ja-JP" altLang="en-US" dirty="0"/>
          </a:p>
        </p:txBody>
      </p:sp>
      <p:sp>
        <p:nvSpPr>
          <p:cNvPr id="5" name="スライド番号プレースホルダー 5">
            <a:extLst>
              <a:ext uri="{FF2B5EF4-FFF2-40B4-BE49-F238E27FC236}">
                <a16:creationId xmlns:a16="http://schemas.microsoft.com/office/drawing/2014/main" id="{DCBF0A3F-76BB-7C92-B66B-0A97FD4700F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spTree>
    <p:extLst>
      <p:ext uri="{BB962C8B-B14F-4D97-AF65-F5344CB8AC3E}">
        <p14:creationId xmlns:p14="http://schemas.microsoft.com/office/powerpoint/2010/main" val="25353243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7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chemeClr val="accent1">
              <a:alpha val="5098"/>
            </a:scheme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1"/>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sp>
        <p:nvSpPr>
          <p:cNvPr id="12" name="テキスト ボックス 11">
            <a:extLst>
              <a:ext uri="{FF2B5EF4-FFF2-40B4-BE49-F238E27FC236}">
                <a16:creationId xmlns:a16="http://schemas.microsoft.com/office/drawing/2014/main" id="{4432D3B6-90A5-CAF5-DF94-1C02F4A9E862}"/>
              </a:ext>
            </a:extLst>
          </p:cNvPr>
          <p:cNvSpPr txBox="1"/>
          <p:nvPr userDrawn="1"/>
        </p:nvSpPr>
        <p:spPr>
          <a:xfrm>
            <a:off x="482025" y="173621"/>
            <a:ext cx="415498" cy="230832"/>
          </a:xfrm>
          <a:prstGeom prst="rect">
            <a:avLst/>
          </a:prstGeom>
          <a:noFill/>
        </p:spPr>
        <p:txBody>
          <a:bodyPr wrap="none" rtlCol="0">
            <a:spAutoFit/>
          </a:bodyPr>
          <a:lstStyle/>
          <a:p>
            <a:r>
              <a:rPr kumimoji="1" lang="ja-JP" altLang="en-US" sz="900" dirty="0">
                <a:solidFill>
                  <a:schemeClr val="bg1"/>
                </a:solidFill>
              </a:rPr>
              <a:t>概要</a:t>
            </a:r>
          </a:p>
        </p:txBody>
      </p:sp>
      <p:pic>
        <p:nvPicPr>
          <p:cNvPr id="3" name="図プレースホルダー 10">
            <a:extLst>
              <a:ext uri="{FF2B5EF4-FFF2-40B4-BE49-F238E27FC236}">
                <a16:creationId xmlns:a16="http://schemas.microsoft.com/office/drawing/2014/main" id="{673D12C0-BFE1-CD53-B1BE-B00929101C1A}"/>
              </a:ext>
            </a:extLst>
          </p:cNvPr>
          <p:cNvPicPr>
            <a:picLocks noChangeAspect="1"/>
          </p:cNvPicPr>
          <p:nvPr userDrawn="1"/>
        </p:nvPicPr>
        <p:blipFill>
          <a:blip r:embed="rId3" cstate="screen">
            <a:extLst>
              <a:ext uri="{28A0092B-C50C-407E-A947-70E740481C1C}">
                <a14:useLocalDpi xmlns:a14="http://schemas.microsoft.com/office/drawing/2010/main"/>
              </a:ext>
            </a:extLst>
          </a:blip>
          <a:srcRect t="71" b="71"/>
          <a:stretch/>
        </p:blipFill>
        <p:spPr>
          <a:xfrm>
            <a:off x="36095" y="40530"/>
            <a:ext cx="490419" cy="452763"/>
          </a:xfrm>
          <a:prstGeom prst="rect">
            <a:avLst/>
          </a:prstGeom>
        </p:spPr>
      </p:pic>
      <p:sp>
        <p:nvSpPr>
          <p:cNvPr id="7" name="テキスト プレースホルダー 10">
            <a:extLst>
              <a:ext uri="{FF2B5EF4-FFF2-40B4-BE49-F238E27FC236}">
                <a16:creationId xmlns:a16="http://schemas.microsoft.com/office/drawing/2014/main" id="{4AEA435B-3E06-69D8-E7CC-80C8B927654D}"/>
              </a:ext>
            </a:extLst>
          </p:cNvPr>
          <p:cNvSpPr>
            <a:spLocks noGrp="1"/>
          </p:cNvSpPr>
          <p:nvPr>
            <p:ph type="body" sz="quarter" idx="11"/>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37961650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2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chemeClr val="accent1">
              <a:alpha val="5098"/>
            </a:scheme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1"/>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pic>
        <p:nvPicPr>
          <p:cNvPr id="10" name="図プレースホルダー 12" descr="アイコン&#10;&#10;自動的に生成された説明">
            <a:extLst>
              <a:ext uri="{FF2B5EF4-FFF2-40B4-BE49-F238E27FC236}">
                <a16:creationId xmlns:a16="http://schemas.microsoft.com/office/drawing/2014/main" id="{46F8CB66-E016-BFEB-8F70-CD017FA896D3}"/>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a:off x="60313" y="37992"/>
            <a:ext cx="498782" cy="497680"/>
          </a:xfrm>
          <a:prstGeom prst="rect">
            <a:avLst/>
          </a:prstGeom>
        </p:spPr>
      </p:pic>
      <p:sp>
        <p:nvSpPr>
          <p:cNvPr id="12" name="テキスト ボックス 11">
            <a:extLst>
              <a:ext uri="{FF2B5EF4-FFF2-40B4-BE49-F238E27FC236}">
                <a16:creationId xmlns:a16="http://schemas.microsoft.com/office/drawing/2014/main" id="{4432D3B6-90A5-CAF5-DF94-1C02F4A9E862}"/>
              </a:ext>
            </a:extLst>
          </p:cNvPr>
          <p:cNvSpPr txBox="1"/>
          <p:nvPr userDrawn="1"/>
        </p:nvSpPr>
        <p:spPr>
          <a:xfrm>
            <a:off x="590309" y="173621"/>
            <a:ext cx="646331" cy="230832"/>
          </a:xfrm>
          <a:prstGeom prst="rect">
            <a:avLst/>
          </a:prstGeom>
          <a:noFill/>
        </p:spPr>
        <p:txBody>
          <a:bodyPr wrap="none" rtlCol="0">
            <a:spAutoFit/>
          </a:bodyPr>
          <a:lstStyle/>
          <a:p>
            <a:r>
              <a:rPr kumimoji="1" lang="ja-JP" altLang="en-US" sz="900" dirty="0">
                <a:solidFill>
                  <a:schemeClr val="bg1"/>
                </a:solidFill>
              </a:rPr>
              <a:t>商品概要</a:t>
            </a:r>
          </a:p>
        </p:txBody>
      </p:sp>
      <p:sp>
        <p:nvSpPr>
          <p:cNvPr id="3" name="テキスト プレースホルダー 10">
            <a:extLst>
              <a:ext uri="{FF2B5EF4-FFF2-40B4-BE49-F238E27FC236}">
                <a16:creationId xmlns:a16="http://schemas.microsoft.com/office/drawing/2014/main" id="{34CDCB4D-B3FE-5512-1AD8-8FC091FB7A34}"/>
              </a:ext>
            </a:extLst>
          </p:cNvPr>
          <p:cNvSpPr>
            <a:spLocks noGrp="1"/>
          </p:cNvSpPr>
          <p:nvPr>
            <p:ph type="body" sz="quarter" idx="11"/>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19322714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chemeClr val="accent1">
              <a:alpha val="5098"/>
            </a:scheme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1"/>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pic>
        <p:nvPicPr>
          <p:cNvPr id="10" name="図プレースホルダー 12" descr="アイコン&#10;&#10;自動的に生成された説明">
            <a:extLst>
              <a:ext uri="{FF2B5EF4-FFF2-40B4-BE49-F238E27FC236}">
                <a16:creationId xmlns:a16="http://schemas.microsoft.com/office/drawing/2014/main" id="{46F8CB66-E016-BFEB-8F70-CD017FA896D3}"/>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a:off x="60313" y="37992"/>
            <a:ext cx="498782" cy="497680"/>
          </a:xfrm>
          <a:prstGeom prst="rect">
            <a:avLst/>
          </a:prstGeom>
        </p:spPr>
      </p:pic>
      <p:sp>
        <p:nvSpPr>
          <p:cNvPr id="12" name="テキスト ボックス 11">
            <a:extLst>
              <a:ext uri="{FF2B5EF4-FFF2-40B4-BE49-F238E27FC236}">
                <a16:creationId xmlns:a16="http://schemas.microsoft.com/office/drawing/2014/main" id="{4432D3B6-90A5-CAF5-DF94-1C02F4A9E862}"/>
              </a:ext>
            </a:extLst>
          </p:cNvPr>
          <p:cNvSpPr txBox="1"/>
          <p:nvPr userDrawn="1"/>
        </p:nvSpPr>
        <p:spPr>
          <a:xfrm>
            <a:off x="590309" y="173621"/>
            <a:ext cx="646331" cy="230832"/>
          </a:xfrm>
          <a:prstGeom prst="rect">
            <a:avLst/>
          </a:prstGeom>
          <a:noFill/>
        </p:spPr>
        <p:txBody>
          <a:bodyPr wrap="none" rtlCol="0">
            <a:spAutoFit/>
          </a:bodyPr>
          <a:lstStyle/>
          <a:p>
            <a:r>
              <a:rPr kumimoji="1" lang="ja-JP" altLang="en-US" sz="900" dirty="0">
                <a:solidFill>
                  <a:schemeClr val="bg1"/>
                </a:solidFill>
              </a:rPr>
              <a:t>商品価格</a:t>
            </a:r>
          </a:p>
        </p:txBody>
      </p:sp>
      <p:sp>
        <p:nvSpPr>
          <p:cNvPr id="3" name="テキスト プレースホルダー 10">
            <a:extLst>
              <a:ext uri="{FF2B5EF4-FFF2-40B4-BE49-F238E27FC236}">
                <a16:creationId xmlns:a16="http://schemas.microsoft.com/office/drawing/2014/main" id="{95397C94-8D81-3AA4-47A1-27CC660D24D7}"/>
              </a:ext>
            </a:extLst>
          </p:cNvPr>
          <p:cNvSpPr>
            <a:spLocks noGrp="1"/>
          </p:cNvSpPr>
          <p:nvPr>
            <p:ph type="body" sz="quarter" idx="11"/>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16509889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chemeClr val="accent1">
              <a:alpha val="5098"/>
            </a:scheme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1"/>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pic>
        <p:nvPicPr>
          <p:cNvPr id="10" name="図プレースホルダー 12" descr="アイコン&#10;&#10;自動的に生成された説明">
            <a:extLst>
              <a:ext uri="{FF2B5EF4-FFF2-40B4-BE49-F238E27FC236}">
                <a16:creationId xmlns:a16="http://schemas.microsoft.com/office/drawing/2014/main" id="{46F8CB66-E016-BFEB-8F70-CD017FA896D3}"/>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a:off x="60313" y="37992"/>
            <a:ext cx="498782" cy="497680"/>
          </a:xfrm>
          <a:prstGeom prst="rect">
            <a:avLst/>
          </a:prstGeom>
        </p:spPr>
      </p:pic>
      <p:sp>
        <p:nvSpPr>
          <p:cNvPr id="12" name="テキスト ボックス 11">
            <a:extLst>
              <a:ext uri="{FF2B5EF4-FFF2-40B4-BE49-F238E27FC236}">
                <a16:creationId xmlns:a16="http://schemas.microsoft.com/office/drawing/2014/main" id="{4432D3B6-90A5-CAF5-DF94-1C02F4A9E862}"/>
              </a:ext>
            </a:extLst>
          </p:cNvPr>
          <p:cNvSpPr txBox="1"/>
          <p:nvPr userDrawn="1"/>
        </p:nvSpPr>
        <p:spPr>
          <a:xfrm>
            <a:off x="590309" y="173621"/>
            <a:ext cx="877163" cy="230832"/>
          </a:xfrm>
          <a:prstGeom prst="rect">
            <a:avLst/>
          </a:prstGeom>
          <a:noFill/>
        </p:spPr>
        <p:txBody>
          <a:bodyPr wrap="none" rtlCol="0">
            <a:spAutoFit/>
          </a:bodyPr>
          <a:lstStyle/>
          <a:p>
            <a:r>
              <a:rPr kumimoji="1" lang="ja-JP" altLang="en-US" sz="900" dirty="0">
                <a:solidFill>
                  <a:schemeClr val="bg1"/>
                </a:solidFill>
              </a:rPr>
              <a:t>スペック詳細</a:t>
            </a:r>
          </a:p>
        </p:txBody>
      </p:sp>
      <p:sp>
        <p:nvSpPr>
          <p:cNvPr id="3" name="テキスト プレースホルダー 10">
            <a:extLst>
              <a:ext uri="{FF2B5EF4-FFF2-40B4-BE49-F238E27FC236}">
                <a16:creationId xmlns:a16="http://schemas.microsoft.com/office/drawing/2014/main" id="{BC5DC8DD-FDC6-A8B5-8C59-D99344C84D25}"/>
              </a:ext>
            </a:extLst>
          </p:cNvPr>
          <p:cNvSpPr>
            <a:spLocks noGrp="1"/>
          </p:cNvSpPr>
          <p:nvPr>
            <p:ph type="body" sz="quarter" idx="11"/>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25642858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chemeClr val="accent1">
              <a:alpha val="5098"/>
            </a:scheme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1"/>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pic>
        <p:nvPicPr>
          <p:cNvPr id="10" name="図プレースホルダー 12" descr="アイコン&#10;&#10;自動的に生成された説明">
            <a:extLst>
              <a:ext uri="{FF2B5EF4-FFF2-40B4-BE49-F238E27FC236}">
                <a16:creationId xmlns:a16="http://schemas.microsoft.com/office/drawing/2014/main" id="{46F8CB66-E016-BFEB-8F70-CD017FA896D3}"/>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a:off x="60313" y="37992"/>
            <a:ext cx="498782" cy="497680"/>
          </a:xfrm>
          <a:prstGeom prst="rect">
            <a:avLst/>
          </a:prstGeom>
        </p:spPr>
      </p:pic>
      <p:sp>
        <p:nvSpPr>
          <p:cNvPr id="12" name="テキスト ボックス 11">
            <a:extLst>
              <a:ext uri="{FF2B5EF4-FFF2-40B4-BE49-F238E27FC236}">
                <a16:creationId xmlns:a16="http://schemas.microsoft.com/office/drawing/2014/main" id="{4432D3B6-90A5-CAF5-DF94-1C02F4A9E862}"/>
              </a:ext>
            </a:extLst>
          </p:cNvPr>
          <p:cNvSpPr txBox="1"/>
          <p:nvPr userDrawn="1"/>
        </p:nvSpPr>
        <p:spPr>
          <a:xfrm>
            <a:off x="590309" y="173621"/>
            <a:ext cx="761747" cy="230832"/>
          </a:xfrm>
          <a:prstGeom prst="rect">
            <a:avLst/>
          </a:prstGeom>
          <a:noFill/>
        </p:spPr>
        <p:txBody>
          <a:bodyPr wrap="none" rtlCol="0">
            <a:spAutoFit/>
          </a:bodyPr>
          <a:lstStyle/>
          <a:p>
            <a:r>
              <a:rPr kumimoji="1" lang="ja-JP" altLang="en-US" sz="900" dirty="0">
                <a:solidFill>
                  <a:schemeClr val="bg2"/>
                </a:solidFill>
              </a:rPr>
              <a:t>実施フロー</a:t>
            </a:r>
          </a:p>
        </p:txBody>
      </p:sp>
      <p:sp>
        <p:nvSpPr>
          <p:cNvPr id="3" name="テキスト プレースホルダー 10">
            <a:extLst>
              <a:ext uri="{FF2B5EF4-FFF2-40B4-BE49-F238E27FC236}">
                <a16:creationId xmlns:a16="http://schemas.microsoft.com/office/drawing/2014/main" id="{5F8EFFDA-09AC-475F-DDAA-47D7F2B111E9}"/>
              </a:ext>
            </a:extLst>
          </p:cNvPr>
          <p:cNvSpPr>
            <a:spLocks noGrp="1"/>
          </p:cNvSpPr>
          <p:nvPr>
            <p:ph type="body" sz="quarter" idx="11"/>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27074014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9_タイトル+コピーライト+ページ番号（広告主・代理店限定）">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chemeClr val="accent1">
              <a:alpha val="5098"/>
            </a:scheme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3" name="図プレースホルダー 8" descr="アイコン&#10;&#10;自動的に生成された説明">
            <a:extLst>
              <a:ext uri="{FF2B5EF4-FFF2-40B4-BE49-F238E27FC236}">
                <a16:creationId xmlns:a16="http://schemas.microsoft.com/office/drawing/2014/main" id="{3D4B3C0F-D350-D314-423E-99559A59D8BF}"/>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a:xfrm>
            <a:off x="60467" y="37992"/>
            <a:ext cx="498475" cy="498475"/>
          </a:xfrm>
          <a:prstGeom prst="rect">
            <a:avLst/>
          </a:prstGeom>
        </p:spPr>
      </p:pic>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1"/>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sp>
        <p:nvSpPr>
          <p:cNvPr id="12" name="テキスト ボックス 11">
            <a:extLst>
              <a:ext uri="{FF2B5EF4-FFF2-40B4-BE49-F238E27FC236}">
                <a16:creationId xmlns:a16="http://schemas.microsoft.com/office/drawing/2014/main" id="{4432D3B6-90A5-CAF5-DF94-1C02F4A9E862}"/>
              </a:ext>
            </a:extLst>
          </p:cNvPr>
          <p:cNvSpPr txBox="1"/>
          <p:nvPr userDrawn="1"/>
        </p:nvSpPr>
        <p:spPr>
          <a:xfrm>
            <a:off x="520861" y="173621"/>
            <a:ext cx="1107996" cy="230832"/>
          </a:xfrm>
          <a:prstGeom prst="rect">
            <a:avLst/>
          </a:prstGeom>
          <a:noFill/>
        </p:spPr>
        <p:txBody>
          <a:bodyPr wrap="none" rtlCol="0">
            <a:spAutoFit/>
          </a:bodyPr>
          <a:lstStyle/>
          <a:p>
            <a:r>
              <a:rPr kumimoji="1" lang="ja-JP" altLang="en-US" sz="900" dirty="0">
                <a:solidFill>
                  <a:schemeClr val="bg1"/>
                </a:solidFill>
              </a:rPr>
              <a:t>その他：留意事項</a:t>
            </a:r>
          </a:p>
        </p:txBody>
      </p:sp>
      <p:sp>
        <p:nvSpPr>
          <p:cNvPr id="8" name="テキスト プレースホルダー 10">
            <a:extLst>
              <a:ext uri="{FF2B5EF4-FFF2-40B4-BE49-F238E27FC236}">
                <a16:creationId xmlns:a16="http://schemas.microsoft.com/office/drawing/2014/main" id="{4B10FDEC-7075-BB0D-498B-CA043596B5A0}"/>
              </a:ext>
            </a:extLst>
          </p:cNvPr>
          <p:cNvSpPr>
            <a:spLocks noGrp="1"/>
          </p:cNvSpPr>
          <p:nvPr>
            <p:ph type="body" sz="quarter" idx="11"/>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24804326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emf"/><Relationship Id="rId2" Type="http://schemas.openxmlformats.org/officeDocument/2006/relationships/slideLayout" Target="../slideLayouts/slideLayout2.xml"/><Relationship Id="rId16" Type="http://schemas.openxmlformats.org/officeDocument/2006/relationships/oleObject" Target="../embeddings/oleObject1.bin"/><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2.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8E3A16E3-0D66-247C-8444-14352335CDBC}"/>
              </a:ext>
            </a:extLst>
          </p:cNvPr>
          <p:cNvGraphicFramePr>
            <a:graphicFrameLocks noChangeAspect="1"/>
          </p:cNvGraphicFramePr>
          <p:nvPr userDrawn="1">
            <p:custDataLst>
              <p:tags r:id="rId15"/>
            </p:custDataLst>
            <p:extLst>
              <p:ext uri="{D42A27DB-BD31-4B8C-83A1-F6EECF244321}">
                <p14:modId xmlns:p14="http://schemas.microsoft.com/office/powerpoint/2010/main" val="2989413439"/>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16" imgW="7772400" imgH="10058400" progId="TCLayout.ActiveDocument.1">
                  <p:embed/>
                </p:oleObj>
              </mc:Choice>
              <mc:Fallback>
                <p:oleObj name="think-cellスライド" r:id="rId16" imgW="7772400" imgH="10058400" progId="TCLayout.ActiveDocument.1">
                  <p:embed/>
                  <p:pic>
                    <p:nvPicPr>
                      <p:cNvPr id="3" name="think-cell data - do not delete" hidden="1">
                        <a:extLst>
                          <a:ext uri="{FF2B5EF4-FFF2-40B4-BE49-F238E27FC236}">
                            <a16:creationId xmlns:a16="http://schemas.microsoft.com/office/drawing/2014/main" id="{8E3A16E3-0D66-247C-8444-14352335CDBC}"/>
                          </a:ext>
                        </a:extLst>
                      </p:cNvPr>
                      <p:cNvPicPr/>
                      <p:nvPr/>
                    </p:nvPicPr>
                    <p:blipFill>
                      <a:blip r:embed="rId17"/>
                      <a:stretch>
                        <a:fillRect/>
                      </a:stretch>
                    </p:blipFill>
                    <p:spPr>
                      <a:xfrm>
                        <a:off x="1588" y="1588"/>
                        <a:ext cx="1227" cy="1588"/>
                      </a:xfrm>
                      <a:prstGeom prst="rect">
                        <a:avLst/>
                      </a:prstGeom>
                    </p:spPr>
                  </p:pic>
                </p:oleObj>
              </mc:Fallback>
            </mc:AlternateContent>
          </a:graphicData>
        </a:graphic>
      </p:graphicFrame>
      <p:sp>
        <p:nvSpPr>
          <p:cNvPr id="2" name="角丸四角形 1">
            <a:extLst>
              <a:ext uri="{FF2B5EF4-FFF2-40B4-BE49-F238E27FC236}">
                <a16:creationId xmlns:a16="http://schemas.microsoft.com/office/drawing/2014/main" id="{3AC2D241-C39D-AA11-5E21-E9DECFC095B5}"/>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0" normalizeH="0" baseline="0" noProof="0" dirty="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広告主・</a:t>
            </a:r>
            <a:r>
              <a:rPr kumimoji="0" lang="ja-JP" altLang="en-US" sz="950" b="1" i="0" u="none" strike="noStrike" kern="0" cap="none" spc="300" normalizeH="0" baseline="0" noProof="0" dirty="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Tree>
    <p:extLst>
      <p:ext uri="{BB962C8B-B14F-4D97-AF65-F5344CB8AC3E}">
        <p14:creationId xmlns:p14="http://schemas.microsoft.com/office/powerpoint/2010/main" val="2866673258"/>
      </p:ext>
    </p:extLst>
  </p:cSld>
  <p:clrMap bg1="lt1" tx1="dk1" bg2="lt2" tx2="dk2" accent1="accent1" accent2="accent2" accent3="accent3" accent4="accent4" accent5="accent5" accent6="accent6" hlink="hlink" folHlink="folHlink"/>
  <p:sldLayoutIdLst>
    <p:sldLayoutId id="2147484463" r:id="rId1"/>
    <p:sldLayoutId id="2147484464" r:id="rId2"/>
    <p:sldLayoutId id="2147484465" r:id="rId3"/>
    <p:sldLayoutId id="2147484466" r:id="rId4"/>
    <p:sldLayoutId id="2147484467" r:id="rId5"/>
    <p:sldLayoutId id="2147484468" r:id="rId6"/>
    <p:sldLayoutId id="2147484469" r:id="rId7"/>
    <p:sldLayoutId id="2147484470" r:id="rId8"/>
    <p:sldLayoutId id="2147484471" r:id="rId9"/>
    <p:sldLayoutId id="2147484472" r:id="rId10"/>
    <p:sldLayoutId id="2147484473" r:id="rId11"/>
    <p:sldLayoutId id="2147484474" r:id="rId12"/>
    <p:sldLayoutId id="2147484476" r:id="rId13"/>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8">
          <p15:clr>
            <a:srgbClr val="F26B43"/>
          </p15:clr>
        </p15:guide>
        <p15:guide id="2" pos="370">
          <p15:clr>
            <a:srgbClr val="F26B43"/>
          </p15:clr>
        </p15:guide>
        <p15:guide id="3" pos="7310">
          <p15:clr>
            <a:srgbClr val="F26B43"/>
          </p15:clr>
        </p15:guide>
        <p15:guide id="4" orient="horz" pos="3952">
          <p15:clr>
            <a:srgbClr val="F26B43"/>
          </p15:clr>
        </p15:guide>
        <p15:guide id="5" pos="3840">
          <p15:clr>
            <a:srgbClr val="5ACBF0"/>
          </p15:clr>
        </p15:guide>
        <p15:guide id="6" orient="horz" pos="2160">
          <p15:clr>
            <a:srgbClr val="5ACBF0"/>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portal.yadui.business.yahoo.co.jp/agencyportal/873240/" TargetMode="External"/><Relationship Id="rId2" Type="http://schemas.openxmlformats.org/officeDocument/2006/relationships/hyperlink" Target="https://ads-help.yahoo-net.jp/s/article/H000044533" TargetMode="External"/><Relationship Id="rId1" Type="http://schemas.openxmlformats.org/officeDocument/2006/relationships/slideLayout" Target="../slideLayouts/slideLayout4.xml"/><Relationship Id="rId4" Type="http://schemas.openxmlformats.org/officeDocument/2006/relationships/hyperlink" Target="https://www.lycbiz.com/jp/download/"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emf"/><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6.png"/><Relationship Id="rId1" Type="http://schemas.openxmlformats.org/officeDocument/2006/relationships/slideLayout" Target="../slideLayouts/slideLayout4.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25.emf"/><Relationship Id="rId2" Type="http://schemas.openxmlformats.org/officeDocument/2006/relationships/image" Target="../media/image21.png"/><Relationship Id="rId1" Type="http://schemas.openxmlformats.org/officeDocument/2006/relationships/slideLayout" Target="../slideLayouts/slideLayout4.xml"/><Relationship Id="rId6" Type="http://schemas.openxmlformats.org/officeDocument/2006/relationships/image" Target="../media/image17.emf"/><Relationship Id="rId5" Type="http://schemas.openxmlformats.org/officeDocument/2006/relationships/image" Target="../media/image24.png"/><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3" Type="http://schemas.openxmlformats.org/officeDocument/2006/relationships/image" Target="../media/image27.svg"/><Relationship Id="rId2" Type="http://schemas.openxmlformats.org/officeDocument/2006/relationships/image" Target="../media/image26.png"/><Relationship Id="rId1" Type="http://schemas.openxmlformats.org/officeDocument/2006/relationships/slideLayout" Target="../slideLayouts/slideLayout4.xml"/><Relationship Id="rId5" Type="http://schemas.openxmlformats.org/officeDocument/2006/relationships/image" Target="../media/image29.svg"/><Relationship Id="rId4" Type="http://schemas.openxmlformats.org/officeDocument/2006/relationships/image" Target="../media/image28.png"/></Relationships>
</file>

<file path=ppt/slides/_rels/slide16.xml.rels><?xml version="1.0" encoding="UTF-8" standalone="yes"?>
<Relationships xmlns="http://schemas.openxmlformats.org/package/2006/relationships"><Relationship Id="rId8" Type="http://schemas.openxmlformats.org/officeDocument/2006/relationships/image" Target="../media/image27.svg"/><Relationship Id="rId3" Type="http://schemas.openxmlformats.org/officeDocument/2006/relationships/image" Target="../media/image31.png"/><Relationship Id="rId7" Type="http://schemas.openxmlformats.org/officeDocument/2006/relationships/image" Target="../media/image26.png"/><Relationship Id="rId2" Type="http://schemas.openxmlformats.org/officeDocument/2006/relationships/image" Target="../media/image30.png"/><Relationship Id="rId1" Type="http://schemas.openxmlformats.org/officeDocument/2006/relationships/slideLayout" Target="../slideLayouts/slideLayout4.xml"/><Relationship Id="rId6" Type="http://schemas.openxmlformats.org/officeDocument/2006/relationships/image" Target="../media/image34.emf"/><Relationship Id="rId5" Type="http://schemas.openxmlformats.org/officeDocument/2006/relationships/image" Target="../media/image33.png"/><Relationship Id="rId10" Type="http://schemas.openxmlformats.org/officeDocument/2006/relationships/image" Target="../media/image36.png"/><Relationship Id="rId4" Type="http://schemas.openxmlformats.org/officeDocument/2006/relationships/image" Target="../media/image32.svg"/><Relationship Id="rId9" Type="http://schemas.openxmlformats.org/officeDocument/2006/relationships/image" Target="../media/image35.png"/></Relationships>
</file>

<file path=ppt/slides/_rels/slide17.xml.rels><?xml version="1.0" encoding="UTF-8" standalone="yes"?>
<Relationships xmlns="http://schemas.openxmlformats.org/package/2006/relationships"><Relationship Id="rId8" Type="http://schemas.openxmlformats.org/officeDocument/2006/relationships/image" Target="../media/image34.emf"/><Relationship Id="rId3" Type="http://schemas.openxmlformats.org/officeDocument/2006/relationships/image" Target="../media/image38.png"/><Relationship Id="rId7" Type="http://schemas.openxmlformats.org/officeDocument/2006/relationships/image" Target="../media/image32.svg"/><Relationship Id="rId2" Type="http://schemas.openxmlformats.org/officeDocument/2006/relationships/image" Target="../media/image37.png"/><Relationship Id="rId1" Type="http://schemas.openxmlformats.org/officeDocument/2006/relationships/slideLayout" Target="../slideLayouts/slideLayout4.xml"/><Relationship Id="rId6" Type="http://schemas.openxmlformats.org/officeDocument/2006/relationships/image" Target="../media/image31.png"/><Relationship Id="rId5" Type="http://schemas.openxmlformats.org/officeDocument/2006/relationships/image" Target="../media/image36.png"/><Relationship Id="rId10" Type="http://schemas.openxmlformats.org/officeDocument/2006/relationships/image" Target="../media/image27.svg"/><Relationship Id="rId4" Type="http://schemas.openxmlformats.org/officeDocument/2006/relationships/image" Target="../media/image35.png"/><Relationship Id="rId9" Type="http://schemas.openxmlformats.org/officeDocument/2006/relationships/image" Target="../media/image26.png"/></Relationships>
</file>

<file path=ppt/slides/_rels/slide18.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35.png"/><Relationship Id="rId7" Type="http://schemas.openxmlformats.org/officeDocument/2006/relationships/image" Target="../media/image32.svg"/><Relationship Id="rId2" Type="http://schemas.openxmlformats.org/officeDocument/2006/relationships/image" Target="../media/image37.png"/><Relationship Id="rId1" Type="http://schemas.openxmlformats.org/officeDocument/2006/relationships/slideLayout" Target="../slideLayouts/slideLayout4.xml"/><Relationship Id="rId6" Type="http://schemas.openxmlformats.org/officeDocument/2006/relationships/image" Target="../media/image31.png"/><Relationship Id="rId5" Type="http://schemas.openxmlformats.org/officeDocument/2006/relationships/image" Target="../media/image39.png"/><Relationship Id="rId10" Type="http://schemas.openxmlformats.org/officeDocument/2006/relationships/image" Target="../media/image40.png"/><Relationship Id="rId4" Type="http://schemas.openxmlformats.org/officeDocument/2006/relationships/image" Target="../media/image36.png"/><Relationship Id="rId9" Type="http://schemas.openxmlformats.org/officeDocument/2006/relationships/image" Target="../media/image27.svg"/></Relationships>
</file>

<file path=ppt/slides/_rels/slide19.xml.rels><?xml version="1.0" encoding="UTF-8" standalone="yes"?>
<Relationships xmlns="http://schemas.openxmlformats.org/package/2006/relationships"><Relationship Id="rId8" Type="http://schemas.openxmlformats.org/officeDocument/2006/relationships/image" Target="../media/image29.svg"/><Relationship Id="rId3" Type="http://schemas.openxmlformats.org/officeDocument/2006/relationships/image" Target="../media/image41.png"/><Relationship Id="rId7" Type="http://schemas.openxmlformats.org/officeDocument/2006/relationships/image" Target="../media/image28.png"/><Relationship Id="rId2" Type="http://schemas.openxmlformats.org/officeDocument/2006/relationships/image" Target="../media/image23.png"/><Relationship Id="rId1" Type="http://schemas.openxmlformats.org/officeDocument/2006/relationships/slideLayout" Target="../slideLayouts/slideLayout4.xml"/><Relationship Id="rId6" Type="http://schemas.openxmlformats.org/officeDocument/2006/relationships/image" Target="../media/image32.svg"/><Relationship Id="rId5" Type="http://schemas.openxmlformats.org/officeDocument/2006/relationships/image" Target="../media/image31.png"/><Relationship Id="rId4" Type="http://schemas.openxmlformats.org/officeDocument/2006/relationships/image" Target="../media/image34.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4.emf"/><Relationship Id="rId7" Type="http://schemas.openxmlformats.org/officeDocument/2006/relationships/image" Target="../media/image29.svg"/><Relationship Id="rId2" Type="http://schemas.openxmlformats.org/officeDocument/2006/relationships/image" Target="../media/image42.png"/><Relationship Id="rId1" Type="http://schemas.openxmlformats.org/officeDocument/2006/relationships/slideLayout" Target="../slideLayouts/slideLayout4.xml"/><Relationship Id="rId6" Type="http://schemas.openxmlformats.org/officeDocument/2006/relationships/image" Target="../media/image28.png"/><Relationship Id="rId5" Type="http://schemas.openxmlformats.org/officeDocument/2006/relationships/image" Target="../media/image32.svg"/><Relationship Id="rId4" Type="http://schemas.openxmlformats.org/officeDocument/2006/relationships/image" Target="../media/image31.png"/></Relationships>
</file>

<file path=ppt/slides/_rels/slide21.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4.xml"/><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32.svg"/></Relationships>
</file>

<file path=ppt/slides/_rels/slide2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45.png"/><Relationship Id="rId1" Type="http://schemas.openxmlformats.org/officeDocument/2006/relationships/slideLayout" Target="../slideLayouts/slideLayout4.xml"/><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32.svg"/></Relationships>
</file>

<file path=ppt/slides/_rels/slide23.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4.xml"/><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32.svg"/></Relationships>
</file>

<file path=ppt/slides/_rels/slide24.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chart" Target="../charts/chart2.xml"/><Relationship Id="rId7" Type="http://schemas.openxmlformats.org/officeDocument/2006/relationships/image" Target="../media/image50.png"/><Relationship Id="rId2" Type="http://schemas.openxmlformats.org/officeDocument/2006/relationships/chart" Target="../charts/chart1.xml"/><Relationship Id="rId1" Type="http://schemas.openxmlformats.org/officeDocument/2006/relationships/slideLayout" Target="../slideLayouts/slideLayout4.xml"/><Relationship Id="rId6" Type="http://schemas.openxmlformats.org/officeDocument/2006/relationships/image" Target="../media/image49.png"/><Relationship Id="rId5" Type="http://schemas.openxmlformats.org/officeDocument/2006/relationships/image" Target="../media/image48.jpeg"/><Relationship Id="rId4" Type="http://schemas.openxmlformats.org/officeDocument/2006/relationships/hyperlink" Target="https://richad.yahoo.co.jp/gr86_2022" TargetMode="External"/></Relationships>
</file>

<file path=ppt/slides/_rels/slide25.xml.rels><?xml version="1.0" encoding="UTF-8" standalone="yes"?>
<Relationships xmlns="http://schemas.openxmlformats.org/package/2006/relationships"><Relationship Id="rId8" Type="http://schemas.openxmlformats.org/officeDocument/2006/relationships/image" Target="../media/image55.jpeg"/><Relationship Id="rId3" Type="http://schemas.openxmlformats.org/officeDocument/2006/relationships/chart" Target="../charts/chart4.xml"/><Relationship Id="rId7" Type="http://schemas.openxmlformats.org/officeDocument/2006/relationships/image" Target="../media/image54.jpeg"/><Relationship Id="rId2" Type="http://schemas.openxmlformats.org/officeDocument/2006/relationships/chart" Target="../charts/chart3.xml"/><Relationship Id="rId1" Type="http://schemas.openxmlformats.org/officeDocument/2006/relationships/slideLayout" Target="../slideLayouts/slideLayout4.xml"/><Relationship Id="rId6" Type="http://schemas.openxmlformats.org/officeDocument/2006/relationships/image" Target="../media/image53.png"/><Relationship Id="rId11" Type="http://schemas.openxmlformats.org/officeDocument/2006/relationships/image" Target="../media/image58.png"/><Relationship Id="rId5" Type="http://schemas.openxmlformats.org/officeDocument/2006/relationships/image" Target="../media/image52.jpeg"/><Relationship Id="rId10" Type="http://schemas.openxmlformats.org/officeDocument/2006/relationships/image" Target="../media/image57.png"/><Relationship Id="rId4" Type="http://schemas.openxmlformats.org/officeDocument/2006/relationships/chart" Target="../charts/chart5.xml"/><Relationship Id="rId9" Type="http://schemas.openxmlformats.org/officeDocument/2006/relationships/image" Target="../media/image56.png"/></Relationships>
</file>

<file path=ppt/slides/_rels/slide26.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60.png"/><Relationship Id="rId7" Type="http://schemas.openxmlformats.org/officeDocument/2006/relationships/chart" Target="../charts/chart7.xml"/><Relationship Id="rId2" Type="http://schemas.openxmlformats.org/officeDocument/2006/relationships/image" Target="../media/image59.png"/><Relationship Id="rId1" Type="http://schemas.openxmlformats.org/officeDocument/2006/relationships/slideLayout" Target="../slideLayouts/slideLayout4.xml"/><Relationship Id="rId6" Type="http://schemas.openxmlformats.org/officeDocument/2006/relationships/image" Target="../media/image62.svg"/><Relationship Id="rId5" Type="http://schemas.openxmlformats.org/officeDocument/2006/relationships/image" Target="../media/image61.png"/><Relationship Id="rId10" Type="http://schemas.openxmlformats.org/officeDocument/2006/relationships/image" Target="../media/image65.jpeg"/><Relationship Id="rId4" Type="http://schemas.openxmlformats.org/officeDocument/2006/relationships/chart" Target="../charts/chart6.xml"/><Relationship Id="rId9" Type="http://schemas.openxmlformats.org/officeDocument/2006/relationships/image" Target="../media/image64.png"/></Relationships>
</file>

<file path=ppt/slides/_rels/slide27.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image" Target="../media/image65.jpeg"/><Relationship Id="rId7" Type="http://schemas.openxmlformats.org/officeDocument/2006/relationships/chart" Target="../charts/chart8.xml"/><Relationship Id="rId12" Type="http://schemas.openxmlformats.org/officeDocument/2006/relationships/image" Target="../media/image63.png"/><Relationship Id="rId2" Type="http://schemas.openxmlformats.org/officeDocument/2006/relationships/image" Target="../media/image64.png"/><Relationship Id="rId1" Type="http://schemas.openxmlformats.org/officeDocument/2006/relationships/slideLayout" Target="../slideLayouts/slideLayout4.xml"/><Relationship Id="rId6" Type="http://schemas.openxmlformats.org/officeDocument/2006/relationships/image" Target="../media/image66.emf"/><Relationship Id="rId11" Type="http://schemas.openxmlformats.org/officeDocument/2006/relationships/image" Target="../media/image68.svg"/><Relationship Id="rId5" Type="http://schemas.openxmlformats.org/officeDocument/2006/relationships/image" Target="../media/image60.png"/><Relationship Id="rId10" Type="http://schemas.openxmlformats.org/officeDocument/2006/relationships/image" Target="../media/image67.png"/><Relationship Id="rId4" Type="http://schemas.openxmlformats.org/officeDocument/2006/relationships/image" Target="../media/image59.png"/><Relationship Id="rId9" Type="http://schemas.openxmlformats.org/officeDocument/2006/relationships/image" Target="../media/image62.svg"/></Relationships>
</file>

<file path=ppt/slides/_rels/slide28.xml.rels><?xml version="1.0" encoding="UTF-8" standalone="yes"?>
<Relationships xmlns="http://schemas.openxmlformats.org/package/2006/relationships"><Relationship Id="rId8" Type="http://schemas.openxmlformats.org/officeDocument/2006/relationships/image" Target="../media/image75.emf"/><Relationship Id="rId3" Type="http://schemas.openxmlformats.org/officeDocument/2006/relationships/image" Target="../media/image70.png"/><Relationship Id="rId7" Type="http://schemas.openxmlformats.org/officeDocument/2006/relationships/image" Target="../media/image74.emf"/><Relationship Id="rId12" Type="http://schemas.openxmlformats.org/officeDocument/2006/relationships/image" Target="../media/image79.emf"/><Relationship Id="rId2" Type="http://schemas.openxmlformats.org/officeDocument/2006/relationships/image" Target="../media/image69.png"/><Relationship Id="rId1" Type="http://schemas.openxmlformats.org/officeDocument/2006/relationships/slideLayout" Target="../slideLayouts/slideLayout4.xml"/><Relationship Id="rId6" Type="http://schemas.openxmlformats.org/officeDocument/2006/relationships/image" Target="../media/image73.emf"/><Relationship Id="rId11" Type="http://schemas.openxmlformats.org/officeDocument/2006/relationships/image" Target="../media/image78.emf"/><Relationship Id="rId5" Type="http://schemas.openxmlformats.org/officeDocument/2006/relationships/image" Target="../media/image72.png"/><Relationship Id="rId10" Type="http://schemas.openxmlformats.org/officeDocument/2006/relationships/image" Target="../media/image77.emf"/><Relationship Id="rId4" Type="http://schemas.openxmlformats.org/officeDocument/2006/relationships/image" Target="../media/image71.png"/><Relationship Id="rId9" Type="http://schemas.openxmlformats.org/officeDocument/2006/relationships/image" Target="../media/image76.emf"/></Relationships>
</file>

<file path=ppt/slides/_rels/slide29.xml.rels><?xml version="1.0" encoding="UTF-8" standalone="yes"?>
<Relationships xmlns="http://schemas.openxmlformats.org/package/2006/relationships"><Relationship Id="rId8" Type="http://schemas.openxmlformats.org/officeDocument/2006/relationships/image" Target="../media/image86.png"/><Relationship Id="rId3" Type="http://schemas.openxmlformats.org/officeDocument/2006/relationships/image" Target="../media/image81.png"/><Relationship Id="rId7" Type="http://schemas.openxmlformats.org/officeDocument/2006/relationships/image" Target="../media/image85.png"/><Relationship Id="rId2" Type="http://schemas.openxmlformats.org/officeDocument/2006/relationships/image" Target="../media/image80.png"/><Relationship Id="rId1" Type="http://schemas.openxmlformats.org/officeDocument/2006/relationships/slideLayout" Target="../slideLayouts/slideLayout4.xml"/><Relationship Id="rId6" Type="http://schemas.openxmlformats.org/officeDocument/2006/relationships/image" Target="../media/image84.png"/><Relationship Id="rId5" Type="http://schemas.openxmlformats.org/officeDocument/2006/relationships/image" Target="../media/image83.png"/><Relationship Id="rId4" Type="http://schemas.openxmlformats.org/officeDocument/2006/relationships/image" Target="../media/image82.png"/></Relationships>
</file>

<file path=ppt/slides/_rels/slide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87.png"/><Relationship Id="rId1" Type="http://schemas.openxmlformats.org/officeDocument/2006/relationships/slideLayout" Target="../slideLayouts/slideLayout4.xml"/><Relationship Id="rId4" Type="http://schemas.openxmlformats.org/officeDocument/2006/relationships/image" Target="../media/image89.png"/></Relationships>
</file>

<file path=ppt/slides/_rels/slide31.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90.png"/><Relationship Id="rId1" Type="http://schemas.openxmlformats.org/officeDocument/2006/relationships/slideLayout" Target="../slideLayouts/slideLayout4.xml"/><Relationship Id="rId6" Type="http://schemas.openxmlformats.org/officeDocument/2006/relationships/image" Target="../media/image92.png"/><Relationship Id="rId5" Type="http://schemas.openxmlformats.org/officeDocument/2006/relationships/image" Target="../media/image91.png"/><Relationship Id="rId4" Type="http://schemas.openxmlformats.org/officeDocument/2006/relationships/hyperlink" Target="https://www.lycbiz.com/jp/download/"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93.png"/><Relationship Id="rId1" Type="http://schemas.openxmlformats.org/officeDocument/2006/relationships/slideLayout" Target="../slideLayouts/slideLayout4.xml"/><Relationship Id="rId6" Type="http://schemas.openxmlformats.org/officeDocument/2006/relationships/image" Target="../media/image97.png"/><Relationship Id="rId5" Type="http://schemas.openxmlformats.org/officeDocument/2006/relationships/image" Target="../media/image96.png"/><Relationship Id="rId4" Type="http://schemas.openxmlformats.org/officeDocument/2006/relationships/image" Target="../media/image95.png"/></Relationships>
</file>

<file path=ppt/slides/_rels/slide33.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hyperlink" Target="https://www.lycbiz.com/jp/terms-and-policies/yahoo/terms/" TargetMode="Externa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hyperlink" Target="https://form-business.yahoo.co.jp/claris/otp/enqueteForm?inquiry_type=guaranteed_review" TargetMode="External"/><Relationship Id="rId2" Type="http://schemas.openxmlformats.org/officeDocument/2006/relationships/hyperlink" Target="https://form-business.yahoo.co.jp/claris/otp/enqueteForm?inquiry_type=placement_restrictions" TargetMode="External"/><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8" Type="http://schemas.openxmlformats.org/officeDocument/2006/relationships/image" Target="../media/image105.png"/><Relationship Id="rId3" Type="http://schemas.openxmlformats.org/officeDocument/2006/relationships/image" Target="../media/image100.png"/><Relationship Id="rId7" Type="http://schemas.openxmlformats.org/officeDocument/2006/relationships/image" Target="../media/image104.jpeg"/><Relationship Id="rId2" Type="http://schemas.openxmlformats.org/officeDocument/2006/relationships/notesSlide" Target="../notesSlides/notesSlide5.xml"/><Relationship Id="rId1" Type="http://schemas.openxmlformats.org/officeDocument/2006/relationships/slideLayout" Target="../slideLayouts/slideLayout9.xml"/><Relationship Id="rId6" Type="http://schemas.openxmlformats.org/officeDocument/2006/relationships/image" Target="../media/image103.svg"/><Relationship Id="rId5" Type="http://schemas.openxmlformats.org/officeDocument/2006/relationships/image" Target="../media/image102.png"/><Relationship Id="rId10" Type="http://schemas.openxmlformats.org/officeDocument/2006/relationships/image" Target="../media/image107.png"/><Relationship Id="rId4" Type="http://schemas.openxmlformats.org/officeDocument/2006/relationships/image" Target="../media/image101.svg"/><Relationship Id="rId9" Type="http://schemas.openxmlformats.org/officeDocument/2006/relationships/image" Target="../media/image106.jpeg"/></Relationships>
</file>

<file path=ppt/slides/_rels/slide45.xml.rels><?xml version="1.0" encoding="UTF-8" standalone="yes"?>
<Relationships xmlns="http://schemas.openxmlformats.org/package/2006/relationships"><Relationship Id="rId8" Type="http://schemas.openxmlformats.org/officeDocument/2006/relationships/image" Target="../media/image110.png"/><Relationship Id="rId3" Type="http://schemas.openxmlformats.org/officeDocument/2006/relationships/hyperlink" Target="https://ads-help.yahoo-net.jp/s/article/H000044930?language=ja" TargetMode="External"/><Relationship Id="rId7" Type="http://schemas.openxmlformats.org/officeDocument/2006/relationships/image" Target="../media/image109.svg"/><Relationship Id="rId2" Type="http://schemas.openxmlformats.org/officeDocument/2006/relationships/notesSlide" Target="../notesSlides/notesSlide6.xml"/><Relationship Id="rId1" Type="http://schemas.openxmlformats.org/officeDocument/2006/relationships/slideLayout" Target="../slideLayouts/slideLayout9.xml"/><Relationship Id="rId6" Type="http://schemas.openxmlformats.org/officeDocument/2006/relationships/image" Target="../media/image108.png"/><Relationship Id="rId5" Type="http://schemas.openxmlformats.org/officeDocument/2006/relationships/hyperlink" Target="https://ads-help.yahoo-net.jp/s/article/H000044855?language=ja" TargetMode="External"/><Relationship Id="rId4" Type="http://schemas.openxmlformats.org/officeDocument/2006/relationships/hyperlink" Target="https://ads-help.yahoo-net.jp/s/article/H000056392?language=ja" TargetMode="External"/><Relationship Id="rId9" Type="http://schemas.openxmlformats.org/officeDocument/2006/relationships/image" Target="../media/image111.sv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9.xml.rels><?xml version="1.0" encoding="UTF-8" standalone="yes"?>
<Relationships xmlns="http://schemas.openxmlformats.org/package/2006/relationships"><Relationship Id="rId3" Type="http://schemas.openxmlformats.org/officeDocument/2006/relationships/hyperlink" Target="https://ads-help.yahoo-net.jp/s/article/H000044278?language=ja" TargetMode="External"/><Relationship Id="rId2" Type="http://schemas.openxmlformats.org/officeDocument/2006/relationships/hyperlink" Target="https://form-business.yahoo.co.jp/claris/enqueteForm?inquiry_type=placement_restrictions" TargetMode="External"/><Relationship Id="rId1" Type="http://schemas.openxmlformats.org/officeDocument/2006/relationships/slideLayout" Target="../slideLayouts/slideLayout9.xml"/><Relationship Id="rId5" Type="http://schemas.microsoft.com/office/2007/relationships/hdphoto" Target="../media/hdphoto2.wdp"/><Relationship Id="rId4" Type="http://schemas.openxmlformats.org/officeDocument/2006/relationships/image" Target="../media/image11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51.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hyperlink" Target="https://www.lycbiz.com/sites/default/files/media/jp/docs/process-manager/LINE%20Biz-Process%20Manager_Manual.pdf" TargetMode="External"/><Relationship Id="rId1" Type="http://schemas.openxmlformats.org/officeDocument/2006/relationships/slideLayout" Target="../slideLayouts/slideLayout9.xml"/><Relationship Id="rId4" Type="http://schemas.openxmlformats.org/officeDocument/2006/relationships/image" Target="../media/image114.svg"/></Relationships>
</file>

<file path=ppt/slides/_rels/slide52.xml.rels><?xml version="1.0" encoding="UTF-8" standalone="yes"?>
<Relationships xmlns="http://schemas.openxmlformats.org/package/2006/relationships"><Relationship Id="rId3" Type="http://schemas.openxmlformats.org/officeDocument/2006/relationships/hyperlink" Target="https://ads-help.yahoo-net.jp/s/article/H000044930?language=ja" TargetMode="External"/><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55.xml.rels><?xml version="1.0" encoding="UTF-8" standalone="yes"?>
<Relationships xmlns="http://schemas.openxmlformats.org/package/2006/relationships"><Relationship Id="rId3" Type="http://schemas.openxmlformats.org/officeDocument/2006/relationships/hyperlink" Target="https://ads-help.yahoo-net.jp/s/article/H000044534" TargetMode="External"/><Relationship Id="rId2" Type="http://schemas.openxmlformats.org/officeDocument/2006/relationships/hyperlink" Target="https://form-business.yahoo.co.jp/claris/enqueteForm?inquiry_type=bls_review" TargetMode="External"/><Relationship Id="rId1" Type="http://schemas.openxmlformats.org/officeDocument/2006/relationships/slideLayout" Target="../slideLayouts/slideLayout9.xml"/><Relationship Id="rId4" Type="http://schemas.openxmlformats.org/officeDocument/2006/relationships/hyperlink" Target="https://form-business.yahoo.co.jp/claris/enqueteForm?inquiry_type=guaranteed_review" TargetMode="Externa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57.xml.rels><?xml version="1.0" encoding="UTF-8" standalone="yes"?>
<Relationships xmlns="http://schemas.openxmlformats.org/package/2006/relationships"><Relationship Id="rId3" Type="http://schemas.openxmlformats.org/officeDocument/2006/relationships/hyperlink" Target="https://www.lycbiz.com/jp/terms-and-policies/yahoo/" TargetMode="External"/><Relationship Id="rId2" Type="http://schemas.openxmlformats.org/officeDocument/2006/relationships/hyperlink" Target="https://www.lycbiz.com/jp/download/yahoo/" TargetMode="External"/><Relationship Id="rId1" Type="http://schemas.openxmlformats.org/officeDocument/2006/relationships/slideLayout" Target="../slideLayouts/slideLayout9.xml"/><Relationship Id="rId5" Type="http://schemas.openxmlformats.org/officeDocument/2006/relationships/hyperlink" Target="https://ads-help.yahoo-net.jp/s/article/H000044533" TargetMode="External"/><Relationship Id="rId4" Type="http://schemas.openxmlformats.org/officeDocument/2006/relationships/hyperlink" Target="https://ads-help.yahoo-net.jp/" TargetMode="External"/></Relationships>
</file>

<file path=ppt/slides/_rels/slide58.xml.rels><?xml version="1.0" encoding="UTF-8" standalone="yes"?>
<Relationships xmlns="http://schemas.openxmlformats.org/package/2006/relationships"><Relationship Id="rId3" Type="http://schemas.openxmlformats.org/officeDocument/2006/relationships/hyperlink" Target="https://portal.yadui.business.yahoo.co.jp/agencyportal/873315/" TargetMode="External"/><Relationship Id="rId2" Type="http://schemas.openxmlformats.org/officeDocument/2006/relationships/hyperlink" Target="https://ads-help.yahoo-net.jp/" TargetMode="External"/><Relationship Id="rId1" Type="http://schemas.openxmlformats.org/officeDocument/2006/relationships/slideLayout" Target="../slideLayouts/slideLayout9.xml"/><Relationship Id="rId6" Type="http://schemas.openxmlformats.org/officeDocument/2006/relationships/hyperlink" Target="https://form-business.yahoo.co.jp/claris/enqueteForm?inquiry_type=guaranteed_review" TargetMode="External"/><Relationship Id="rId5" Type="http://schemas.openxmlformats.org/officeDocument/2006/relationships/hyperlink" Target="https://form-business.yahoo.co.jp/claris/enqueteForm?inquiry_type=placement_restrictions" TargetMode="External"/><Relationship Id="rId4" Type="http://schemas.openxmlformats.org/officeDocument/2006/relationships/hyperlink" Target="https://portal.yadui.business.yahoo.co.jp/agencyportal/30335704/" TargetMode="Externa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テキスト プレースホルダー 5">
            <a:extLst>
              <a:ext uri="{FF2B5EF4-FFF2-40B4-BE49-F238E27FC236}">
                <a16:creationId xmlns:a16="http://schemas.microsoft.com/office/drawing/2014/main" id="{9941C0A3-571E-8015-F1A7-BA7FD150852E}"/>
              </a:ext>
            </a:extLst>
          </p:cNvPr>
          <p:cNvSpPr>
            <a:spLocks noGrp="1" noChangeArrowheads="1"/>
          </p:cNvSpPr>
          <p:nvPr>
            <p:ph type="body"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US" altLang="ja-JP" sz="3600" dirty="0">
                <a:latin typeface="メイリオ" panose="020B0604030504040204" pitchFamily="34" charset="-128"/>
                <a:ea typeface="メイリオ" panose="020B0604030504040204" pitchFamily="34" charset="-128"/>
              </a:rPr>
              <a:t>Yahoo! JAPAN</a:t>
            </a:r>
            <a:r>
              <a:rPr lang="ja-JP" altLang="en-US" sz="3600" dirty="0">
                <a:latin typeface="メイリオ" panose="020B0604030504040204" pitchFamily="34" charset="-128"/>
                <a:ea typeface="メイリオ" panose="020B0604030504040204" pitchFamily="34" charset="-128"/>
              </a:rPr>
              <a:t>トップページインタラクション企画（</a:t>
            </a:r>
            <a:r>
              <a:rPr lang="en-US" altLang="ja-JP" sz="3600" dirty="0">
                <a:latin typeface="メイリオ" panose="020B0604030504040204" pitchFamily="34" charset="-128"/>
                <a:ea typeface="メイリオ" panose="020B0604030504040204" pitchFamily="34" charset="-128"/>
              </a:rPr>
              <a:t>PC</a:t>
            </a:r>
            <a:r>
              <a:rPr lang="ja-JP" altLang="en-US" sz="3600" dirty="0">
                <a:latin typeface="メイリオ" panose="020B0604030504040204" pitchFamily="34" charset="-128"/>
                <a:ea typeface="メイリオ" panose="020B0604030504040204" pitchFamily="34" charset="-128"/>
              </a:rPr>
              <a:t>版・スマホ版・マルチデバイス版）</a:t>
            </a:r>
            <a:br>
              <a:rPr lang="ja-JP" altLang="en-US" sz="3600" dirty="0">
                <a:latin typeface="メイリオ" panose="020B0604030504040204" pitchFamily="34" charset="-128"/>
                <a:ea typeface="メイリオ" panose="020B0604030504040204" pitchFamily="34" charset="-128"/>
              </a:rPr>
            </a:br>
            <a:r>
              <a:rPr lang="en-US" altLang="ja-JP" sz="3600" dirty="0"/>
              <a:t>2026</a:t>
            </a:r>
            <a:r>
              <a:rPr lang="ja-JP" altLang="en-US" sz="3600" dirty="0"/>
              <a:t>年</a:t>
            </a:r>
            <a:r>
              <a:rPr lang="en-US" altLang="ja-JP" sz="3600" dirty="0"/>
              <a:t>4</a:t>
            </a:r>
            <a:r>
              <a:rPr lang="ja-JP" altLang="en-US" sz="3600" dirty="0"/>
              <a:t>月～</a:t>
            </a:r>
            <a:r>
              <a:rPr lang="en-US" altLang="ja-JP" sz="3600" dirty="0"/>
              <a:t>2026</a:t>
            </a:r>
            <a:r>
              <a:rPr lang="ja-JP" altLang="en-US" sz="3600" dirty="0"/>
              <a:t>年</a:t>
            </a:r>
            <a:r>
              <a:rPr lang="en-US" altLang="ja-JP" sz="3600" dirty="0"/>
              <a:t>9</a:t>
            </a:r>
            <a:r>
              <a:rPr lang="ja-JP" altLang="en-US" sz="3600" dirty="0"/>
              <a:t>月　セールスシート</a:t>
            </a:r>
          </a:p>
          <a:p>
            <a:pPr eaLnBrk="1" hangingPunct="1"/>
            <a:endParaRPr lang="ja-JP" altLang="en-US" sz="3600" dirty="0">
              <a:latin typeface="メイリオ" panose="020B0604030504040204" pitchFamily="34" charset="-128"/>
              <a:ea typeface="メイリオ" panose="020B0604030504040204" pitchFamily="34" charset="-128"/>
            </a:endParaRPr>
          </a:p>
        </p:txBody>
      </p:sp>
      <p:sp>
        <p:nvSpPr>
          <p:cNvPr id="10243" name="テキスト プレースホルダー 6">
            <a:extLst>
              <a:ext uri="{FF2B5EF4-FFF2-40B4-BE49-F238E27FC236}">
                <a16:creationId xmlns:a16="http://schemas.microsoft.com/office/drawing/2014/main" id="{3D85EFA8-7C57-5851-ACF9-310414B31A82}"/>
              </a:ext>
            </a:extLst>
          </p:cNvPr>
          <p:cNvSpPr>
            <a:spLocks noGrp="1" noChangeArrowheads="1"/>
          </p:cNvSpPr>
          <p:nvPr>
            <p:ph type="body" sz="quarter" idx="11"/>
          </p:nvPr>
        </p:nvSpPr>
        <p:spPr bwMode="auto">
          <a:xfrm>
            <a:off x="587375" y="5278295"/>
            <a:ext cx="5131879" cy="45645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r>
              <a:rPr lang="en-US" altLang="ja-JP" dirty="0">
                <a:latin typeface="メイリオ" panose="020B0604030504040204" pitchFamily="34" charset="-128"/>
                <a:ea typeface="メイリオ" panose="020B0604030504040204" pitchFamily="34" charset="-128"/>
              </a:rPr>
              <a:t>2026/01/21</a:t>
            </a:r>
          </a:p>
        </p:txBody>
      </p:sp>
      <p:sp>
        <p:nvSpPr>
          <p:cNvPr id="10241" name="テキスト プレースホルダー 4">
            <a:extLst>
              <a:ext uri="{FF2B5EF4-FFF2-40B4-BE49-F238E27FC236}">
                <a16:creationId xmlns:a16="http://schemas.microsoft.com/office/drawing/2014/main" id="{2385609C-6A75-C700-DE67-38D7C4A93406}"/>
              </a:ext>
            </a:extLst>
          </p:cNvPr>
          <p:cNvSpPr>
            <a:spLocks noGrp="1" noChangeArrowheads="1"/>
          </p:cNvSpPr>
          <p:nvPr>
            <p:ph type="body" sz="quarter" idx="12"/>
          </p:nvPr>
        </p:nvSpPr>
        <p:spPr bwMode="auto">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lnSpc>
                <a:spcPct val="120000"/>
              </a:lnSpc>
            </a:pPr>
            <a:r>
              <a:rPr lang="en-US" altLang="ja-JP" dirty="0">
                <a:latin typeface="メイリオ" panose="020B0604030504040204" pitchFamily="34" charset="-128"/>
                <a:ea typeface="メイリオ" panose="020B0604030504040204" pitchFamily="34" charset="-128"/>
              </a:rPr>
              <a:t>LINE</a:t>
            </a:r>
            <a:r>
              <a:rPr lang="ja-JP" altLang="en-US" dirty="0">
                <a:latin typeface="メイリオ" panose="020B0604030504040204" pitchFamily="34" charset="-128"/>
                <a:ea typeface="メイリオ" panose="020B0604030504040204" pitchFamily="34" charset="-128"/>
              </a:rPr>
              <a:t>ヤフー株式会社</a:t>
            </a:r>
          </a:p>
        </p:txBody>
      </p:sp>
      <p:sp>
        <p:nvSpPr>
          <p:cNvPr id="2" name="角丸四角形 1">
            <a:extLst>
              <a:ext uri="{FF2B5EF4-FFF2-40B4-BE49-F238E27FC236}">
                <a16:creationId xmlns:a16="http://schemas.microsoft.com/office/drawing/2014/main" id="{4832D3C7-EB8E-74C1-9147-C67F68848611}"/>
              </a:ext>
            </a:extLst>
          </p:cNvPr>
          <p:cNvSpPr/>
          <p:nvPr/>
        </p:nvSpPr>
        <p:spPr>
          <a:xfrm>
            <a:off x="587375" y="1123249"/>
            <a:ext cx="3922841" cy="409694"/>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eaLnBrk="1" fontAlgn="auto" hangingPunct="1">
              <a:lnSpc>
                <a:spcPct val="120000"/>
              </a:lnSpc>
              <a:spcBef>
                <a:spcPts val="0"/>
              </a:spcBef>
              <a:spcAft>
                <a:spcPts val="0"/>
              </a:spcAft>
              <a:defRPr/>
            </a:pPr>
            <a:r>
              <a:rPr lang="en-US" altLang="ja-JP" sz="1200" b="1" dirty="0">
                <a:solidFill>
                  <a:schemeClr val="accent1"/>
                </a:solidFill>
                <a:latin typeface="メイリオ" panose="020B0604030504040204" pitchFamily="34" charset="-128"/>
                <a:ea typeface="メイリオ" panose="020B0604030504040204" pitchFamily="34" charset="-128"/>
              </a:rPr>
              <a:t>LINE</a:t>
            </a:r>
            <a:r>
              <a:rPr lang="ja-JP" altLang="en-US" sz="1200" b="1" dirty="0">
                <a:solidFill>
                  <a:schemeClr val="accent1"/>
                </a:solidFill>
                <a:latin typeface="メイリオ" panose="020B0604030504040204" pitchFamily="34" charset="-128"/>
                <a:ea typeface="メイリオ" panose="020B0604030504040204" pitchFamily="34" charset="-128"/>
              </a:rPr>
              <a:t>ヤフー広告 ディスプレイ広告（予約型）</a:t>
            </a:r>
          </a:p>
        </p:txBody>
      </p:sp>
    </p:spTree>
    <p:extLst>
      <p:ext uri="{BB962C8B-B14F-4D97-AF65-F5344CB8AC3E}">
        <p14:creationId xmlns:p14="http://schemas.microsoft.com/office/powerpoint/2010/main" val="35633680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テキスト プレースホルダー 1">
            <a:extLst>
              <a:ext uri="{FF2B5EF4-FFF2-40B4-BE49-F238E27FC236}">
                <a16:creationId xmlns:a16="http://schemas.microsoft.com/office/drawing/2014/main" id="{AD781D08-A4EE-3ACE-CB5F-46476934B2FB}"/>
              </a:ext>
            </a:extLst>
          </p:cNvPr>
          <p:cNvSpPr txBox="1">
            <a:spLocks noGrp="1"/>
          </p:cNvSpPr>
          <p:nvPr>
            <p:ph type="body" sz="quarter" idx="10"/>
          </p:nvPr>
        </p:nvSpPr>
        <p:spPr>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en-US" altLang="ja-JP" dirty="0">
                <a:solidFill>
                  <a:srgbClr val="000048"/>
                </a:solidFill>
              </a:rPr>
              <a:t>LINE</a:t>
            </a:r>
            <a:r>
              <a:rPr lang="ja-JP" altLang="en-US" dirty="0">
                <a:solidFill>
                  <a:srgbClr val="000048"/>
                </a:solidFill>
              </a:rPr>
              <a:t>ヤフー広告 ディスプレイ広告（予約型）</a:t>
            </a:r>
            <a:endParaRPr lang="en-US" altLang="ja-JP" dirty="0">
              <a:solidFill>
                <a:srgbClr val="000048"/>
              </a:solidFill>
            </a:endParaRPr>
          </a:p>
          <a:p>
            <a:r>
              <a:rPr lang="en-US" altLang="ja-JP" dirty="0">
                <a:solidFill>
                  <a:srgbClr val="000048"/>
                </a:solidFill>
              </a:rPr>
              <a:t>2026</a:t>
            </a:r>
            <a:r>
              <a:rPr lang="ja-JP" altLang="en-US" dirty="0">
                <a:solidFill>
                  <a:srgbClr val="000048"/>
                </a:solidFill>
              </a:rPr>
              <a:t>年</a:t>
            </a:r>
            <a:r>
              <a:rPr lang="en-US" altLang="ja-JP" dirty="0">
                <a:solidFill>
                  <a:srgbClr val="000048"/>
                </a:solidFill>
              </a:rPr>
              <a:t>4</a:t>
            </a:r>
            <a:r>
              <a:rPr lang="ja-JP" altLang="en-US" dirty="0">
                <a:solidFill>
                  <a:srgbClr val="000048"/>
                </a:solidFill>
              </a:rPr>
              <a:t>月</a:t>
            </a:r>
            <a:r>
              <a:rPr lang="en-US" altLang="ja-JP" dirty="0">
                <a:solidFill>
                  <a:srgbClr val="000048"/>
                </a:solidFill>
              </a:rPr>
              <a:t>1</a:t>
            </a:r>
            <a:r>
              <a:rPr lang="ja-JP" altLang="en-US" dirty="0">
                <a:solidFill>
                  <a:srgbClr val="000048"/>
                </a:solidFill>
              </a:rPr>
              <a:t>日掲載開始商品　変更点・お知らせサマリー</a:t>
            </a:r>
          </a:p>
        </p:txBody>
      </p:sp>
      <p:sp>
        <p:nvSpPr>
          <p:cNvPr id="16" name="正方形/長方形 15">
            <a:extLst>
              <a:ext uri="{FF2B5EF4-FFF2-40B4-BE49-F238E27FC236}">
                <a16:creationId xmlns:a16="http://schemas.microsoft.com/office/drawing/2014/main" id="{C250B637-652A-62DD-55C7-46CF9EF7C797}"/>
              </a:ext>
            </a:extLst>
          </p:cNvPr>
          <p:cNvSpPr/>
          <p:nvPr/>
        </p:nvSpPr>
        <p:spPr>
          <a:xfrm>
            <a:off x="555391" y="1570842"/>
            <a:ext cx="11175398" cy="4866053"/>
          </a:xfrm>
          <a:prstGeom prst="rect">
            <a:avLst/>
          </a:prstGeom>
          <a:solidFill>
            <a:srgbClr val="000048">
              <a:alpha val="9804"/>
            </a:srgbClr>
          </a:solidFill>
          <a:ln w="9525" cap="flat" cmpd="sng" algn="ctr">
            <a:noFill/>
            <a:prstDash val="solid"/>
          </a:ln>
          <a:effectLst/>
        </p:spPr>
        <p:txBody>
          <a:bodyPr rot="0" spcFirstLastPara="0" vertOverflow="overflow" horzOverflow="overflow" vert="horz" wrap="none" lIns="396000" tIns="108000" rIns="90000" bIns="180000" numCol="1" spcCol="0" rtlCol="0" fromWordArt="0" anchor="ctr" anchorCtr="0" forceAA="0" compatLnSpc="1">
            <a:prstTxWarp prst="textNoShape">
              <a:avLst/>
            </a:prstTxWarp>
            <a:noAutofit/>
          </a:bodyPr>
          <a:lstStyle/>
          <a:p>
            <a:endParaRPr lang="en-US" altLang="ja-JP" sz="1600" dirty="0">
              <a:solidFill>
                <a:srgbClr val="0D0D0D"/>
              </a:solidFill>
              <a:latin typeface="メイリオ" panose="020B0604030504040204" pitchFamily="50" charset="-128"/>
              <a:ea typeface="メイリオ" panose="020B0604030504040204" pitchFamily="50" charset="-128"/>
            </a:endParaRPr>
          </a:p>
          <a:p>
            <a:r>
              <a:rPr lang="ja-JP" altLang="en-US" sz="1600" b="1" dirty="0">
                <a:solidFill>
                  <a:srgbClr val="0D0D0D"/>
                </a:solidFill>
                <a:latin typeface="メイリオ" panose="020B0604030504040204" pitchFamily="50" charset="-128"/>
              </a:rPr>
              <a:t>・共通免責事項のヘルプ記載</a:t>
            </a:r>
            <a:endParaRPr lang="en-US" altLang="ja-JP" sz="1600" b="1" dirty="0">
              <a:solidFill>
                <a:srgbClr val="0D0D0D"/>
              </a:solidFill>
              <a:latin typeface="メイリオ" panose="020B0604030504040204" pitchFamily="50" charset="-128"/>
            </a:endParaRPr>
          </a:p>
          <a:p>
            <a:r>
              <a:rPr lang="ja-JP" altLang="en-US" sz="1600" dirty="0">
                <a:solidFill>
                  <a:srgbClr val="0D0D0D"/>
                </a:solidFill>
                <a:latin typeface="メイリオ" panose="020B0604030504040204" pitchFamily="50" charset="-128"/>
                <a:ea typeface="メイリオ" panose="020B0604030504040204" pitchFamily="50" charset="-128"/>
              </a:rPr>
              <a:t>　これまでセールスシートの巻末に「予約型共通免責事項・注意事項」を掲載していましたが、</a:t>
            </a:r>
            <a:endParaRPr lang="en-US" altLang="ja-JP" sz="1600" dirty="0">
              <a:solidFill>
                <a:srgbClr val="0D0D0D"/>
              </a:solidFill>
              <a:latin typeface="メイリオ" panose="020B0604030504040204" pitchFamily="50" charset="-128"/>
              <a:ea typeface="メイリオ" panose="020B0604030504040204" pitchFamily="50" charset="-128"/>
            </a:endParaRPr>
          </a:p>
          <a:p>
            <a:r>
              <a:rPr lang="ja-JP" altLang="en-US" sz="1600" dirty="0">
                <a:solidFill>
                  <a:srgbClr val="0D0D0D"/>
                </a:solidFill>
                <a:latin typeface="メイリオ" panose="020B0604030504040204" pitchFamily="50" charset="-128"/>
                <a:ea typeface="メイリオ" panose="020B0604030504040204" pitchFamily="50" charset="-128"/>
              </a:rPr>
              <a:t>　その内容を</a:t>
            </a:r>
            <a:r>
              <a:rPr lang="en-US" altLang="ja-JP" sz="1600" dirty="0">
                <a:solidFill>
                  <a:srgbClr val="0D0D0D"/>
                </a:solidFill>
                <a:latin typeface="メイリオ" panose="020B0604030504040204" pitchFamily="50" charset="-128"/>
                <a:ea typeface="メイリオ" panose="020B0604030504040204" pitchFamily="50" charset="-128"/>
              </a:rPr>
              <a:t>Yahoo!</a:t>
            </a:r>
            <a:r>
              <a:rPr lang="ja-JP" altLang="en-US" sz="1600" dirty="0">
                <a:solidFill>
                  <a:srgbClr val="0D0D0D"/>
                </a:solidFill>
                <a:latin typeface="メイリオ" panose="020B0604030504040204" pitchFamily="50" charset="-128"/>
                <a:ea typeface="メイリオ" panose="020B0604030504040204" pitchFamily="50" charset="-128"/>
              </a:rPr>
              <a:t>広告ヘルプへ移管しました。</a:t>
            </a:r>
          </a:p>
          <a:p>
            <a:endParaRPr lang="ja-JP" altLang="en-US" sz="1600" dirty="0">
              <a:solidFill>
                <a:srgbClr val="0D0D0D"/>
              </a:solidFill>
              <a:latin typeface="メイリオ" panose="020B0604030504040204" pitchFamily="50" charset="-128"/>
              <a:ea typeface="メイリオ" panose="020B0604030504040204" pitchFamily="50" charset="-128"/>
            </a:endParaRPr>
          </a:p>
          <a:p>
            <a:r>
              <a:rPr lang="ja-JP" altLang="en-US" sz="1600" dirty="0">
                <a:solidFill>
                  <a:srgbClr val="0D0D0D"/>
                </a:solidFill>
                <a:latin typeface="メイリオ" panose="020B0604030504040204" pitchFamily="50" charset="-128"/>
                <a:ea typeface="メイリオ" panose="020B0604030504040204" pitchFamily="50" charset="-128"/>
              </a:rPr>
              <a:t>　</a:t>
            </a:r>
            <a:r>
              <a:rPr lang="en-US" altLang="ja-JP" sz="1600" dirty="0">
                <a:solidFill>
                  <a:srgbClr val="0D0D0D"/>
                </a:solidFill>
                <a:latin typeface="メイリオ" panose="020B0604030504040204" pitchFamily="50" charset="-128"/>
                <a:ea typeface="メイリオ" panose="020B0604030504040204" pitchFamily="50" charset="-128"/>
              </a:rPr>
              <a:t>Yahoo!</a:t>
            </a:r>
            <a:r>
              <a:rPr lang="ja-JP" altLang="en-US" sz="1600" dirty="0">
                <a:solidFill>
                  <a:srgbClr val="0D0D0D"/>
                </a:solidFill>
                <a:latin typeface="メイリオ" panose="020B0604030504040204" pitchFamily="50" charset="-128"/>
                <a:ea typeface="メイリオ" panose="020B0604030504040204" pitchFamily="50" charset="-128"/>
              </a:rPr>
              <a:t>広告ヘルプ「ディスプレイ広告（予約型）について」：</a:t>
            </a:r>
            <a:br>
              <a:rPr lang="en-US" altLang="ja-JP" sz="1600" dirty="0">
                <a:solidFill>
                  <a:srgbClr val="0D0D0D"/>
                </a:solidFill>
                <a:latin typeface="メイリオ" panose="020B0604030504040204" pitchFamily="50" charset="-128"/>
                <a:ea typeface="メイリオ" panose="020B0604030504040204" pitchFamily="50" charset="-128"/>
              </a:rPr>
            </a:br>
            <a:r>
              <a:rPr lang="ja-JP" altLang="en-US" sz="1600" dirty="0">
                <a:solidFill>
                  <a:srgbClr val="0D0D0D"/>
                </a:solidFill>
                <a:latin typeface="メイリオ" panose="020B0604030504040204" pitchFamily="50" charset="-128"/>
                <a:ea typeface="メイリオ" panose="020B0604030504040204" pitchFamily="50" charset="-128"/>
              </a:rPr>
              <a:t>　</a:t>
            </a:r>
            <a:r>
              <a:rPr lang="en-US" altLang="ja-JP" sz="1600" dirty="0">
                <a:solidFill>
                  <a:srgbClr val="0D0D0D"/>
                </a:solidFill>
                <a:latin typeface="メイリオ" panose="020B0604030504040204" pitchFamily="50" charset="-128"/>
                <a:ea typeface="メイリオ" panose="020B0604030504040204" pitchFamily="50" charset="-128"/>
                <a:hlinkClick r:id="rId2"/>
              </a:rPr>
              <a:t>https://ads-help.yahoo-net.jp/s/article/H000044533</a:t>
            </a:r>
            <a:endParaRPr lang="en-US" altLang="ja-JP" sz="1600" dirty="0">
              <a:solidFill>
                <a:srgbClr val="0D0D0D"/>
              </a:solidFill>
              <a:latin typeface="メイリオ" panose="020B0604030504040204" pitchFamily="50" charset="-128"/>
              <a:ea typeface="メイリオ" panose="020B0604030504040204" pitchFamily="50" charset="-128"/>
            </a:endParaRPr>
          </a:p>
          <a:p>
            <a:endParaRPr lang="en-US" altLang="ja-JP" sz="1600" dirty="0">
              <a:solidFill>
                <a:srgbClr val="0D0D0D"/>
              </a:solidFill>
              <a:latin typeface="メイリオ" panose="020B0604030504040204" pitchFamily="50" charset="-128"/>
              <a:ea typeface="メイリオ" panose="020B0604030504040204" pitchFamily="50" charset="-128"/>
            </a:endParaRPr>
          </a:p>
          <a:p>
            <a:endParaRPr lang="en-US" altLang="ja-JP" sz="1600" dirty="0">
              <a:solidFill>
                <a:srgbClr val="0D0D0D"/>
              </a:solidFill>
              <a:latin typeface="メイリオ" panose="020B0604030504040204" pitchFamily="50" charset="-128"/>
              <a:ea typeface="メイリオ" panose="020B0604030504040204" pitchFamily="50" charset="-128"/>
            </a:endParaRPr>
          </a:p>
          <a:p>
            <a:r>
              <a:rPr lang="ja-JP" altLang="en-US" sz="1600" b="1" dirty="0">
                <a:solidFill>
                  <a:srgbClr val="0D0D0D"/>
                </a:solidFill>
                <a:latin typeface="メイリオ" panose="020B0604030504040204" pitchFamily="50" charset="-128"/>
                <a:ea typeface="メイリオ" panose="020B0604030504040204" pitchFamily="50" charset="-128"/>
              </a:rPr>
              <a:t>・セールスシートの掲載場所</a:t>
            </a:r>
            <a:endParaRPr lang="en-US" altLang="ja-JP" sz="1600" b="1" dirty="0">
              <a:solidFill>
                <a:srgbClr val="0D0D0D"/>
              </a:solidFill>
              <a:latin typeface="メイリオ" panose="020B0604030504040204" pitchFamily="50" charset="-128"/>
              <a:ea typeface="メイリオ" panose="020B0604030504040204" pitchFamily="50" charset="-128"/>
            </a:endParaRPr>
          </a:p>
          <a:p>
            <a:r>
              <a:rPr lang="ja-JP" altLang="en-US" sz="1600" dirty="0">
                <a:solidFill>
                  <a:srgbClr val="0D0D0D"/>
                </a:solidFill>
                <a:latin typeface="メイリオ" panose="020B0604030504040204" pitchFamily="50" charset="-128"/>
                <a:ea typeface="メイリオ" panose="020B0604030504040204" pitchFamily="50" charset="-128"/>
              </a:rPr>
              <a:t>　これまでエージェンシーポータルにのみ掲載していた予約型のセールスシートを、</a:t>
            </a:r>
            <a:endParaRPr lang="en-US" altLang="ja-JP" sz="1600" dirty="0">
              <a:solidFill>
                <a:srgbClr val="0D0D0D"/>
              </a:solidFill>
              <a:latin typeface="メイリオ" panose="020B0604030504040204" pitchFamily="50" charset="-128"/>
              <a:ea typeface="メイリオ" panose="020B0604030504040204" pitchFamily="50" charset="-128"/>
            </a:endParaRPr>
          </a:p>
          <a:p>
            <a:r>
              <a:rPr lang="ja-JP" altLang="en-US" sz="1600" dirty="0">
                <a:solidFill>
                  <a:srgbClr val="0D0D0D"/>
                </a:solidFill>
                <a:latin typeface="メイリオ" panose="020B0604030504040204" pitchFamily="50" charset="-128"/>
                <a:ea typeface="メイリオ" panose="020B0604030504040204" pitchFamily="50" charset="-128"/>
              </a:rPr>
              <a:t>　</a:t>
            </a:r>
            <a:r>
              <a:rPr lang="en-US" altLang="ja-JP" sz="1600" dirty="0">
                <a:solidFill>
                  <a:srgbClr val="0D0D0D"/>
                </a:solidFill>
                <a:latin typeface="メイリオ" panose="020B0604030504040204" pitchFamily="50" charset="-128"/>
                <a:ea typeface="メイリオ" panose="020B0604030504040204" pitchFamily="50" charset="-128"/>
              </a:rPr>
              <a:t>LINE</a:t>
            </a:r>
            <a:r>
              <a:rPr lang="ja-JP" altLang="en-US" sz="1600" dirty="0">
                <a:solidFill>
                  <a:srgbClr val="0D0D0D"/>
                </a:solidFill>
                <a:latin typeface="メイリオ" panose="020B0604030504040204" pitchFamily="50" charset="-128"/>
                <a:ea typeface="メイリオ" panose="020B0604030504040204" pitchFamily="50" charset="-128"/>
              </a:rPr>
              <a:t>ヤフー </a:t>
            </a:r>
            <a:r>
              <a:rPr lang="en-US" altLang="ja-JP" sz="1600" dirty="0">
                <a:solidFill>
                  <a:srgbClr val="0D0D0D"/>
                </a:solidFill>
                <a:latin typeface="メイリオ" panose="020B0604030504040204" pitchFamily="50" charset="-128"/>
                <a:ea typeface="メイリオ" panose="020B0604030504040204" pitchFamily="50" charset="-128"/>
              </a:rPr>
              <a:t>for Business</a:t>
            </a:r>
            <a:r>
              <a:rPr lang="ja-JP" altLang="en-US" sz="1600" dirty="0">
                <a:solidFill>
                  <a:srgbClr val="0D0D0D"/>
                </a:solidFill>
                <a:latin typeface="メイリオ" panose="020B0604030504040204" pitchFamily="50" charset="-128"/>
                <a:ea typeface="メイリオ" panose="020B0604030504040204" pitchFamily="50" charset="-128"/>
              </a:rPr>
              <a:t>にも掲載することになりました。</a:t>
            </a:r>
            <a:endParaRPr lang="en-US" altLang="ja-JP" sz="1600" dirty="0">
              <a:solidFill>
                <a:srgbClr val="0D0D0D"/>
              </a:solidFill>
              <a:latin typeface="メイリオ" panose="020B0604030504040204" pitchFamily="50" charset="-128"/>
              <a:ea typeface="メイリオ" panose="020B0604030504040204" pitchFamily="50" charset="-128"/>
            </a:endParaRPr>
          </a:p>
          <a:p>
            <a:endParaRPr lang="en-US" altLang="ja-JP" sz="1600" dirty="0">
              <a:solidFill>
                <a:srgbClr val="0D0D0D"/>
              </a:solidFill>
              <a:latin typeface="メイリオ" panose="020B0604030504040204" pitchFamily="50" charset="-128"/>
              <a:ea typeface="メイリオ" panose="020B0604030504040204" pitchFamily="50" charset="-128"/>
            </a:endParaRPr>
          </a:p>
          <a:p>
            <a:endParaRPr lang="en-US" altLang="ja-JP" sz="1600" b="1" dirty="0">
              <a:solidFill>
                <a:srgbClr val="0D0D0D"/>
              </a:solidFill>
              <a:latin typeface="メイリオ" panose="020B0604030504040204" pitchFamily="50" charset="-128"/>
            </a:endParaRPr>
          </a:p>
          <a:p>
            <a:endParaRPr lang="en-US" altLang="ja-JP" sz="1600" b="1" dirty="0">
              <a:solidFill>
                <a:srgbClr val="0D0D0D"/>
              </a:solidFill>
              <a:latin typeface="メイリオ" panose="020B0604030504040204" pitchFamily="50" charset="-128"/>
            </a:endParaRPr>
          </a:p>
          <a:p>
            <a:endParaRPr lang="en-US" altLang="ja-JP" sz="1600" b="1" dirty="0">
              <a:solidFill>
                <a:srgbClr val="0D0D0D"/>
              </a:solidFill>
              <a:latin typeface="メイリオ" panose="020B0604030504040204" pitchFamily="50" charset="-128"/>
            </a:endParaRPr>
          </a:p>
          <a:p>
            <a:endParaRPr lang="en-US" altLang="ja-JP" sz="1600" b="1" dirty="0">
              <a:solidFill>
                <a:srgbClr val="0D0D0D"/>
              </a:solidFill>
              <a:latin typeface="メイリオ" panose="020B0604030504040204" pitchFamily="50" charset="-128"/>
            </a:endParaRPr>
          </a:p>
          <a:p>
            <a:endParaRPr lang="en-US" altLang="ja-JP" sz="1600" dirty="0">
              <a:solidFill>
                <a:srgbClr val="0D0D0D"/>
              </a:solidFill>
              <a:latin typeface="メイリオ" panose="020B0604030504040204" pitchFamily="50" charset="-128"/>
            </a:endParaRPr>
          </a:p>
        </p:txBody>
      </p:sp>
      <p:sp>
        <p:nvSpPr>
          <p:cNvPr id="2" name="1 つの角を丸めた四角形 22">
            <a:extLst>
              <a:ext uri="{FF2B5EF4-FFF2-40B4-BE49-F238E27FC236}">
                <a16:creationId xmlns:a16="http://schemas.microsoft.com/office/drawing/2014/main" id="{5A39C6C2-D285-76DF-8458-BA8003E9266C}"/>
              </a:ext>
            </a:extLst>
          </p:cNvPr>
          <p:cNvSpPr/>
          <p:nvPr/>
        </p:nvSpPr>
        <p:spPr>
          <a:xfrm>
            <a:off x="555391" y="989945"/>
            <a:ext cx="8321471" cy="580897"/>
          </a:xfrm>
          <a:prstGeom prst="round1Rect">
            <a:avLst/>
          </a:prstGeom>
          <a:solidFill>
            <a:srgbClr val="02004A"/>
          </a:solidFill>
          <a:ln w="9525">
            <a:noFill/>
          </a:ln>
          <a:effectLst>
            <a:outerShdw dist="25400" algn="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r>
              <a:rPr lang="en-US" altLang="ja-JP" b="1">
                <a:latin typeface="Meiryo"/>
                <a:ea typeface="Meiryo"/>
              </a:rPr>
              <a:t>3</a:t>
            </a:r>
            <a:r>
              <a:rPr lang="ja-JP" altLang="en-US" b="1">
                <a:latin typeface="Meiryo"/>
                <a:ea typeface="Meiryo"/>
              </a:rPr>
              <a:t>．ドキュメント関連</a:t>
            </a:r>
          </a:p>
        </p:txBody>
      </p:sp>
      <p:graphicFrame>
        <p:nvGraphicFramePr>
          <p:cNvPr id="3" name="表 2">
            <a:extLst>
              <a:ext uri="{FF2B5EF4-FFF2-40B4-BE49-F238E27FC236}">
                <a16:creationId xmlns:a16="http://schemas.microsoft.com/office/drawing/2014/main" id="{F25D5E44-C543-6766-E0C9-CB0DD203B85C}"/>
              </a:ext>
            </a:extLst>
          </p:cNvPr>
          <p:cNvGraphicFramePr>
            <a:graphicFrameLocks noGrp="1"/>
          </p:cNvGraphicFramePr>
          <p:nvPr/>
        </p:nvGraphicFramePr>
        <p:xfrm>
          <a:off x="1094453" y="4881646"/>
          <a:ext cx="10363200" cy="1110076"/>
        </p:xfrm>
        <a:graphic>
          <a:graphicData uri="http://schemas.openxmlformats.org/drawingml/2006/table">
            <a:tbl>
              <a:tblPr bandRow="1"/>
              <a:tblGrid>
                <a:gridCol w="2557477">
                  <a:extLst>
                    <a:ext uri="{9D8B030D-6E8A-4147-A177-3AD203B41FA5}">
                      <a16:colId xmlns:a16="http://schemas.microsoft.com/office/drawing/2014/main" val="1993839005"/>
                    </a:ext>
                  </a:extLst>
                </a:gridCol>
                <a:gridCol w="3943586">
                  <a:extLst>
                    <a:ext uri="{9D8B030D-6E8A-4147-A177-3AD203B41FA5}">
                      <a16:colId xmlns:a16="http://schemas.microsoft.com/office/drawing/2014/main" val="469664068"/>
                    </a:ext>
                  </a:extLst>
                </a:gridCol>
                <a:gridCol w="3862137">
                  <a:extLst>
                    <a:ext uri="{9D8B030D-6E8A-4147-A177-3AD203B41FA5}">
                      <a16:colId xmlns:a16="http://schemas.microsoft.com/office/drawing/2014/main" val="333747982"/>
                    </a:ext>
                  </a:extLst>
                </a:gridCol>
              </a:tblGrid>
              <a:tr h="582556">
                <a:tc rowSpan="2">
                  <a:txBody>
                    <a:bodyPr/>
                    <a:lstStyle/>
                    <a:p>
                      <a:pPr algn="ctr"/>
                      <a:r>
                        <a:rPr kumimoji="1" lang="ja-JP" altLang="en-US" sz="1400" b="1" i="0">
                          <a:solidFill>
                            <a:schemeClr val="bg1"/>
                          </a:solidFill>
                          <a:latin typeface="Meiryo" panose="020B0604030504040204" pitchFamily="34" charset="-128"/>
                          <a:ea typeface="Meiryo" panose="020B0604030504040204" pitchFamily="34" charset="-128"/>
                        </a:rPr>
                        <a:t>情報掲載先</a:t>
                      </a:r>
                    </a:p>
                  </a:txBody>
                  <a:tcPr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p>
                      <a:pPr algn="ctr"/>
                      <a:r>
                        <a:rPr kumimoji="1" lang="ja-JP" altLang="en-US" sz="1400" b="1" i="0">
                          <a:solidFill>
                            <a:schemeClr val="bg1"/>
                          </a:solidFill>
                          <a:latin typeface="Meiryo"/>
                          <a:ea typeface="Meiryo"/>
                        </a:rPr>
                        <a:t>現在</a:t>
                      </a:r>
                      <a:endParaRPr kumimoji="1" lang="en-US" altLang="ja-JP" sz="1400" b="1" i="0">
                        <a:solidFill>
                          <a:schemeClr val="bg1"/>
                        </a:solidFill>
                        <a:latin typeface="Meiryo"/>
                        <a:ea typeface="Meiryo"/>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a:solidFill>
                            <a:schemeClr val="bg1"/>
                          </a:solidFill>
                          <a:latin typeface="Meiryo"/>
                          <a:ea typeface="Meiryo"/>
                        </a:rPr>
                        <a:t>2025</a:t>
                      </a:r>
                      <a:r>
                        <a:rPr kumimoji="1" lang="ja-JP" altLang="en-US" sz="1400" b="1" i="0">
                          <a:solidFill>
                            <a:schemeClr val="bg1"/>
                          </a:solidFill>
                          <a:latin typeface="Meiryo"/>
                          <a:ea typeface="Meiryo"/>
                        </a:rPr>
                        <a:t>年</a:t>
                      </a:r>
                      <a:r>
                        <a:rPr kumimoji="1" lang="en-US" altLang="ja-JP" sz="1400" b="1" i="0">
                          <a:solidFill>
                            <a:schemeClr val="bg1"/>
                          </a:solidFill>
                          <a:latin typeface="Meiryo"/>
                          <a:ea typeface="Meiryo"/>
                        </a:rPr>
                        <a:t>12</a:t>
                      </a:r>
                      <a:r>
                        <a:rPr kumimoji="1" lang="ja-JP" altLang="en-US" sz="1400" b="1" i="0">
                          <a:solidFill>
                            <a:schemeClr val="bg1"/>
                          </a:solidFill>
                          <a:latin typeface="Meiryo"/>
                          <a:ea typeface="Meiryo"/>
                        </a:rPr>
                        <a:t>月</a:t>
                      </a:r>
                      <a:r>
                        <a:rPr kumimoji="1" lang="en-US" altLang="ja-JP" sz="1400" b="1" i="0">
                          <a:solidFill>
                            <a:schemeClr val="bg1"/>
                          </a:solidFill>
                          <a:latin typeface="Meiryo"/>
                          <a:ea typeface="Meiryo"/>
                        </a:rPr>
                        <a:t>17</a:t>
                      </a:r>
                      <a:r>
                        <a:rPr kumimoji="1" lang="ja-JP" altLang="en-US" sz="1400" b="1" i="0">
                          <a:solidFill>
                            <a:schemeClr val="bg1"/>
                          </a:solidFill>
                          <a:latin typeface="Meiryo"/>
                          <a:ea typeface="Meiryo"/>
                        </a:rPr>
                        <a:t>日以降</a:t>
                      </a:r>
                      <a:endParaRPr kumimoji="1" lang="en-US" altLang="ja-JP" sz="1400" b="1" i="0" err="1">
                        <a:solidFill>
                          <a:schemeClr val="bg1"/>
                        </a:solidFill>
                        <a:latin typeface="Meiryo"/>
                        <a:ea typeface="Meiryo"/>
                      </a:endParaRPr>
                    </a:p>
                  </a:txBody>
                  <a:tcPr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660362339"/>
                  </a:ext>
                </a:extLst>
              </a:tr>
              <a:tr h="527520">
                <a:tc vMerge="1">
                  <a:txBody>
                    <a:bodyPr/>
                    <a:lstStyle/>
                    <a:p>
                      <a:pPr algn="ctr" fontAlgn="t">
                        <a:buNone/>
                      </a:pPr>
                      <a:endParaRPr lang="en-US" sz="1200">
                        <a:solidFill>
                          <a:schemeClr val="bg1"/>
                        </a:solidFill>
                        <a:effectLst/>
                        <a:latin typeface="メイリオ" panose="020B0604030504040204" pitchFamily="50" charset="-128"/>
                        <a:ea typeface="メイリオ" panose="020B0604030504040204" pitchFamily="50" charset="-128"/>
                      </a:endParaRPr>
                    </a:p>
                  </a:txBody>
                  <a:tcPr marL="76200" marR="76200" marT="53340" marB="533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marL="0" algn="ctr" defTabSz="914400" rtl="0" eaLnBrk="1" latinLnBrk="0" hangingPunct="1">
                        <a:buNone/>
                      </a:pPr>
                      <a:r>
                        <a:rPr kumimoji="1" lang="ja-JP" altLang="en-US" sz="1200" b="1" kern="1200">
                          <a:solidFill>
                            <a:schemeClr val="tx1"/>
                          </a:solidFill>
                          <a:effectLst/>
                          <a:latin typeface="メイリオ" panose="020B0604030504040204" pitchFamily="50" charset="-128"/>
                          <a:ea typeface="+mn-ea"/>
                          <a:cs typeface="+mn-cs"/>
                        </a:rPr>
                        <a:t>・</a:t>
                      </a:r>
                      <a:r>
                        <a:rPr kumimoji="1" lang="ja-JP" altLang="en-US" sz="1200" b="1" kern="1200">
                          <a:solidFill>
                            <a:schemeClr val="tx1"/>
                          </a:solidFill>
                          <a:effectLst/>
                          <a:latin typeface="メイリオ" panose="020B0604030504040204" pitchFamily="50" charset="-128"/>
                          <a:ea typeface="+mn-ea"/>
                          <a:cs typeface="+mn-cs"/>
                          <a:hlinkClick r:id="rId3">
                            <a:extLst>
                              <a:ext uri="{A12FA001-AC4F-418D-AE19-62706E023703}">
                                <ahyp:hlinkClr xmlns:ahyp="http://schemas.microsoft.com/office/drawing/2018/hyperlinkcolor" val="tx"/>
                              </a:ext>
                            </a:extLst>
                          </a:hlinkClick>
                        </a:rPr>
                        <a:t>エージェンシーポータル</a:t>
                      </a:r>
                      <a:endParaRPr kumimoji="1" lang="en-US" altLang="ja-JP" sz="1200" b="1" kern="1200">
                        <a:solidFill>
                          <a:schemeClr val="tx1"/>
                        </a:solidFill>
                        <a:effectLst/>
                        <a:latin typeface="メイリオ" panose="020B0604030504040204" pitchFamily="50" charset="-128"/>
                        <a:ea typeface="+mn-ea"/>
                        <a:cs typeface="+mn-cs"/>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a:txBody>
                    <a:bodyPr/>
                    <a:lstStyle/>
                    <a:p>
                      <a:pPr marL="0" algn="ctr" defTabSz="914400" rtl="0" eaLnBrk="1" latinLnBrk="0" hangingPunct="1">
                        <a:buNone/>
                      </a:pPr>
                      <a:r>
                        <a:rPr kumimoji="1" lang="ja-JP" altLang="en-US" sz="1200" b="1" kern="1200">
                          <a:solidFill>
                            <a:srgbClr val="002AFF"/>
                          </a:solidFill>
                          <a:effectLst/>
                          <a:latin typeface="メイリオ" panose="020B0604030504040204" pitchFamily="50" charset="-128"/>
                          <a:ea typeface="メイリオ" panose="020B0604030504040204" pitchFamily="50" charset="-128"/>
                          <a:cs typeface="+mn-cs"/>
                        </a:rPr>
                        <a:t>・</a:t>
                      </a:r>
                      <a:r>
                        <a:rPr kumimoji="1" lang="ja-JP" altLang="en-US" sz="1200" b="1" kern="1200">
                          <a:solidFill>
                            <a:srgbClr val="002AFF"/>
                          </a:solidFill>
                          <a:latin typeface="メイリオ" panose="020B0604030504040204" pitchFamily="50" charset="-128"/>
                          <a:ea typeface="メイリオ" panose="020B0604030504040204" pitchFamily="50" charset="-128"/>
                          <a:cs typeface="+mn-cs"/>
                          <a:hlinkClick r:id="rId3">
                            <a:extLst>
                              <a:ext uri="{A12FA001-AC4F-418D-AE19-62706E023703}">
                                <ahyp:hlinkClr xmlns:ahyp="http://schemas.microsoft.com/office/drawing/2018/hyperlinkcolor" val="tx"/>
                              </a:ext>
                            </a:extLst>
                          </a:hlinkClick>
                        </a:rPr>
                        <a:t>エ</a:t>
                      </a:r>
                      <a:r>
                        <a:rPr kumimoji="1" lang="ja-JP" altLang="en-US" sz="1200" b="1" kern="1200">
                          <a:solidFill>
                            <a:srgbClr val="002AFF"/>
                          </a:solidFill>
                          <a:effectLst/>
                          <a:latin typeface="メイリオ" panose="020B0604030504040204" pitchFamily="50" charset="-128"/>
                          <a:ea typeface="メイリオ" panose="020B0604030504040204" pitchFamily="50" charset="-128"/>
                          <a:cs typeface="+mn-cs"/>
                          <a:hlinkClick r:id="rId3">
                            <a:extLst>
                              <a:ext uri="{A12FA001-AC4F-418D-AE19-62706E023703}">
                                <ahyp:hlinkClr xmlns:ahyp="http://schemas.microsoft.com/office/drawing/2018/hyperlinkcolor" val="tx"/>
                              </a:ext>
                            </a:extLst>
                          </a:hlinkClick>
                        </a:rPr>
                        <a:t>ージェンシーポータル</a:t>
                      </a:r>
                      <a:endParaRPr kumimoji="1" lang="en-US" altLang="ja-JP" sz="1200" b="1" kern="1200">
                        <a:solidFill>
                          <a:srgbClr val="002AFF"/>
                        </a:solidFill>
                        <a:effectLst/>
                        <a:latin typeface="メイリオ" panose="020B0604030504040204" pitchFamily="50" charset="-128"/>
                        <a:ea typeface="メイリオ" panose="020B0604030504040204" pitchFamily="50" charset="-128"/>
                        <a:cs typeface="+mn-cs"/>
                      </a:endParaRPr>
                    </a:p>
                    <a:p>
                      <a:pPr marL="0" algn="ctr" defTabSz="914400" rtl="0" eaLnBrk="1" latinLnBrk="0" hangingPunct="1">
                        <a:buNone/>
                      </a:pPr>
                      <a:r>
                        <a:rPr kumimoji="1" lang="ja-JP" altLang="en-US" sz="1200" b="1" kern="1200">
                          <a:solidFill>
                            <a:srgbClr val="002AFF"/>
                          </a:solidFill>
                          <a:effectLst/>
                          <a:latin typeface="メイリオ" panose="020B0604030504040204" pitchFamily="50" charset="-128"/>
                          <a:ea typeface="メイリオ" panose="020B0604030504040204" pitchFamily="50" charset="-128"/>
                          <a:cs typeface="+mn-cs"/>
                        </a:rPr>
                        <a:t>・</a:t>
                      </a:r>
                      <a:r>
                        <a:rPr kumimoji="1" lang="en-US" altLang="ja-JP" sz="1200" b="1" kern="1200">
                          <a:solidFill>
                            <a:srgbClr val="002AFF"/>
                          </a:solidFill>
                          <a:effectLst/>
                          <a:latin typeface="メイリオ" panose="020B0604030504040204" pitchFamily="50" charset="-128"/>
                          <a:ea typeface="+mn-ea"/>
                          <a:cs typeface="+mn-cs"/>
                          <a:hlinkClick r:id="rId4">
                            <a:extLst>
                              <a:ext uri="{A12FA001-AC4F-418D-AE19-62706E023703}">
                                <ahyp:hlinkClr xmlns:ahyp="http://schemas.microsoft.com/office/drawing/2018/hyperlinkcolor" val="tx"/>
                              </a:ext>
                            </a:extLst>
                          </a:hlinkClick>
                        </a:rPr>
                        <a:t>LINE</a:t>
                      </a:r>
                      <a:r>
                        <a:rPr kumimoji="1" lang="ja-JP" altLang="en-US" sz="1200" b="1" kern="1200">
                          <a:solidFill>
                            <a:srgbClr val="002AFF"/>
                          </a:solidFill>
                          <a:effectLst/>
                          <a:latin typeface="メイリオ" panose="020B0604030504040204" pitchFamily="50" charset="-128"/>
                          <a:ea typeface="メイリオ" panose="020B0604030504040204" pitchFamily="50" charset="-128"/>
                          <a:cs typeface="+mn-cs"/>
                          <a:hlinkClick r:id="rId4">
                            <a:extLst>
                              <a:ext uri="{A12FA001-AC4F-418D-AE19-62706E023703}">
                                <ahyp:hlinkClr xmlns:ahyp="http://schemas.microsoft.com/office/drawing/2018/hyperlinkcolor" val="tx"/>
                              </a:ext>
                            </a:extLst>
                          </a:hlinkClick>
                        </a:rPr>
                        <a:t>ヤフー </a:t>
                      </a:r>
                      <a:r>
                        <a:rPr kumimoji="1" lang="en-US" altLang="ja-JP" sz="1200" b="1" kern="1200">
                          <a:solidFill>
                            <a:srgbClr val="002AFF"/>
                          </a:solidFill>
                          <a:effectLst/>
                          <a:latin typeface="メイリオ" panose="020B0604030504040204" pitchFamily="50" charset="-128"/>
                          <a:ea typeface="メイリオ" panose="020B0604030504040204" pitchFamily="50" charset="-128"/>
                          <a:cs typeface="+mn-cs"/>
                          <a:hlinkClick r:id="rId4">
                            <a:extLst>
                              <a:ext uri="{A12FA001-AC4F-418D-AE19-62706E023703}">
                                <ahyp:hlinkClr xmlns:ahyp="http://schemas.microsoft.com/office/drawing/2018/hyperlinkcolor" val="tx"/>
                              </a:ext>
                            </a:extLst>
                          </a:hlinkClick>
                        </a:rPr>
                        <a:t>for Business</a:t>
                      </a:r>
                      <a:endParaRPr kumimoji="1" lang="en-US" altLang="ja-JP" sz="1200" b="1" kern="1200">
                        <a:solidFill>
                          <a:srgbClr val="002AFF"/>
                        </a:solidFill>
                        <a:effectLst/>
                        <a:latin typeface="メイリオ" panose="020B0604030504040204" pitchFamily="50" charset="-128"/>
                        <a:ea typeface="メイリオ" panose="020B0604030504040204" pitchFamily="50" charset="-128"/>
                        <a:cs typeface="+mn-cs"/>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638878642"/>
                  </a:ext>
                </a:extLst>
              </a:tr>
            </a:tbl>
          </a:graphicData>
        </a:graphic>
      </p:graphicFrame>
    </p:spTree>
    <p:extLst>
      <p:ext uri="{BB962C8B-B14F-4D97-AF65-F5344CB8AC3E}">
        <p14:creationId xmlns:p14="http://schemas.microsoft.com/office/powerpoint/2010/main" val="11213416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8946AC-0C88-F71C-32CF-C530DABE5573}"/>
            </a:ext>
          </a:extLst>
        </p:cNvPr>
        <p:cNvGrpSpPr/>
        <p:nvPr/>
      </p:nvGrpSpPr>
      <p:grpSpPr>
        <a:xfrm>
          <a:off x="0" y="0"/>
          <a:ext cx="0" cy="0"/>
          <a:chOff x="0" y="0"/>
          <a:chExt cx="0" cy="0"/>
        </a:xfrm>
      </p:grpSpPr>
      <p:sp>
        <p:nvSpPr>
          <p:cNvPr id="23" name="テキスト プレースホルダー 3">
            <a:extLst>
              <a:ext uri="{FF2B5EF4-FFF2-40B4-BE49-F238E27FC236}">
                <a16:creationId xmlns:a16="http://schemas.microsoft.com/office/drawing/2014/main" id="{AC09008D-719D-5267-FA05-C5FEEF869A6F}"/>
              </a:ext>
            </a:extLst>
          </p:cNvPr>
          <p:cNvSpPr>
            <a:spLocks noGrp="1"/>
          </p:cNvSpPr>
          <p:nvPr>
            <p:ph type="body" sz="quarter" idx="10"/>
          </p:nvPr>
        </p:nvSpPr>
        <p:spPr/>
        <p:txBody>
          <a:bodyPr/>
          <a:lstStyle/>
          <a:p>
            <a:pPr>
              <a:defRPr/>
            </a:pPr>
            <a:r>
              <a:rPr lang="ja-JP" altLang="en-US" dirty="0">
                <a:solidFill>
                  <a:schemeClr val="accent1"/>
                </a:solidFill>
              </a:rPr>
              <a:t>トップページインタラクション企画</a:t>
            </a:r>
            <a:r>
              <a:rPr lang="ja-JP" altLang="en-US" dirty="0"/>
              <a:t> </a:t>
            </a:r>
            <a:r>
              <a:rPr lang="en-US" altLang="ja-JP" dirty="0">
                <a:solidFill>
                  <a:srgbClr val="000048"/>
                </a:solidFill>
              </a:rPr>
              <a:t>2026</a:t>
            </a:r>
            <a:r>
              <a:rPr lang="ja-JP" altLang="en-US" dirty="0">
                <a:solidFill>
                  <a:srgbClr val="000048"/>
                </a:solidFill>
              </a:rPr>
              <a:t>年</a:t>
            </a:r>
            <a:r>
              <a:rPr lang="en-US" altLang="ja-JP" dirty="0">
                <a:solidFill>
                  <a:srgbClr val="000048"/>
                </a:solidFill>
              </a:rPr>
              <a:t>4</a:t>
            </a:r>
            <a:r>
              <a:rPr lang="ja-JP" altLang="en-US" dirty="0">
                <a:solidFill>
                  <a:srgbClr val="000048"/>
                </a:solidFill>
              </a:rPr>
              <a:t>月</a:t>
            </a:r>
            <a:r>
              <a:rPr lang="en-US" altLang="ja-JP" dirty="0">
                <a:solidFill>
                  <a:srgbClr val="000048"/>
                </a:solidFill>
              </a:rPr>
              <a:t>~2026</a:t>
            </a:r>
            <a:r>
              <a:rPr lang="ja-JP" altLang="en-US" dirty="0">
                <a:solidFill>
                  <a:srgbClr val="000048"/>
                </a:solidFill>
              </a:rPr>
              <a:t>年</a:t>
            </a:r>
            <a:r>
              <a:rPr lang="en-US" altLang="ja-JP" dirty="0">
                <a:solidFill>
                  <a:srgbClr val="000048"/>
                </a:solidFill>
              </a:rPr>
              <a:t>9</a:t>
            </a:r>
            <a:r>
              <a:rPr lang="ja-JP" altLang="en-US" dirty="0">
                <a:solidFill>
                  <a:srgbClr val="000048"/>
                </a:solidFill>
              </a:rPr>
              <a:t>月商品</a:t>
            </a:r>
            <a:endParaRPr lang="ja-JP" altLang="en-US" dirty="0">
              <a:solidFill>
                <a:schemeClr val="accent1"/>
              </a:solidFill>
            </a:endParaRPr>
          </a:p>
        </p:txBody>
      </p:sp>
      <p:sp>
        <p:nvSpPr>
          <p:cNvPr id="24" name="1 つの角を丸めた四角形 22">
            <a:extLst>
              <a:ext uri="{FF2B5EF4-FFF2-40B4-BE49-F238E27FC236}">
                <a16:creationId xmlns:a16="http://schemas.microsoft.com/office/drawing/2014/main" id="{AFFA5680-1DF2-705A-23BC-78176491EAF8}"/>
              </a:ext>
            </a:extLst>
          </p:cNvPr>
          <p:cNvSpPr/>
          <p:nvPr/>
        </p:nvSpPr>
        <p:spPr>
          <a:xfrm>
            <a:off x="507832" y="992440"/>
            <a:ext cx="8321471" cy="580897"/>
          </a:xfrm>
          <a:prstGeom prst="round1Rect">
            <a:avLst/>
          </a:prstGeom>
          <a:solidFill>
            <a:srgbClr val="02004A"/>
          </a:solidFill>
          <a:ln w="9525">
            <a:noFill/>
          </a:ln>
          <a:effectLst>
            <a:outerShdw dist="25400" algn="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r>
              <a:rPr lang="ja-JP" altLang="en-US" b="1" dirty="0">
                <a:latin typeface="Meiryo"/>
                <a:ea typeface="Meiryo"/>
              </a:rPr>
              <a:t>トップページインタラクション</a:t>
            </a:r>
            <a:r>
              <a:rPr lang="en-US" altLang="ja-JP" b="1" dirty="0">
                <a:latin typeface="Meiryo"/>
                <a:ea typeface="Meiryo"/>
              </a:rPr>
              <a:t> </a:t>
            </a:r>
            <a:r>
              <a:rPr kumimoji="1" lang="en-US" altLang="ja-JP" sz="1800" b="1" i="0" dirty="0">
                <a:latin typeface="Meiryo"/>
                <a:ea typeface="Meiryo"/>
              </a:rPr>
              <a:t>2026</a:t>
            </a:r>
            <a:r>
              <a:rPr kumimoji="1" lang="ja-JP" altLang="en-US" sz="1800" b="1" i="0" dirty="0">
                <a:latin typeface="Meiryo"/>
                <a:ea typeface="Meiryo"/>
              </a:rPr>
              <a:t>年</a:t>
            </a:r>
            <a:r>
              <a:rPr kumimoji="1" lang="en-US" altLang="ja-JP" sz="1800" b="1" i="0" dirty="0">
                <a:latin typeface="Meiryo"/>
                <a:ea typeface="Meiryo"/>
              </a:rPr>
              <a:t>4</a:t>
            </a:r>
            <a:r>
              <a:rPr kumimoji="1" lang="ja-JP" altLang="en-US" sz="1800" b="1" i="0" dirty="0">
                <a:latin typeface="Meiryo"/>
                <a:ea typeface="Meiryo"/>
              </a:rPr>
              <a:t>月</a:t>
            </a:r>
            <a:r>
              <a:rPr kumimoji="1" lang="en-US" altLang="ja-JP" sz="1800" b="1" i="0" dirty="0">
                <a:latin typeface="Meiryo"/>
                <a:ea typeface="Meiryo"/>
              </a:rPr>
              <a:t>~2026</a:t>
            </a:r>
            <a:r>
              <a:rPr kumimoji="1" lang="ja-JP" altLang="en-US" sz="1800" b="1" i="0" dirty="0">
                <a:latin typeface="Meiryo"/>
                <a:ea typeface="Meiryo"/>
              </a:rPr>
              <a:t>年</a:t>
            </a:r>
            <a:r>
              <a:rPr kumimoji="1" lang="en-US" altLang="ja-JP" sz="1800" b="1" i="0" dirty="0">
                <a:latin typeface="Meiryo"/>
                <a:ea typeface="Meiryo"/>
              </a:rPr>
              <a:t>9</a:t>
            </a:r>
            <a:r>
              <a:rPr kumimoji="1" lang="ja-JP" altLang="en-US" sz="1800" b="1" i="0" dirty="0">
                <a:latin typeface="Meiryo"/>
                <a:ea typeface="Meiryo"/>
              </a:rPr>
              <a:t>月商品</a:t>
            </a:r>
          </a:p>
        </p:txBody>
      </p:sp>
      <p:sp>
        <p:nvSpPr>
          <p:cNvPr id="25" name="正方形/長方形 24">
            <a:extLst>
              <a:ext uri="{FF2B5EF4-FFF2-40B4-BE49-F238E27FC236}">
                <a16:creationId xmlns:a16="http://schemas.microsoft.com/office/drawing/2014/main" id="{1F573558-DA59-CC48-C79F-E76E96C169FA}"/>
              </a:ext>
            </a:extLst>
          </p:cNvPr>
          <p:cNvSpPr/>
          <p:nvPr/>
        </p:nvSpPr>
        <p:spPr>
          <a:xfrm>
            <a:off x="493629" y="1576797"/>
            <a:ext cx="11190539" cy="2808823"/>
          </a:xfrm>
          <a:prstGeom prst="rect">
            <a:avLst/>
          </a:prstGeom>
          <a:solidFill>
            <a:schemeClr val="bg2">
              <a:lumMod val="95000"/>
            </a:schemeClr>
          </a:solidFill>
          <a:ln w="9525">
            <a:noFill/>
          </a:ln>
          <a:effectLst>
            <a:outerShdw blurRad="381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6800" rIns="90000" bIns="144000" numCol="1" spcCol="0" rtlCol="0" fromWordArt="0" anchor="ctr" anchorCtr="0" forceAA="0" compatLnSpc="1">
            <a:prstTxWarp prst="textNoShape">
              <a:avLst/>
            </a:prstTxWarp>
            <a:noAutofit/>
          </a:bodyPr>
          <a:lstStyle/>
          <a:p>
            <a:pPr algn="l"/>
            <a:endParaRPr lang="en-US" altLang="ja-JP" sz="1600" dirty="0">
              <a:solidFill>
                <a:srgbClr val="0D0D0D"/>
              </a:solidFill>
              <a:latin typeface="+mj-ea"/>
              <a:ea typeface="+mj-ea"/>
            </a:endParaRPr>
          </a:p>
          <a:p>
            <a:r>
              <a:rPr lang="ja-JP" altLang="en-US" sz="1600" dirty="0">
                <a:solidFill>
                  <a:srgbClr val="0D0D0D"/>
                </a:solidFill>
                <a:latin typeface="メイリオ" panose="020B0604030504040204" pitchFamily="50" charset="-128"/>
                <a:ea typeface="メイリオ" panose="020B0604030504040204" pitchFamily="50" charset="-128"/>
              </a:rPr>
              <a:t>これまで、別々に提供しておりました「</a:t>
            </a:r>
            <a:r>
              <a:rPr lang="en-US" altLang="ja-JP" sz="1600" dirty="0">
                <a:solidFill>
                  <a:srgbClr val="0D0D0D"/>
                </a:solidFill>
                <a:latin typeface="メイリオ" panose="020B0604030504040204" pitchFamily="50" charset="-128"/>
                <a:ea typeface="メイリオ" panose="020B0604030504040204" pitchFamily="50" charset="-128"/>
              </a:rPr>
              <a:t>LINE</a:t>
            </a:r>
            <a:r>
              <a:rPr lang="ja-JP" altLang="en-US" sz="1600" dirty="0">
                <a:solidFill>
                  <a:srgbClr val="0D0D0D"/>
                </a:solidFill>
                <a:latin typeface="メイリオ" panose="020B0604030504040204" pitchFamily="50" charset="-128"/>
                <a:ea typeface="メイリオ" panose="020B0604030504040204" pitchFamily="50" charset="-128"/>
              </a:rPr>
              <a:t>広告」と「</a:t>
            </a:r>
            <a:r>
              <a:rPr lang="en-US" altLang="ja-JP" sz="1600" dirty="0">
                <a:solidFill>
                  <a:srgbClr val="0D0D0D"/>
                </a:solidFill>
                <a:latin typeface="メイリオ" panose="020B0604030504040204" pitchFamily="50" charset="-128"/>
                <a:ea typeface="メイリオ" panose="020B0604030504040204" pitchFamily="50" charset="-128"/>
              </a:rPr>
              <a:t>Yahoo!</a:t>
            </a:r>
            <a:r>
              <a:rPr lang="ja-JP" altLang="en-US" sz="1600" dirty="0">
                <a:solidFill>
                  <a:srgbClr val="0D0D0D"/>
                </a:solidFill>
                <a:latin typeface="メイリオ" panose="020B0604030504040204" pitchFamily="50" charset="-128"/>
                <a:ea typeface="メイリオ" panose="020B0604030504040204" pitchFamily="50" charset="-128"/>
              </a:rPr>
              <a:t>広告 ディスプレイ広告（</a:t>
            </a:r>
            <a:r>
              <a:rPr lang="en-US" altLang="ja-JP" sz="1600" dirty="0">
                <a:solidFill>
                  <a:srgbClr val="0D0D0D"/>
                </a:solidFill>
                <a:latin typeface="メイリオ" panose="020B0604030504040204" pitchFamily="50" charset="-128"/>
                <a:ea typeface="メイリオ" panose="020B0604030504040204" pitchFamily="50" charset="-128"/>
              </a:rPr>
              <a:t>YDA</a:t>
            </a:r>
            <a:r>
              <a:rPr lang="ja-JP" altLang="en-US" sz="1600" dirty="0">
                <a:solidFill>
                  <a:srgbClr val="0D0D0D"/>
                </a:solidFill>
                <a:latin typeface="メイリオ" panose="020B0604030504040204" pitchFamily="50" charset="-128"/>
                <a:ea typeface="メイリオ" panose="020B0604030504040204" pitchFamily="50" charset="-128"/>
              </a:rPr>
              <a:t>）」を統合し、今後は「</a:t>
            </a:r>
            <a:r>
              <a:rPr lang="en-US" altLang="ja-JP" sz="1600" dirty="0">
                <a:solidFill>
                  <a:srgbClr val="0D0D0D"/>
                </a:solidFill>
                <a:latin typeface="メイリオ" panose="020B0604030504040204" pitchFamily="50" charset="-128"/>
                <a:ea typeface="メイリオ" panose="020B0604030504040204" pitchFamily="50" charset="-128"/>
              </a:rPr>
              <a:t>LINE</a:t>
            </a:r>
            <a:r>
              <a:rPr lang="ja-JP" altLang="en-US" sz="1600" dirty="0">
                <a:solidFill>
                  <a:srgbClr val="0D0D0D"/>
                </a:solidFill>
                <a:latin typeface="メイリオ" panose="020B0604030504040204" pitchFamily="50" charset="-128"/>
                <a:ea typeface="メイリオ" panose="020B0604030504040204" pitchFamily="50" charset="-128"/>
              </a:rPr>
              <a:t>ヤフー広告 ディスプレイ広告」として提供してまいります。</a:t>
            </a:r>
            <a:endParaRPr lang="en-US" altLang="ja-JP" sz="1600" dirty="0">
              <a:solidFill>
                <a:srgbClr val="0D0D0D"/>
              </a:solidFill>
              <a:latin typeface="メイリオ" panose="020B0604030504040204" pitchFamily="50" charset="-128"/>
              <a:ea typeface="メイリオ" panose="020B0604030504040204" pitchFamily="50" charset="-128"/>
            </a:endParaRPr>
          </a:p>
          <a:p>
            <a:endParaRPr lang="en-US" altLang="ja-JP" sz="1600" dirty="0">
              <a:solidFill>
                <a:srgbClr val="0D0D0D"/>
              </a:solidFill>
              <a:latin typeface="メイリオ" panose="020B0604030504040204" pitchFamily="50" charset="-128"/>
              <a:ea typeface="メイリオ" panose="020B0604030504040204" pitchFamily="50" charset="-128"/>
            </a:endParaRPr>
          </a:p>
          <a:p>
            <a:r>
              <a:rPr lang="ja-JP" altLang="en-US" sz="1600" dirty="0">
                <a:solidFill>
                  <a:srgbClr val="0D0D0D"/>
                </a:solidFill>
                <a:latin typeface="メイリオ" panose="020B0604030504040204" pitchFamily="50" charset="-128"/>
              </a:rPr>
              <a:t>あわせて、以下の変更を実施いたします。</a:t>
            </a:r>
            <a:endParaRPr lang="en-US" altLang="ja-JP" sz="1600" dirty="0">
              <a:solidFill>
                <a:srgbClr val="0D0D0D"/>
              </a:solidFill>
              <a:latin typeface="メイリオ" panose="020B0604030504040204" pitchFamily="50" charset="-128"/>
            </a:endParaRPr>
          </a:p>
          <a:p>
            <a:r>
              <a:rPr lang="ja-JP" altLang="en-US" sz="1600" dirty="0">
                <a:solidFill>
                  <a:srgbClr val="0D0D0D"/>
                </a:solidFill>
                <a:latin typeface="メイリオ" panose="020B0604030504040204" pitchFamily="50" charset="-128"/>
              </a:rPr>
              <a:t>■ 主な変更点</a:t>
            </a:r>
            <a:endParaRPr lang="en-US" altLang="ja-JP" sz="1600" dirty="0">
              <a:solidFill>
                <a:srgbClr val="0D0D0D"/>
              </a:solidFill>
              <a:latin typeface="メイリオ" panose="020B0604030504040204" pitchFamily="50" charset="-128"/>
            </a:endParaRPr>
          </a:p>
          <a:p>
            <a:pPr marL="285750" indent="-285750">
              <a:buFont typeface="Arial" panose="020B0604020202020204" pitchFamily="34" charset="0"/>
              <a:buChar char="•"/>
            </a:pPr>
            <a:r>
              <a:rPr lang="ja-JP" altLang="en-US" sz="1600" dirty="0">
                <a:solidFill>
                  <a:srgbClr val="0D0D0D"/>
                </a:solidFill>
                <a:latin typeface="メイリオ" panose="020B0604030504040204" pitchFamily="50" charset="-128"/>
              </a:rPr>
              <a:t>誘導用広告としてブランドパネル トップカバーが新たにご利用いただけるようになりました。</a:t>
            </a:r>
          </a:p>
          <a:p>
            <a:pPr marL="285750" indent="-285750">
              <a:buFont typeface="Arial" panose="020B0604020202020204" pitchFamily="34" charset="0"/>
              <a:buChar char="•"/>
            </a:pPr>
            <a:r>
              <a:rPr lang="ja-JP" altLang="en-US" sz="1600" dirty="0">
                <a:solidFill>
                  <a:srgbClr val="0D0D0D"/>
                </a:solidFill>
                <a:latin typeface="メイリオ" panose="020B0604030504040204" pitchFamily="50" charset="-128"/>
              </a:rPr>
              <a:t>演出動画を再生後に「</a:t>
            </a:r>
            <a:r>
              <a:rPr lang="en-US" altLang="ja-JP" sz="1600" dirty="0">
                <a:solidFill>
                  <a:srgbClr val="0D0D0D"/>
                </a:solidFill>
                <a:latin typeface="メイリオ" panose="020B0604030504040204" pitchFamily="50" charset="-128"/>
              </a:rPr>
              <a:t>LINE</a:t>
            </a:r>
            <a:r>
              <a:rPr lang="ja-JP" altLang="en-US" sz="1600" dirty="0">
                <a:solidFill>
                  <a:srgbClr val="0D0D0D"/>
                </a:solidFill>
                <a:latin typeface="メイリオ" panose="020B0604030504040204" pitchFamily="50" charset="-128"/>
              </a:rPr>
              <a:t>でシェア」「</a:t>
            </a:r>
            <a:r>
              <a:rPr lang="en-US" altLang="ja-JP" sz="1600" dirty="0">
                <a:solidFill>
                  <a:srgbClr val="0D0D0D"/>
                </a:solidFill>
                <a:latin typeface="メイリオ" panose="020B0604030504040204" pitchFamily="50" charset="-128"/>
              </a:rPr>
              <a:t>LINE</a:t>
            </a:r>
            <a:r>
              <a:rPr lang="ja-JP" altLang="en-US" sz="1600" dirty="0">
                <a:solidFill>
                  <a:srgbClr val="0D0D0D"/>
                </a:solidFill>
                <a:latin typeface="メイリオ" panose="020B0604030504040204" pitchFamily="50" charset="-128"/>
              </a:rPr>
              <a:t>公式アカウントの友だち追加」「</a:t>
            </a:r>
            <a:r>
              <a:rPr lang="en-US" altLang="ja-JP" sz="1600" dirty="0">
                <a:solidFill>
                  <a:srgbClr val="0D0D0D"/>
                </a:solidFill>
                <a:latin typeface="メイリオ" panose="020B0604030504040204" pitchFamily="50" charset="-128"/>
              </a:rPr>
              <a:t>LINE</a:t>
            </a:r>
            <a:r>
              <a:rPr lang="ja-JP" altLang="en-US" sz="1600" dirty="0">
                <a:solidFill>
                  <a:srgbClr val="0D0D0D"/>
                </a:solidFill>
                <a:latin typeface="メイリオ" panose="020B0604030504040204" pitchFamily="50" charset="-128"/>
              </a:rPr>
              <a:t>で応募」へのリンクの設置が可能となりました（スマートフォンのみ）。</a:t>
            </a:r>
            <a:endParaRPr lang="en-US" altLang="ja-JP" sz="1600" dirty="0">
              <a:solidFill>
                <a:srgbClr val="0D0D0D"/>
              </a:solidFill>
              <a:latin typeface="メイリオ" panose="020B0604030504040204" pitchFamily="50" charset="-128"/>
            </a:endParaRPr>
          </a:p>
          <a:p>
            <a:pPr marL="285750" indent="-285750">
              <a:buFont typeface="Arial" panose="020B0604020202020204" pitchFamily="34" charset="0"/>
              <a:buChar char="•"/>
            </a:pPr>
            <a:endParaRPr lang="en-US" altLang="ja-JP" sz="1600" dirty="0">
              <a:solidFill>
                <a:srgbClr val="0D0D0D"/>
              </a:solidFill>
              <a:highlight>
                <a:srgbClr val="FFFF00"/>
              </a:highlight>
              <a:latin typeface="メイリオ" panose="020B0604030504040204" pitchFamily="50" charset="-128"/>
              <a:ea typeface="メイリオ" panose="020B0604030504040204" pitchFamily="50" charset="-128"/>
            </a:endParaRPr>
          </a:p>
          <a:p>
            <a:endParaRPr lang="en-US" altLang="ja-JP" sz="1600" dirty="0">
              <a:solidFill>
                <a:srgbClr val="0D0D0D"/>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4278150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テキスト プレースホルダー 15">
            <a:extLst>
              <a:ext uri="{FF2B5EF4-FFF2-40B4-BE49-F238E27FC236}">
                <a16:creationId xmlns:a16="http://schemas.microsoft.com/office/drawing/2014/main" id="{31BA108C-5AA7-1ED8-000D-40B096A47351}"/>
              </a:ext>
            </a:extLst>
          </p:cNvPr>
          <p:cNvSpPr>
            <a:spLocks noGrp="1"/>
          </p:cNvSpPr>
          <p:nvPr>
            <p:ph type="body" sz="quarter" idx="10"/>
          </p:nvPr>
        </p:nvSpPr>
        <p:spPr/>
        <p:txBody>
          <a:bodyPr/>
          <a:lstStyle/>
          <a:p>
            <a:r>
              <a:rPr lang="ja-JP" altLang="en-US" dirty="0">
                <a:latin typeface="メイリオ" panose="020B0604030504040204" pitchFamily="34" charset="-128"/>
                <a:ea typeface="メイリオ" panose="020B0604030504040204" pitchFamily="34" charset="-128"/>
              </a:rPr>
              <a:t>商品概要</a:t>
            </a:r>
            <a:endParaRPr lang="ja-JP" altLang="en-US" sz="1600" dirty="0"/>
          </a:p>
        </p:txBody>
      </p:sp>
      <p:sp>
        <p:nvSpPr>
          <p:cNvPr id="13" name="テキスト プレースホルダー 12">
            <a:extLst>
              <a:ext uri="{FF2B5EF4-FFF2-40B4-BE49-F238E27FC236}">
                <a16:creationId xmlns:a16="http://schemas.microsoft.com/office/drawing/2014/main" id="{B463BF90-7C31-8BFA-F225-5277E57CC451}"/>
              </a:ext>
            </a:extLst>
          </p:cNvPr>
          <p:cNvSpPr>
            <a:spLocks noGrp="1"/>
          </p:cNvSpPr>
          <p:nvPr>
            <p:ph type="body" sz="quarter" idx="11"/>
          </p:nvPr>
        </p:nvSpPr>
        <p:spPr/>
        <p:txBody>
          <a:bodyPr/>
          <a:lstStyle/>
          <a:p>
            <a:r>
              <a:rPr lang="en" altLang="ja-JP" dirty="0"/>
              <a:t>Yahoo! JAPAN</a:t>
            </a:r>
            <a:r>
              <a:rPr lang="ja-JP" altLang="en-US" dirty="0"/>
              <a:t>トップページのインターフェイスをベースに、</a:t>
            </a:r>
          </a:p>
          <a:p>
            <a:r>
              <a:rPr lang="ja-JP" altLang="en-US" dirty="0"/>
              <a:t>広告主様用に独自のインタラクションを、制作・ホスティングいたします。</a:t>
            </a:r>
          </a:p>
          <a:p>
            <a:r>
              <a:rPr lang="ja-JP" altLang="en-US" b="1" dirty="0">
                <a:solidFill>
                  <a:schemeClr val="accent4"/>
                </a:solidFill>
              </a:rPr>
              <a:t>インパクト重視、話題性喚起</a:t>
            </a:r>
            <a:r>
              <a:rPr lang="ja-JP" altLang="en-US" dirty="0"/>
              <a:t>を目的としたプロモーションに最適です。</a:t>
            </a:r>
          </a:p>
        </p:txBody>
      </p:sp>
      <p:sp>
        <p:nvSpPr>
          <p:cNvPr id="2" name="角丸四角形 5">
            <a:extLst>
              <a:ext uri="{FF2B5EF4-FFF2-40B4-BE49-F238E27FC236}">
                <a16:creationId xmlns:a16="http://schemas.microsoft.com/office/drawing/2014/main" id="{D3CD908B-90C5-EF11-D63B-B93E3987C0B3}"/>
              </a:ext>
            </a:extLst>
          </p:cNvPr>
          <p:cNvSpPr/>
          <p:nvPr/>
        </p:nvSpPr>
        <p:spPr>
          <a:xfrm>
            <a:off x="1805014" y="2460349"/>
            <a:ext cx="4140000" cy="3348089"/>
          </a:xfrm>
          <a:prstGeom prst="roundRect">
            <a:avLst>
              <a:gd name="adj" fmla="val 0"/>
            </a:avLst>
          </a:prstGeom>
          <a:solidFill>
            <a:schemeClr val="accent3">
              <a:alpha val="5000"/>
            </a:scheme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0" tIns="936000" rIns="360000" bIns="0" numCol="1" spcCol="0" rtlCol="0" fromWordArt="0" anchor="ctr" anchorCtr="0" forceAA="0" compatLnSpc="1">
            <a:prstTxWarp prst="textNoShape">
              <a:avLst/>
            </a:prstTxWarp>
            <a:noAutofit/>
          </a:bodyPr>
          <a:lstStyle/>
          <a:p>
            <a:pPr algn="just">
              <a:lnSpc>
                <a:spcPct val="130000"/>
              </a:lnSpc>
            </a:pPr>
            <a:r>
              <a:rPr kumimoji="1" lang="en" altLang="ja-JP" sz="1500" dirty="0">
                <a:solidFill>
                  <a:schemeClr val="tx2"/>
                </a:solidFill>
                <a:latin typeface="Meiryo" panose="020B0604030504040204" pitchFamily="34" charset="-128"/>
                <a:ea typeface="Meiryo" panose="020B0604030504040204" pitchFamily="34" charset="-128"/>
              </a:rPr>
              <a:t>Yahoo! JAPAN</a:t>
            </a:r>
            <a:r>
              <a:rPr kumimoji="1" lang="ja-JP" altLang="en-US" sz="1500" dirty="0">
                <a:solidFill>
                  <a:schemeClr val="tx2"/>
                </a:solidFill>
                <a:latin typeface="Meiryo" panose="020B0604030504040204" pitchFamily="34" charset="-128"/>
                <a:ea typeface="Meiryo" panose="020B0604030504040204" pitchFamily="34" charset="-128"/>
              </a:rPr>
              <a:t>トップページのデザインからモーダルが出現するようなインタラクションがあり、そのモーダル風デザイン上で様々なインタラクション施策をたのしむことができます。</a:t>
            </a:r>
          </a:p>
        </p:txBody>
      </p:sp>
      <p:grpSp>
        <p:nvGrpSpPr>
          <p:cNvPr id="3" name="グループ化 2">
            <a:extLst>
              <a:ext uri="{FF2B5EF4-FFF2-40B4-BE49-F238E27FC236}">
                <a16:creationId xmlns:a16="http://schemas.microsoft.com/office/drawing/2014/main" id="{3CB6F36E-1AA7-0652-CA16-E1D8B29FDB73}"/>
              </a:ext>
            </a:extLst>
          </p:cNvPr>
          <p:cNvGrpSpPr>
            <a:grpSpLocks noChangeAspect="1"/>
          </p:cNvGrpSpPr>
          <p:nvPr/>
        </p:nvGrpSpPr>
        <p:grpSpPr>
          <a:xfrm>
            <a:off x="5994757" y="4279645"/>
            <a:ext cx="324000" cy="178785"/>
            <a:chOff x="5270129" y="3256673"/>
            <a:chExt cx="396700" cy="218901"/>
          </a:xfrm>
        </p:grpSpPr>
        <p:sp>
          <p:nvSpPr>
            <p:cNvPr id="4" name="直角三角形 3">
              <a:extLst>
                <a:ext uri="{FF2B5EF4-FFF2-40B4-BE49-F238E27FC236}">
                  <a16:creationId xmlns:a16="http://schemas.microsoft.com/office/drawing/2014/main" id="{06961B25-D2D3-13C5-99AA-B0FE0AA0A321}"/>
                </a:ext>
              </a:extLst>
            </p:cNvPr>
            <p:cNvSpPr/>
            <p:nvPr/>
          </p:nvSpPr>
          <p:spPr>
            <a:xfrm rot="13500000">
              <a:off x="5447928" y="3256673"/>
              <a:ext cx="218901" cy="218901"/>
            </a:xfrm>
            <a:prstGeom prst="r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 name="直角三角形 4">
              <a:extLst>
                <a:ext uri="{FF2B5EF4-FFF2-40B4-BE49-F238E27FC236}">
                  <a16:creationId xmlns:a16="http://schemas.microsoft.com/office/drawing/2014/main" id="{324934E3-A36A-DB91-168F-A21F72A077F0}"/>
                </a:ext>
              </a:extLst>
            </p:cNvPr>
            <p:cNvSpPr/>
            <p:nvPr/>
          </p:nvSpPr>
          <p:spPr>
            <a:xfrm rot="13500000">
              <a:off x="5270129" y="3256673"/>
              <a:ext cx="218901" cy="218901"/>
            </a:xfrm>
            <a:prstGeom prst="rtTriangle">
              <a:avLst/>
            </a:prstGeom>
            <a:solidFill>
              <a:schemeClr val="accent3">
                <a:alpha val="4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
        <p:nvSpPr>
          <p:cNvPr id="6" name="片側の 2 つの角を丸めた四角形 12">
            <a:extLst>
              <a:ext uri="{FF2B5EF4-FFF2-40B4-BE49-F238E27FC236}">
                <a16:creationId xmlns:a16="http://schemas.microsoft.com/office/drawing/2014/main" id="{F67F5E96-CE5C-57AF-A2F8-9CC61ED6A26E}"/>
              </a:ext>
            </a:extLst>
          </p:cNvPr>
          <p:cNvSpPr/>
          <p:nvPr/>
        </p:nvSpPr>
        <p:spPr>
          <a:xfrm>
            <a:off x="1623986" y="2659127"/>
            <a:ext cx="3927032" cy="814387"/>
          </a:xfrm>
          <a:prstGeom prst="round2SameRect">
            <a:avLst>
              <a:gd name="adj1" fmla="val 0"/>
              <a:gd name="adj2" fmla="val 0"/>
            </a:avLst>
          </a:prstGeom>
          <a:solidFill>
            <a:schemeClr val="bg1"/>
          </a:solidFill>
          <a:ln w="12700" cap="flat" cmpd="sng" algn="ctr">
            <a:solidFill>
              <a:schemeClr val="accent3"/>
            </a:solidFill>
            <a:prstDash val="solid"/>
          </a:ln>
          <a:effectLst>
            <a:outerShdw dist="38100" dir="1800000" algn="tl" rotWithShape="0">
              <a:schemeClr val="accent3"/>
            </a:outerShdw>
          </a:effectLst>
        </p:spPr>
        <p:txBody>
          <a:bodyPr rot="0" spcFirstLastPara="0" vertOverflow="overflow" horzOverflow="overflow" vert="horz" wrap="square" lIns="360000" tIns="10800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b="1" kern="0" spc="300" dirty="0">
                <a:solidFill>
                  <a:srgbClr val="FF0033"/>
                </a:solidFill>
                <a:latin typeface="メイリオ"/>
                <a:ea typeface="メイリオ"/>
              </a:rPr>
              <a:t>インタラクション</a:t>
            </a:r>
            <a:endParaRPr kumimoji="0" lang="en-US" altLang="ja-JP" b="1" i="0" u="none" strike="noStrike" kern="0" cap="none" spc="300" normalizeH="0" baseline="0" noProof="0" dirty="0">
              <a:ln>
                <a:noFill/>
              </a:ln>
              <a:solidFill>
                <a:srgbClr val="FF0033"/>
              </a:solidFill>
              <a:effectLst/>
              <a:uLnTx/>
              <a:uFillTx/>
              <a:latin typeface="メイリオ"/>
              <a:ea typeface="メイリオ"/>
              <a:cs typeface="+mn-cs"/>
            </a:endParaRPr>
          </a:p>
        </p:txBody>
      </p:sp>
      <p:sp>
        <p:nvSpPr>
          <p:cNvPr id="7" name="直角三角形 6">
            <a:extLst>
              <a:ext uri="{FF2B5EF4-FFF2-40B4-BE49-F238E27FC236}">
                <a16:creationId xmlns:a16="http://schemas.microsoft.com/office/drawing/2014/main" id="{41384AE3-8CE0-24E1-F4AA-01E3CEE432E9}"/>
              </a:ext>
            </a:extLst>
          </p:cNvPr>
          <p:cNvSpPr/>
          <p:nvPr/>
        </p:nvSpPr>
        <p:spPr>
          <a:xfrm rot="10800000">
            <a:off x="1626008" y="3473514"/>
            <a:ext cx="182234" cy="165120"/>
          </a:xfrm>
          <a:prstGeom prst="r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8" name="角丸四角形 14">
            <a:extLst>
              <a:ext uri="{FF2B5EF4-FFF2-40B4-BE49-F238E27FC236}">
                <a16:creationId xmlns:a16="http://schemas.microsoft.com/office/drawing/2014/main" id="{DFC73FA0-E379-B934-DBD6-DE7EA876745A}"/>
              </a:ext>
            </a:extLst>
          </p:cNvPr>
          <p:cNvSpPr/>
          <p:nvPr/>
        </p:nvSpPr>
        <p:spPr>
          <a:xfrm>
            <a:off x="6428016" y="2460349"/>
            <a:ext cx="4140000" cy="3348089"/>
          </a:xfrm>
          <a:prstGeom prst="roundRect">
            <a:avLst>
              <a:gd name="adj" fmla="val 0"/>
            </a:avLst>
          </a:prstGeom>
          <a:solidFill>
            <a:schemeClr val="accent3">
              <a:alpha val="5000"/>
            </a:scheme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0" tIns="612000" rIns="360000" bIns="0" numCol="1" spcCol="0" rtlCol="0" fromWordArt="0" anchor="ctr" anchorCtr="0" forceAA="0" compatLnSpc="1">
            <a:prstTxWarp prst="textNoShape">
              <a:avLst/>
            </a:prstTxWarp>
            <a:noAutofit/>
          </a:bodyPr>
          <a:lstStyle/>
          <a:p>
            <a:pPr algn="just">
              <a:lnSpc>
                <a:spcPct val="130000"/>
              </a:lnSpc>
            </a:pPr>
            <a:r>
              <a:rPr kumimoji="1" lang="ja-JP" altLang="en-US" sz="1500" dirty="0">
                <a:solidFill>
                  <a:schemeClr val="tx2"/>
                </a:solidFill>
                <a:latin typeface="Meiryo" panose="020B0604030504040204" pitchFamily="34" charset="-128"/>
                <a:ea typeface="Meiryo" panose="020B0604030504040204" pitchFamily="34" charset="-128"/>
              </a:rPr>
              <a:t>次のいずれかに遷移します。</a:t>
            </a:r>
          </a:p>
          <a:p>
            <a:pPr marL="216000" indent="-457200" algn="just">
              <a:lnSpc>
                <a:spcPct val="130000"/>
              </a:lnSpc>
            </a:pPr>
            <a:r>
              <a:rPr kumimoji="1" lang="ja-JP" altLang="en-US" sz="1500" dirty="0">
                <a:solidFill>
                  <a:schemeClr val="tx2"/>
                </a:solidFill>
                <a:latin typeface="Meiryo" panose="020B0604030504040204" pitchFamily="34" charset="-128"/>
                <a:ea typeface="Meiryo" panose="020B0604030504040204" pitchFamily="34" charset="-128"/>
              </a:rPr>
              <a:t>・</a:t>
            </a:r>
            <a:r>
              <a:rPr lang="ja-JP" altLang="en-US" sz="1500" dirty="0">
                <a:solidFill>
                  <a:schemeClr val="tx2"/>
                </a:solidFill>
                <a:latin typeface="Meiryo" panose="020B0604030504040204" pitchFamily="34" charset="-128"/>
                <a:ea typeface="Meiryo" panose="020B0604030504040204" pitchFamily="34" charset="-128"/>
              </a:rPr>
              <a:t>広告主様</a:t>
            </a:r>
            <a:r>
              <a:rPr kumimoji="1" lang="ja-JP" altLang="en-US" sz="1500" dirty="0">
                <a:solidFill>
                  <a:schemeClr val="tx2"/>
                </a:solidFill>
                <a:latin typeface="Meiryo" panose="020B0604030504040204" pitchFamily="34" charset="-128"/>
                <a:ea typeface="Meiryo" panose="020B0604030504040204" pitchFamily="34" charset="-128"/>
              </a:rPr>
              <a:t>サイトへ自動遷移</a:t>
            </a:r>
          </a:p>
          <a:p>
            <a:pPr marL="216000" indent="-457200" algn="just">
              <a:lnSpc>
                <a:spcPct val="130000"/>
              </a:lnSpc>
            </a:pPr>
            <a:r>
              <a:rPr kumimoji="1" lang="ja-JP" altLang="en-US" sz="1500" dirty="0">
                <a:solidFill>
                  <a:schemeClr val="tx2"/>
                </a:solidFill>
                <a:latin typeface="Meiryo" panose="020B0604030504040204" pitchFamily="34" charset="-128"/>
                <a:ea typeface="Meiryo" panose="020B0604030504040204" pitchFamily="34" charset="-128"/>
              </a:rPr>
              <a:t>・</a:t>
            </a:r>
            <a:r>
              <a:rPr lang="en-US" altLang="ja-JP" sz="1500" dirty="0">
                <a:solidFill>
                  <a:schemeClr val="tx2"/>
                </a:solidFill>
                <a:latin typeface="Meiryo" panose="020B0604030504040204" pitchFamily="34" charset="-128"/>
                <a:ea typeface="Meiryo" panose="020B0604030504040204" pitchFamily="34" charset="-128"/>
              </a:rPr>
              <a:t>LINE</a:t>
            </a:r>
            <a:r>
              <a:rPr lang="ja-JP" altLang="en-US" sz="1500" dirty="0">
                <a:solidFill>
                  <a:schemeClr val="tx2"/>
                </a:solidFill>
                <a:latin typeface="Meiryo" panose="020B0604030504040204" pitchFamily="34" charset="-128"/>
                <a:ea typeface="Meiryo" panose="020B0604030504040204" pitchFamily="34" charset="-128"/>
              </a:rPr>
              <a:t>ヤフー</a:t>
            </a:r>
            <a:r>
              <a:rPr kumimoji="1" lang="ja-JP" altLang="en-US" sz="1500" dirty="0">
                <a:solidFill>
                  <a:schemeClr val="tx2"/>
                </a:solidFill>
                <a:latin typeface="Meiryo" panose="020B0604030504040204" pitchFamily="34" charset="-128"/>
                <a:ea typeface="Meiryo" panose="020B0604030504040204" pitchFamily="34" charset="-128"/>
              </a:rPr>
              <a:t>が作成したランディングページへ自動遷移</a:t>
            </a:r>
          </a:p>
        </p:txBody>
      </p:sp>
      <p:sp>
        <p:nvSpPr>
          <p:cNvPr id="9" name="片側の 2 つの角を丸めた四角形 15">
            <a:extLst>
              <a:ext uri="{FF2B5EF4-FFF2-40B4-BE49-F238E27FC236}">
                <a16:creationId xmlns:a16="http://schemas.microsoft.com/office/drawing/2014/main" id="{D36CC3C7-507C-26CD-4B61-7ED569A8F678}"/>
              </a:ext>
            </a:extLst>
          </p:cNvPr>
          <p:cNvSpPr/>
          <p:nvPr/>
        </p:nvSpPr>
        <p:spPr>
          <a:xfrm>
            <a:off x="6246988" y="2659127"/>
            <a:ext cx="3927032" cy="814387"/>
          </a:xfrm>
          <a:prstGeom prst="round2SameRect">
            <a:avLst>
              <a:gd name="adj1" fmla="val 0"/>
              <a:gd name="adj2" fmla="val 0"/>
            </a:avLst>
          </a:prstGeom>
          <a:solidFill>
            <a:schemeClr val="accent3"/>
          </a:solidFill>
          <a:ln w="12700" cap="flat" cmpd="sng" algn="ctr">
            <a:solidFill>
              <a:schemeClr val="accent3"/>
            </a:solidFill>
            <a:prstDash val="solid"/>
          </a:ln>
          <a:effectLst>
            <a:outerShdw dist="38100" dir="1800000" algn="tl" rotWithShape="0">
              <a:schemeClr val="accent3">
                <a:lumMod val="75000"/>
              </a:schemeClr>
            </a:outerShdw>
          </a:effectLst>
        </p:spPr>
        <p:txBody>
          <a:bodyPr rot="0" spcFirstLastPara="0" vertOverflow="overflow" horzOverflow="overflow" vert="horz" wrap="square" lIns="360000" tIns="10800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b="1" kern="0" spc="300">
                <a:solidFill>
                  <a:srgbClr val="FFFFFF"/>
                </a:solidFill>
                <a:latin typeface="メイリオ"/>
                <a:ea typeface="メイリオ"/>
              </a:rPr>
              <a:t>インタラクション後</a:t>
            </a:r>
            <a:endParaRPr kumimoji="0" lang="en-US" altLang="ja-JP" b="1" i="0" u="none" strike="noStrike" kern="0" cap="none" spc="300" normalizeH="0" baseline="0" noProof="0" dirty="0">
              <a:ln>
                <a:noFill/>
              </a:ln>
              <a:solidFill>
                <a:srgbClr val="FFFFFF"/>
              </a:solidFill>
              <a:effectLst/>
              <a:uLnTx/>
              <a:uFillTx/>
              <a:latin typeface="メイリオ"/>
              <a:ea typeface="メイリオ"/>
              <a:cs typeface="+mn-cs"/>
            </a:endParaRPr>
          </a:p>
        </p:txBody>
      </p:sp>
      <p:sp>
        <p:nvSpPr>
          <p:cNvPr id="10" name="直角三角形 9">
            <a:extLst>
              <a:ext uri="{FF2B5EF4-FFF2-40B4-BE49-F238E27FC236}">
                <a16:creationId xmlns:a16="http://schemas.microsoft.com/office/drawing/2014/main" id="{44841D5A-1F14-411B-C1A2-7D08BFA950E7}"/>
              </a:ext>
            </a:extLst>
          </p:cNvPr>
          <p:cNvSpPr/>
          <p:nvPr/>
        </p:nvSpPr>
        <p:spPr>
          <a:xfrm rot="10800000">
            <a:off x="6246403" y="3480092"/>
            <a:ext cx="182234" cy="165120"/>
          </a:xfrm>
          <a:prstGeom prst="rtTriangle">
            <a:avLst/>
          </a:prstGeom>
          <a:solidFill>
            <a:schemeClr val="accent3">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1" name="図 10">
            <a:extLst>
              <a:ext uri="{FF2B5EF4-FFF2-40B4-BE49-F238E27FC236}">
                <a16:creationId xmlns:a16="http://schemas.microsoft.com/office/drawing/2014/main" id="{1C5196BC-E1CB-CE4A-35D2-B1E041D3E79C}"/>
              </a:ext>
            </a:extLst>
          </p:cNvPr>
          <p:cNvPicPr>
            <a:picLocks noChangeAspect="1"/>
          </p:cNvPicPr>
          <p:nvPr/>
        </p:nvPicPr>
        <p:blipFill>
          <a:blip r:embed="rId2"/>
          <a:stretch>
            <a:fillRect/>
          </a:stretch>
        </p:blipFill>
        <p:spPr>
          <a:xfrm>
            <a:off x="9324101" y="2820444"/>
            <a:ext cx="666215" cy="544776"/>
          </a:xfrm>
          <a:prstGeom prst="rect">
            <a:avLst/>
          </a:prstGeom>
        </p:spPr>
      </p:pic>
      <p:pic>
        <p:nvPicPr>
          <p:cNvPr id="12" name="図 11">
            <a:extLst>
              <a:ext uri="{FF2B5EF4-FFF2-40B4-BE49-F238E27FC236}">
                <a16:creationId xmlns:a16="http://schemas.microsoft.com/office/drawing/2014/main" id="{7D21977F-CCDD-524C-0044-F16B996CCCE3}"/>
              </a:ext>
            </a:extLst>
          </p:cNvPr>
          <p:cNvPicPr>
            <a:picLocks noChangeAspect="1"/>
          </p:cNvPicPr>
          <p:nvPr/>
        </p:nvPicPr>
        <p:blipFill>
          <a:blip r:embed="rId3">
            <a:lum contrast="40000"/>
          </a:blip>
          <a:stretch>
            <a:fillRect/>
          </a:stretch>
        </p:blipFill>
        <p:spPr>
          <a:xfrm>
            <a:off x="4836712" y="2811652"/>
            <a:ext cx="536547" cy="536547"/>
          </a:xfrm>
          <a:prstGeom prst="rect">
            <a:avLst/>
          </a:prstGeom>
        </p:spPr>
      </p:pic>
    </p:spTree>
    <p:extLst>
      <p:ext uri="{BB962C8B-B14F-4D97-AF65-F5344CB8AC3E}">
        <p14:creationId xmlns:p14="http://schemas.microsoft.com/office/powerpoint/2010/main" val="7013855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4DC7E2A6-13A3-B6F2-86A2-DC6E1AC08DBB}"/>
              </a:ext>
            </a:extLst>
          </p:cNvPr>
          <p:cNvSpPr>
            <a:spLocks noGrp="1"/>
          </p:cNvSpPr>
          <p:nvPr>
            <p:ph type="body" sz="quarter" idx="10"/>
          </p:nvPr>
        </p:nvSpPr>
        <p:spPr/>
        <p:txBody>
          <a:bodyPr/>
          <a:lstStyle/>
          <a:p>
            <a:r>
              <a:rPr kumimoji="1" lang="en-US" altLang="ja-JP" sz="2000" b="1" i="0" u="none" strike="noStrike" kern="1200" cap="none" spc="0" normalizeH="0" baseline="0" noProof="0" dirty="0">
                <a:ln>
                  <a:noFill/>
                </a:ln>
                <a:effectLst/>
                <a:uLnTx/>
                <a:uFillTx/>
                <a:latin typeface="メイリオ" panose="020B0604030504040204" pitchFamily="34" charset="-128"/>
                <a:ea typeface="メイリオ" panose="020B0604030504040204" pitchFamily="34" charset="-128"/>
              </a:rPr>
              <a:t>Yahoo! JAPAN</a:t>
            </a:r>
            <a:r>
              <a:rPr kumimoji="1" lang="ja-JP" altLang="en-US" sz="2000" b="1" i="0" u="none" strike="noStrike" kern="1200" cap="none" spc="0" normalizeH="0" baseline="0" noProof="0" dirty="0">
                <a:ln>
                  <a:noFill/>
                </a:ln>
                <a:effectLst/>
                <a:uLnTx/>
                <a:uFillTx/>
                <a:latin typeface="メイリオ" panose="020B0604030504040204" pitchFamily="34" charset="-128"/>
                <a:ea typeface="メイリオ" panose="020B0604030504040204" pitchFamily="34" charset="-128"/>
              </a:rPr>
              <a:t>トップページインタラクション企画 </a:t>
            </a:r>
            <a:r>
              <a:rPr lang="en-US" altLang="ja-JP" sz="1400" dirty="0">
                <a:latin typeface="メイリオ" panose="020B0604030504040204" pitchFamily="34" charset="-128"/>
                <a:ea typeface="メイリオ" panose="020B0604030504040204" pitchFamily="34" charset="-128"/>
              </a:rPr>
              <a:t>– PC</a:t>
            </a:r>
            <a:r>
              <a:rPr kumimoji="1" lang="ja-JP" altLang="en-US" sz="1400" b="1" i="0" u="none" strike="noStrike" kern="1200" cap="none" spc="0" normalizeH="0" baseline="0" noProof="0" dirty="0">
                <a:ln>
                  <a:noFill/>
                </a:ln>
                <a:effectLst/>
                <a:uLnTx/>
                <a:uFillTx/>
                <a:latin typeface="メイリオ" panose="020B0604030504040204" pitchFamily="34" charset="-128"/>
                <a:ea typeface="メイリオ" panose="020B0604030504040204" pitchFamily="34" charset="-128"/>
              </a:rPr>
              <a:t>版 </a:t>
            </a:r>
            <a:r>
              <a:rPr kumimoji="1" lang="en-US" altLang="ja-JP" sz="1400" b="1" i="0" u="none" strike="noStrike" kern="1200" cap="none" spc="0" normalizeH="0" baseline="0" noProof="0" dirty="0">
                <a:ln>
                  <a:noFill/>
                </a:ln>
                <a:effectLst/>
                <a:uLnTx/>
                <a:uFillTx/>
                <a:latin typeface="メイリオ" panose="020B0604030504040204" pitchFamily="34" charset="-128"/>
                <a:ea typeface="メイリオ" panose="020B0604030504040204" pitchFamily="34" charset="-128"/>
              </a:rPr>
              <a:t>–</a:t>
            </a:r>
            <a:endParaRPr lang="ja-JP" altLang="en-US" dirty="0"/>
          </a:p>
        </p:txBody>
      </p:sp>
      <p:sp>
        <p:nvSpPr>
          <p:cNvPr id="3" name="テキスト プレースホルダー 2">
            <a:extLst>
              <a:ext uri="{FF2B5EF4-FFF2-40B4-BE49-F238E27FC236}">
                <a16:creationId xmlns:a16="http://schemas.microsoft.com/office/drawing/2014/main" id="{C3F1326B-0EEC-737D-4721-4025B5CC54B0}"/>
              </a:ext>
            </a:extLst>
          </p:cNvPr>
          <p:cNvSpPr>
            <a:spLocks noGrp="1"/>
          </p:cNvSpPr>
          <p:nvPr>
            <p:ph type="body" sz="quarter" idx="11"/>
          </p:nvPr>
        </p:nvSpPr>
        <p:spPr/>
        <p:txBody>
          <a:bodyPr/>
          <a:lstStyle/>
          <a:p>
            <a:r>
              <a:rPr lang="ja-JP" altLang="en-US" dirty="0"/>
              <a:t>誘導バナーから遷移後、インタラクションページにつながります。</a:t>
            </a:r>
          </a:p>
          <a:p>
            <a:r>
              <a:rPr lang="en" altLang="ja-JP" dirty="0"/>
              <a:t>Yahoo! JAPAN</a:t>
            </a:r>
            <a:r>
              <a:rPr lang="ja-JP" altLang="en-US" dirty="0"/>
              <a:t>広報用のダミーページをベースに、インタラクションを制作いたします。</a:t>
            </a:r>
          </a:p>
        </p:txBody>
      </p:sp>
      <p:grpSp>
        <p:nvGrpSpPr>
          <p:cNvPr id="47" name="グループ化 46">
            <a:extLst>
              <a:ext uri="{FF2B5EF4-FFF2-40B4-BE49-F238E27FC236}">
                <a16:creationId xmlns:a16="http://schemas.microsoft.com/office/drawing/2014/main" id="{EC18C5A7-5DCF-2308-19D5-992E262B1054}"/>
              </a:ext>
            </a:extLst>
          </p:cNvPr>
          <p:cNvGrpSpPr/>
          <p:nvPr/>
        </p:nvGrpSpPr>
        <p:grpSpPr>
          <a:xfrm>
            <a:off x="8319939" y="1852806"/>
            <a:ext cx="3284686" cy="4661206"/>
            <a:chOff x="8319939" y="1665362"/>
            <a:chExt cx="3384000" cy="4708333"/>
          </a:xfrm>
          <a:effectLst/>
        </p:grpSpPr>
        <p:sp>
          <p:nvSpPr>
            <p:cNvPr id="48" name="片側の 2 つの角を丸めた四角形 58">
              <a:extLst>
                <a:ext uri="{FF2B5EF4-FFF2-40B4-BE49-F238E27FC236}">
                  <a16:creationId xmlns:a16="http://schemas.microsoft.com/office/drawing/2014/main" id="{E70BA15C-A6EE-7D59-0970-D788253B80DE}"/>
                </a:ext>
              </a:extLst>
            </p:cNvPr>
            <p:cNvSpPr/>
            <p:nvPr/>
          </p:nvSpPr>
          <p:spPr>
            <a:xfrm>
              <a:off x="8319939" y="1672995"/>
              <a:ext cx="3371343" cy="4700700"/>
            </a:xfrm>
            <a:prstGeom prst="round2SameRect">
              <a:avLst>
                <a:gd name="adj1" fmla="val 2447"/>
                <a:gd name="adj2" fmla="val 0"/>
              </a:avLst>
            </a:prstGeom>
            <a:solidFill>
              <a:schemeClr val="bg1">
                <a:lumMod val="95000"/>
              </a:schemeClr>
            </a:solidFill>
            <a:ln w="4445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endParaRPr kumimoji="0" lang="ja-JP" altLang="en-US" kern="0" dirty="0">
                <a:solidFill>
                  <a:srgbClr val="000000"/>
                </a:solidFill>
                <a:latin typeface="メイリオ"/>
                <a:ea typeface="メイリオ"/>
              </a:endParaRPr>
            </a:p>
          </p:txBody>
        </p:sp>
        <p:sp>
          <p:nvSpPr>
            <p:cNvPr id="49" name="片側の 2 つの角を丸めた四角形 59">
              <a:extLst>
                <a:ext uri="{FF2B5EF4-FFF2-40B4-BE49-F238E27FC236}">
                  <a16:creationId xmlns:a16="http://schemas.microsoft.com/office/drawing/2014/main" id="{CA0E52A9-5B2A-6A35-8CB8-72B572D3E765}"/>
                </a:ext>
              </a:extLst>
            </p:cNvPr>
            <p:cNvSpPr/>
            <p:nvPr/>
          </p:nvSpPr>
          <p:spPr>
            <a:xfrm>
              <a:off x="8319939" y="1665362"/>
              <a:ext cx="3384000" cy="576000"/>
            </a:xfrm>
            <a:prstGeom prst="round2SameRect">
              <a:avLst>
                <a:gd name="adj1" fmla="val 20664"/>
                <a:gd name="adj2" fmla="val 0"/>
              </a:avLst>
            </a:prstGeom>
            <a:solidFill>
              <a:schemeClr val="accent3"/>
            </a:solidFill>
            <a:ln w="4445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ja-JP" altLang="en-US" sz="1400" b="1" kern="0" spc="300">
                  <a:solidFill>
                    <a:schemeClr val="bg2"/>
                  </a:solidFill>
                  <a:latin typeface="Meiryo" panose="020B0604030504040204" pitchFamily="34" charset="-128"/>
                  <a:ea typeface="メイリオ"/>
                </a:rPr>
                <a:t>ランディングページ</a:t>
              </a:r>
            </a:p>
          </p:txBody>
        </p:sp>
      </p:grpSp>
      <p:grpSp>
        <p:nvGrpSpPr>
          <p:cNvPr id="50" name="グループ化 49">
            <a:extLst>
              <a:ext uri="{FF2B5EF4-FFF2-40B4-BE49-F238E27FC236}">
                <a16:creationId xmlns:a16="http://schemas.microsoft.com/office/drawing/2014/main" id="{D94B6081-9444-428D-6910-DC155149E89C}"/>
              </a:ext>
            </a:extLst>
          </p:cNvPr>
          <p:cNvGrpSpPr/>
          <p:nvPr/>
        </p:nvGrpSpPr>
        <p:grpSpPr>
          <a:xfrm>
            <a:off x="4455160" y="1852806"/>
            <a:ext cx="3272400" cy="4661206"/>
            <a:chOff x="4429416" y="1665362"/>
            <a:chExt cx="3384000" cy="4708333"/>
          </a:xfrm>
        </p:grpSpPr>
        <p:sp>
          <p:nvSpPr>
            <p:cNvPr id="51" name="片側の 2 つの角を丸めた四角形 60">
              <a:extLst>
                <a:ext uri="{FF2B5EF4-FFF2-40B4-BE49-F238E27FC236}">
                  <a16:creationId xmlns:a16="http://schemas.microsoft.com/office/drawing/2014/main" id="{978E77FA-A631-6D07-7159-F92262328EA3}"/>
                </a:ext>
              </a:extLst>
            </p:cNvPr>
            <p:cNvSpPr/>
            <p:nvPr/>
          </p:nvSpPr>
          <p:spPr>
            <a:xfrm>
              <a:off x="4429416" y="2241362"/>
              <a:ext cx="3384000" cy="4132333"/>
            </a:xfrm>
            <a:prstGeom prst="round2SameRect">
              <a:avLst>
                <a:gd name="adj1" fmla="val 0"/>
                <a:gd name="adj2" fmla="val 0"/>
              </a:avLst>
            </a:prstGeom>
            <a:solidFill>
              <a:schemeClr val="bg1">
                <a:lumMod val="95000"/>
              </a:schemeClr>
            </a:solidFill>
            <a:ln w="4445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endParaRPr kumimoji="0" lang="ja-JP" altLang="en-US" kern="0" dirty="0">
                <a:solidFill>
                  <a:srgbClr val="000000"/>
                </a:solidFill>
                <a:latin typeface="メイリオ"/>
                <a:ea typeface="メイリオ"/>
              </a:endParaRPr>
            </a:p>
          </p:txBody>
        </p:sp>
        <p:sp>
          <p:nvSpPr>
            <p:cNvPr id="52" name="片側の 2 つの角を丸めた四角形 61">
              <a:extLst>
                <a:ext uri="{FF2B5EF4-FFF2-40B4-BE49-F238E27FC236}">
                  <a16:creationId xmlns:a16="http://schemas.microsoft.com/office/drawing/2014/main" id="{C378F81D-809A-2DB7-0583-DDB800B2E161}"/>
                </a:ext>
              </a:extLst>
            </p:cNvPr>
            <p:cNvSpPr/>
            <p:nvPr/>
          </p:nvSpPr>
          <p:spPr>
            <a:xfrm>
              <a:off x="4429416" y="1665362"/>
              <a:ext cx="3384000" cy="576000"/>
            </a:xfrm>
            <a:prstGeom prst="round2SameRect">
              <a:avLst>
                <a:gd name="adj1" fmla="val 20664"/>
                <a:gd name="adj2" fmla="val 0"/>
              </a:avLst>
            </a:prstGeom>
            <a:solidFill>
              <a:schemeClr val="accent3">
                <a:alpha val="60000"/>
              </a:schemeClr>
            </a:solidFill>
            <a:ln w="4445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ja-JP" altLang="en-US" sz="1400" b="1" kern="0" spc="300">
                  <a:solidFill>
                    <a:schemeClr val="bg2"/>
                  </a:solidFill>
                  <a:latin typeface="Meiryo" panose="020B0604030504040204" pitchFamily="34" charset="-128"/>
                  <a:ea typeface="メイリオ"/>
                </a:rPr>
                <a:t>インタラクションページ</a:t>
              </a:r>
            </a:p>
          </p:txBody>
        </p:sp>
      </p:grpSp>
      <p:grpSp>
        <p:nvGrpSpPr>
          <p:cNvPr id="12317" name="グループ化 12316">
            <a:extLst>
              <a:ext uri="{FF2B5EF4-FFF2-40B4-BE49-F238E27FC236}">
                <a16:creationId xmlns:a16="http://schemas.microsoft.com/office/drawing/2014/main" id="{C1082E49-E48A-B170-42DC-27F75DE07142}"/>
              </a:ext>
            </a:extLst>
          </p:cNvPr>
          <p:cNvGrpSpPr>
            <a:grpSpLocks noChangeAspect="1"/>
          </p:cNvGrpSpPr>
          <p:nvPr/>
        </p:nvGrpSpPr>
        <p:grpSpPr>
          <a:xfrm>
            <a:off x="3961346" y="2086222"/>
            <a:ext cx="324000" cy="178785"/>
            <a:chOff x="5270129" y="3256673"/>
            <a:chExt cx="396700" cy="218901"/>
          </a:xfrm>
        </p:grpSpPr>
        <p:sp>
          <p:nvSpPr>
            <p:cNvPr id="12318" name="直角三角形 12317">
              <a:extLst>
                <a:ext uri="{FF2B5EF4-FFF2-40B4-BE49-F238E27FC236}">
                  <a16:creationId xmlns:a16="http://schemas.microsoft.com/office/drawing/2014/main" id="{115DA1E2-2079-A59D-CCBE-E7A74D35FC19}"/>
                </a:ext>
              </a:extLst>
            </p:cNvPr>
            <p:cNvSpPr/>
            <p:nvPr/>
          </p:nvSpPr>
          <p:spPr>
            <a:xfrm rot="13500000">
              <a:off x="5447928" y="3256673"/>
              <a:ext cx="218901" cy="218901"/>
            </a:xfrm>
            <a:prstGeom prst="rtTriangle">
              <a:avLst/>
            </a:prstGeom>
            <a:solidFill>
              <a:schemeClr val="accent3"/>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endParaRPr kumimoji="0" lang="ja-JP" altLang="en-US" kern="0" dirty="0">
                <a:solidFill>
                  <a:srgbClr val="000000"/>
                </a:solidFill>
                <a:latin typeface="メイリオ"/>
                <a:ea typeface="メイリオ"/>
              </a:endParaRPr>
            </a:p>
          </p:txBody>
        </p:sp>
        <p:sp>
          <p:nvSpPr>
            <p:cNvPr id="12319" name="直角三角形 12318">
              <a:extLst>
                <a:ext uri="{FF2B5EF4-FFF2-40B4-BE49-F238E27FC236}">
                  <a16:creationId xmlns:a16="http://schemas.microsoft.com/office/drawing/2014/main" id="{55A89B87-434F-8F41-3FDB-91115119A24E}"/>
                </a:ext>
              </a:extLst>
            </p:cNvPr>
            <p:cNvSpPr/>
            <p:nvPr/>
          </p:nvSpPr>
          <p:spPr>
            <a:xfrm rot="13500000">
              <a:off x="5270129" y="3256673"/>
              <a:ext cx="218901" cy="218901"/>
            </a:xfrm>
            <a:prstGeom prst="rtTriangle">
              <a:avLst/>
            </a:prstGeom>
            <a:solidFill>
              <a:schemeClr val="accent3">
                <a:alpha val="40000"/>
              </a:scheme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endParaRPr kumimoji="0" lang="ja-JP" altLang="en-US" kern="0" dirty="0">
                <a:solidFill>
                  <a:srgbClr val="000000"/>
                </a:solidFill>
                <a:latin typeface="メイリオ"/>
                <a:ea typeface="メイリオ"/>
              </a:endParaRPr>
            </a:p>
          </p:txBody>
        </p:sp>
      </p:grpSp>
      <p:grpSp>
        <p:nvGrpSpPr>
          <p:cNvPr id="12320" name="グループ化 12319">
            <a:extLst>
              <a:ext uri="{FF2B5EF4-FFF2-40B4-BE49-F238E27FC236}">
                <a16:creationId xmlns:a16="http://schemas.microsoft.com/office/drawing/2014/main" id="{3D01762C-707A-A581-23C7-25556A67E63E}"/>
              </a:ext>
            </a:extLst>
          </p:cNvPr>
          <p:cNvGrpSpPr>
            <a:grpSpLocks noChangeAspect="1"/>
          </p:cNvGrpSpPr>
          <p:nvPr/>
        </p:nvGrpSpPr>
        <p:grpSpPr>
          <a:xfrm>
            <a:off x="7826125" y="2086222"/>
            <a:ext cx="324000" cy="178785"/>
            <a:chOff x="5270129" y="3256673"/>
            <a:chExt cx="396700" cy="218901"/>
          </a:xfrm>
        </p:grpSpPr>
        <p:sp>
          <p:nvSpPr>
            <p:cNvPr id="12321" name="直角三角形 12320">
              <a:extLst>
                <a:ext uri="{FF2B5EF4-FFF2-40B4-BE49-F238E27FC236}">
                  <a16:creationId xmlns:a16="http://schemas.microsoft.com/office/drawing/2014/main" id="{45A1E794-69E7-F408-4783-809E861FD912}"/>
                </a:ext>
              </a:extLst>
            </p:cNvPr>
            <p:cNvSpPr/>
            <p:nvPr/>
          </p:nvSpPr>
          <p:spPr>
            <a:xfrm rot="13500000">
              <a:off x="5447928" y="3256673"/>
              <a:ext cx="218901" cy="218901"/>
            </a:xfrm>
            <a:prstGeom prst="rtTriangle">
              <a:avLst/>
            </a:prstGeom>
            <a:solidFill>
              <a:schemeClr val="accent3"/>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endParaRPr kumimoji="0" lang="ja-JP" altLang="en-US" kern="0" dirty="0">
                <a:solidFill>
                  <a:srgbClr val="000000"/>
                </a:solidFill>
                <a:latin typeface="メイリオ"/>
                <a:ea typeface="メイリオ"/>
              </a:endParaRPr>
            </a:p>
          </p:txBody>
        </p:sp>
        <p:sp>
          <p:nvSpPr>
            <p:cNvPr id="12322" name="直角三角形 12321">
              <a:extLst>
                <a:ext uri="{FF2B5EF4-FFF2-40B4-BE49-F238E27FC236}">
                  <a16:creationId xmlns:a16="http://schemas.microsoft.com/office/drawing/2014/main" id="{421EB525-ED0D-E5CB-422E-330C24B2D1E8}"/>
                </a:ext>
              </a:extLst>
            </p:cNvPr>
            <p:cNvSpPr/>
            <p:nvPr/>
          </p:nvSpPr>
          <p:spPr>
            <a:xfrm rot="13500000">
              <a:off x="5270129" y="3256673"/>
              <a:ext cx="218901" cy="218901"/>
            </a:xfrm>
            <a:prstGeom prst="rtTriangle">
              <a:avLst/>
            </a:prstGeom>
            <a:solidFill>
              <a:schemeClr val="accent3">
                <a:alpha val="40000"/>
              </a:scheme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endParaRPr kumimoji="0" lang="ja-JP" altLang="en-US" kern="0" dirty="0">
                <a:solidFill>
                  <a:srgbClr val="000000"/>
                </a:solidFill>
                <a:latin typeface="メイリオ"/>
                <a:ea typeface="メイリオ"/>
              </a:endParaRPr>
            </a:p>
          </p:txBody>
        </p:sp>
      </p:grpSp>
      <p:sp>
        <p:nvSpPr>
          <p:cNvPr id="12323" name="角丸四角形 70">
            <a:extLst>
              <a:ext uri="{FF2B5EF4-FFF2-40B4-BE49-F238E27FC236}">
                <a16:creationId xmlns:a16="http://schemas.microsoft.com/office/drawing/2014/main" id="{EFBD94B7-186B-7B4B-2233-4F078C88DA39}"/>
              </a:ext>
            </a:extLst>
          </p:cNvPr>
          <p:cNvSpPr/>
          <p:nvPr/>
        </p:nvSpPr>
        <p:spPr>
          <a:xfrm>
            <a:off x="3946293" y="2546243"/>
            <a:ext cx="391298" cy="2776003"/>
          </a:xfrm>
          <a:prstGeom prst="roundRect">
            <a:avLst/>
          </a:prstGeom>
          <a:noFill/>
          <a:ln w="9525" cap="flat" cmpd="sng" algn="ctr">
            <a:noFill/>
            <a:prstDash val="solid"/>
          </a:ln>
          <a:effectLst/>
        </p:spPr>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eaLnBrk="1" fontAlgn="auto" hangingPunct="1">
              <a:spcBef>
                <a:spcPts val="0"/>
              </a:spcBef>
              <a:spcAft>
                <a:spcPts val="0"/>
              </a:spcAft>
              <a:defRPr/>
            </a:pPr>
            <a:r>
              <a:rPr kumimoji="0" lang="ja-JP" altLang="en-US" sz="1600" kern="0" spc="300" dirty="0">
                <a:solidFill>
                  <a:schemeClr val="accent3"/>
                </a:solidFill>
                <a:latin typeface="メイリオ"/>
                <a:ea typeface="メイリオ"/>
              </a:rPr>
              <a:t>ページが開く</a:t>
            </a:r>
            <a:endParaRPr kumimoji="0" lang="en-US" altLang="ja-JP" sz="1600" kern="0" spc="300" dirty="0">
              <a:solidFill>
                <a:schemeClr val="accent3"/>
              </a:solidFill>
              <a:latin typeface="メイリオ"/>
              <a:ea typeface="メイリオ"/>
            </a:endParaRPr>
          </a:p>
        </p:txBody>
      </p:sp>
      <p:grpSp>
        <p:nvGrpSpPr>
          <p:cNvPr id="12324" name="グループ化 12323">
            <a:extLst>
              <a:ext uri="{FF2B5EF4-FFF2-40B4-BE49-F238E27FC236}">
                <a16:creationId xmlns:a16="http://schemas.microsoft.com/office/drawing/2014/main" id="{DBE0516E-947E-E69B-D1E3-64C5EA99FA58}"/>
              </a:ext>
            </a:extLst>
          </p:cNvPr>
          <p:cNvGrpSpPr/>
          <p:nvPr/>
        </p:nvGrpSpPr>
        <p:grpSpPr>
          <a:xfrm>
            <a:off x="7776683" y="2546243"/>
            <a:ext cx="476726" cy="3783419"/>
            <a:chOff x="7779567" y="2779817"/>
            <a:chExt cx="476726" cy="3783419"/>
          </a:xfrm>
        </p:grpSpPr>
        <p:sp>
          <p:nvSpPr>
            <p:cNvPr id="12325" name="角丸四角形 72">
              <a:extLst>
                <a:ext uri="{FF2B5EF4-FFF2-40B4-BE49-F238E27FC236}">
                  <a16:creationId xmlns:a16="http://schemas.microsoft.com/office/drawing/2014/main" id="{9802532E-8F3E-A301-3DFF-A2D3766C887A}"/>
                </a:ext>
              </a:extLst>
            </p:cNvPr>
            <p:cNvSpPr/>
            <p:nvPr/>
          </p:nvSpPr>
          <p:spPr>
            <a:xfrm>
              <a:off x="7779567" y="2779817"/>
              <a:ext cx="476726" cy="3783419"/>
            </a:xfrm>
            <a:prstGeom prst="roundRect">
              <a:avLst/>
            </a:prstGeom>
            <a:noFill/>
            <a:ln w="9525" cap="flat" cmpd="sng" algn="ctr">
              <a:noFill/>
              <a:prstDash val="solid"/>
            </a:ln>
            <a:effectLst/>
          </p:spPr>
          <p:txBody>
            <a:bodyPr rot="0" spcFirstLastPara="0" vertOverflow="overflow" horzOverflow="overflow" vert="eaVert" wrap="none" lIns="91440" tIns="45720" rIns="91440" bIns="45720" numCol="1" spcCol="0" rtlCol="0" fromWordArt="0" anchor="ctr" anchorCtr="0" forceAA="0" compatLnSpc="1">
              <a:prstTxWarp prst="textNoShape">
                <a:avLst/>
              </a:prstTxWarp>
              <a:spAutoFit/>
            </a:bodyPr>
            <a:lstStyle/>
            <a:p>
              <a:pPr eaLnBrk="1" fontAlgn="auto" hangingPunct="1">
                <a:spcBef>
                  <a:spcPts val="0"/>
                </a:spcBef>
                <a:spcAft>
                  <a:spcPts val="0"/>
                </a:spcAft>
                <a:defRPr/>
              </a:pPr>
              <a:r>
                <a:rPr kumimoji="0" lang="ja-JP" altLang="en-US" sz="1600" kern="0" spc="300">
                  <a:solidFill>
                    <a:schemeClr val="accent3"/>
                  </a:solidFill>
                  <a:latin typeface="メイリオ"/>
                  <a:ea typeface="メイリオ"/>
                </a:rPr>
                <a:t>クリック　時間経過で　　へ遷移</a:t>
              </a:r>
              <a:endParaRPr kumimoji="0" lang="ja-JP" altLang="en-US" sz="1600" kern="0" spc="300" dirty="0">
                <a:solidFill>
                  <a:schemeClr val="accent3"/>
                </a:solidFill>
                <a:latin typeface="メイリオ"/>
                <a:ea typeface="メイリオ"/>
              </a:endParaRPr>
            </a:p>
          </p:txBody>
        </p:sp>
        <p:sp>
          <p:nvSpPr>
            <p:cNvPr id="12326" name="正方形/長方形 12325">
              <a:extLst>
                <a:ext uri="{FF2B5EF4-FFF2-40B4-BE49-F238E27FC236}">
                  <a16:creationId xmlns:a16="http://schemas.microsoft.com/office/drawing/2014/main" id="{A6A7D4AA-DD9C-CB05-6C34-9D8D438368AC}"/>
                </a:ext>
              </a:extLst>
            </p:cNvPr>
            <p:cNvSpPr/>
            <p:nvPr/>
          </p:nvSpPr>
          <p:spPr>
            <a:xfrm>
              <a:off x="7939007" y="3820398"/>
              <a:ext cx="155492" cy="184666"/>
            </a:xfrm>
            <a:prstGeom prst="rect">
              <a:avLst/>
            </a:prstGeom>
            <a:noFill/>
            <a:ln w="9525"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ctr" eaLnBrk="1" fontAlgn="auto" hangingPunct="1">
                <a:spcBef>
                  <a:spcPts val="0"/>
                </a:spcBef>
                <a:spcAft>
                  <a:spcPts val="0"/>
                </a:spcAft>
                <a:defRPr/>
              </a:pPr>
              <a:r>
                <a:rPr kumimoji="0" lang="en-US" altLang="ja-JP" sz="1200" kern="0" dirty="0">
                  <a:solidFill>
                    <a:schemeClr val="accent3"/>
                  </a:solidFill>
                  <a:latin typeface="メイリオ"/>
                  <a:ea typeface="メイリオ"/>
                </a:rPr>
                <a:t>or</a:t>
              </a:r>
              <a:endParaRPr kumimoji="0" lang="ja-JP" altLang="en-US" sz="1200" kern="0" dirty="0">
                <a:solidFill>
                  <a:schemeClr val="accent3"/>
                </a:solidFill>
                <a:latin typeface="メイリオ"/>
                <a:ea typeface="メイリオ"/>
              </a:endParaRPr>
            </a:p>
          </p:txBody>
        </p:sp>
        <p:sp>
          <p:nvSpPr>
            <p:cNvPr id="12327" name="正方形/長方形 12326">
              <a:extLst>
                <a:ext uri="{FF2B5EF4-FFF2-40B4-BE49-F238E27FC236}">
                  <a16:creationId xmlns:a16="http://schemas.microsoft.com/office/drawing/2014/main" id="{0D3990D7-6CB2-D4E7-C0C4-C7DA850E7ADD}"/>
                </a:ext>
              </a:extLst>
            </p:cNvPr>
            <p:cNvSpPr/>
            <p:nvPr/>
          </p:nvSpPr>
          <p:spPr>
            <a:xfrm>
              <a:off x="7954869" y="5240813"/>
              <a:ext cx="160300" cy="492443"/>
            </a:xfrm>
            <a:prstGeom prst="rect">
              <a:avLst/>
            </a:prstGeom>
            <a:noFill/>
            <a:ln w="9525"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ctr" eaLnBrk="1" fontAlgn="auto" hangingPunct="1">
                <a:spcBef>
                  <a:spcPts val="0"/>
                </a:spcBef>
                <a:spcAft>
                  <a:spcPts val="0"/>
                </a:spcAft>
                <a:defRPr/>
              </a:pPr>
              <a:r>
                <a:rPr kumimoji="0" lang="en-US" altLang="ja-JP" sz="1600" kern="0" spc="300" dirty="0">
                  <a:solidFill>
                    <a:schemeClr val="accent3"/>
                  </a:solidFill>
                  <a:latin typeface="メイリオ"/>
                  <a:ea typeface="メイリオ"/>
                </a:rPr>
                <a:t>L</a:t>
              </a:r>
            </a:p>
            <a:p>
              <a:pPr algn="ctr" eaLnBrk="1" fontAlgn="auto" hangingPunct="1">
                <a:spcBef>
                  <a:spcPts val="0"/>
                </a:spcBef>
                <a:spcAft>
                  <a:spcPts val="0"/>
                </a:spcAft>
                <a:defRPr/>
              </a:pPr>
              <a:r>
                <a:rPr kumimoji="0" lang="en-US" altLang="ja-JP" sz="1600" kern="0" spc="300" dirty="0">
                  <a:solidFill>
                    <a:schemeClr val="accent3"/>
                  </a:solidFill>
                  <a:latin typeface="メイリオ"/>
                  <a:ea typeface="メイリオ"/>
                </a:rPr>
                <a:t>P</a:t>
              </a:r>
              <a:endParaRPr kumimoji="0" lang="ja-JP" altLang="en-US" sz="1600" kern="0" spc="300" dirty="0">
                <a:solidFill>
                  <a:schemeClr val="accent3"/>
                </a:solidFill>
                <a:latin typeface="メイリオ"/>
                <a:ea typeface="メイリオ"/>
              </a:endParaRPr>
            </a:p>
          </p:txBody>
        </p:sp>
      </p:grpSp>
      <p:grpSp>
        <p:nvGrpSpPr>
          <p:cNvPr id="12328" name="グループ化 12327">
            <a:extLst>
              <a:ext uri="{FF2B5EF4-FFF2-40B4-BE49-F238E27FC236}">
                <a16:creationId xmlns:a16="http://schemas.microsoft.com/office/drawing/2014/main" id="{467A7566-2509-E383-9872-09931DE35446}"/>
              </a:ext>
            </a:extLst>
          </p:cNvPr>
          <p:cNvGrpSpPr/>
          <p:nvPr/>
        </p:nvGrpSpPr>
        <p:grpSpPr>
          <a:xfrm>
            <a:off x="587375" y="1852806"/>
            <a:ext cx="3275406" cy="4661206"/>
            <a:chOff x="439025" y="1665362"/>
            <a:chExt cx="3384000" cy="4708333"/>
          </a:xfrm>
        </p:grpSpPr>
        <p:sp>
          <p:nvSpPr>
            <p:cNvPr id="12329" name="片側の 2 つの角を丸めた四角形 62">
              <a:extLst>
                <a:ext uri="{FF2B5EF4-FFF2-40B4-BE49-F238E27FC236}">
                  <a16:creationId xmlns:a16="http://schemas.microsoft.com/office/drawing/2014/main" id="{2AAF84B2-821F-C073-379E-3C95F27F4983}"/>
                </a:ext>
              </a:extLst>
            </p:cNvPr>
            <p:cNvSpPr/>
            <p:nvPr/>
          </p:nvSpPr>
          <p:spPr>
            <a:xfrm>
              <a:off x="439025" y="2241362"/>
              <a:ext cx="3380894" cy="4132333"/>
            </a:xfrm>
            <a:prstGeom prst="round2SameRect">
              <a:avLst>
                <a:gd name="adj1" fmla="val 0"/>
                <a:gd name="adj2" fmla="val 0"/>
              </a:avLst>
            </a:prstGeom>
            <a:solidFill>
              <a:schemeClr val="bg1">
                <a:lumMod val="95000"/>
              </a:schemeClr>
            </a:solidFill>
            <a:ln w="4445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endParaRPr kumimoji="0" lang="ja-JP" altLang="en-US" kern="0" dirty="0">
                <a:solidFill>
                  <a:srgbClr val="000000"/>
                </a:solidFill>
                <a:latin typeface="メイリオ"/>
                <a:ea typeface="メイリオ"/>
              </a:endParaRPr>
            </a:p>
          </p:txBody>
        </p:sp>
        <p:sp>
          <p:nvSpPr>
            <p:cNvPr id="12330" name="片側の 2 つの角を丸めた四角形 75">
              <a:extLst>
                <a:ext uri="{FF2B5EF4-FFF2-40B4-BE49-F238E27FC236}">
                  <a16:creationId xmlns:a16="http://schemas.microsoft.com/office/drawing/2014/main" id="{E5136AED-EA01-47C5-2BA1-B544F2B7C34F}"/>
                </a:ext>
              </a:extLst>
            </p:cNvPr>
            <p:cNvSpPr/>
            <p:nvPr/>
          </p:nvSpPr>
          <p:spPr>
            <a:xfrm>
              <a:off x="439025" y="1665362"/>
              <a:ext cx="3384000" cy="576000"/>
            </a:xfrm>
            <a:prstGeom prst="round2SameRect">
              <a:avLst>
                <a:gd name="adj1" fmla="val 20664"/>
                <a:gd name="adj2" fmla="val 0"/>
              </a:avLst>
            </a:prstGeom>
            <a:solidFill>
              <a:schemeClr val="accent3">
                <a:alpha val="20000"/>
              </a:schemeClr>
            </a:solidFill>
            <a:ln w="4445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en" altLang="ja-JP" sz="1400" b="1" kern="0" dirty="0">
                  <a:solidFill>
                    <a:schemeClr val="accent3"/>
                  </a:solidFill>
                  <a:latin typeface="Meiryo" panose="020B0604030504040204" pitchFamily="34" charset="-128"/>
                  <a:ea typeface="メイリオ"/>
                </a:rPr>
                <a:t>Yahoo! JAPAN</a:t>
              </a:r>
            </a:p>
            <a:p>
              <a:pPr algn="ctr" eaLnBrk="1" fontAlgn="auto" hangingPunct="1">
                <a:spcBef>
                  <a:spcPts val="0"/>
                </a:spcBef>
                <a:spcAft>
                  <a:spcPts val="0"/>
                </a:spcAft>
                <a:defRPr/>
              </a:pPr>
              <a:r>
                <a:rPr kumimoji="0" lang="ja-JP" altLang="en-US" sz="1400" b="1" kern="0" spc="300" dirty="0">
                  <a:solidFill>
                    <a:schemeClr val="accent3"/>
                  </a:solidFill>
                  <a:latin typeface="Meiryo" panose="020B0604030504040204" pitchFamily="34" charset="-128"/>
                  <a:ea typeface="メイリオ"/>
                </a:rPr>
                <a:t>トップページ</a:t>
              </a:r>
            </a:p>
          </p:txBody>
        </p:sp>
      </p:grpSp>
      <p:sp>
        <p:nvSpPr>
          <p:cNvPr id="12334" name="角丸四角形 84">
            <a:extLst>
              <a:ext uri="{FF2B5EF4-FFF2-40B4-BE49-F238E27FC236}">
                <a16:creationId xmlns:a16="http://schemas.microsoft.com/office/drawing/2014/main" id="{7201E58F-C1F4-7442-AB68-2494C608C7C7}"/>
              </a:ext>
            </a:extLst>
          </p:cNvPr>
          <p:cNvSpPr/>
          <p:nvPr/>
        </p:nvSpPr>
        <p:spPr>
          <a:xfrm>
            <a:off x="8615720" y="3194545"/>
            <a:ext cx="397534" cy="2432956"/>
          </a:xfrm>
          <a:prstGeom prst="roundRect">
            <a:avLst>
              <a:gd name="adj" fmla="val 50000"/>
            </a:avLst>
          </a:prstGeom>
          <a:solidFill>
            <a:srgbClr val="FFFFFF"/>
          </a:solidFill>
          <a:ln w="22225" cap="flat" cmpd="sng" algn="ctr">
            <a:solidFill>
              <a:schemeClr val="accent3"/>
            </a:solidFill>
            <a:prstDash val="sysDot"/>
          </a:ln>
          <a:effectLst/>
        </p:spPr>
        <p:txBody>
          <a:bodyPr rot="0" spcFirstLastPara="0" vertOverflow="overflow" horzOverflow="overflow" vert="eaVert" wrap="square" lIns="91440" tIns="72000" rIns="91440" bIns="3600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ja-JP" altLang="en-US" sz="1200" b="1" kern="0" spc="300" dirty="0">
                <a:solidFill>
                  <a:schemeClr val="accent3"/>
                </a:solidFill>
                <a:latin typeface="Meiryo" panose="020B0604030504040204" pitchFamily="34" charset="-128"/>
                <a:ea typeface="メイリオ"/>
              </a:rPr>
              <a:t>遷移先は選択可能</a:t>
            </a:r>
          </a:p>
        </p:txBody>
      </p:sp>
      <p:pic>
        <p:nvPicPr>
          <p:cNvPr id="12337" name="図 12336" descr="パソコンの画面&#10;&#10;自動的に生成された説明">
            <a:extLst>
              <a:ext uri="{FF2B5EF4-FFF2-40B4-BE49-F238E27FC236}">
                <a16:creationId xmlns:a16="http://schemas.microsoft.com/office/drawing/2014/main" id="{5007B845-0022-8FC9-A5B6-E35A8929EFE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295540" y="2988686"/>
            <a:ext cx="2262632" cy="1306670"/>
          </a:xfrm>
          <a:prstGeom prst="rect">
            <a:avLst/>
          </a:prstGeom>
        </p:spPr>
      </p:pic>
      <p:sp>
        <p:nvSpPr>
          <p:cNvPr id="12338" name="正方形/長方形 12337">
            <a:extLst>
              <a:ext uri="{FF2B5EF4-FFF2-40B4-BE49-F238E27FC236}">
                <a16:creationId xmlns:a16="http://schemas.microsoft.com/office/drawing/2014/main" id="{0E44A1DE-1208-A5D0-5995-B9925715AB29}"/>
              </a:ext>
            </a:extLst>
          </p:cNvPr>
          <p:cNvSpPr/>
          <p:nvPr/>
        </p:nvSpPr>
        <p:spPr>
          <a:xfrm>
            <a:off x="9544856" y="3058265"/>
            <a:ext cx="1764000" cy="1116000"/>
          </a:xfrm>
          <a:prstGeom prst="rect">
            <a:avLst/>
          </a:prstGeom>
          <a:solidFill>
            <a:schemeClr val="bg2"/>
          </a:solidFill>
          <a:ln w="9525" cap="flat" cmpd="sng" algn="ctr">
            <a:noFill/>
            <a:prstDash val="solid"/>
          </a:ln>
          <a:effec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endParaRPr kumimoji="0" lang="en" altLang="ja-JP" sz="1100" kern="0" dirty="0">
              <a:solidFill>
                <a:srgbClr val="0D0D0D"/>
              </a:solidFill>
              <a:latin typeface="メイリオ"/>
              <a:ea typeface="メイリオ"/>
            </a:endParaRPr>
          </a:p>
        </p:txBody>
      </p:sp>
      <p:pic>
        <p:nvPicPr>
          <p:cNvPr id="12339" name="図 12338" descr="パソコンの画面&#10;&#10;自動的に生成された説明">
            <a:extLst>
              <a:ext uri="{FF2B5EF4-FFF2-40B4-BE49-F238E27FC236}">
                <a16:creationId xmlns:a16="http://schemas.microsoft.com/office/drawing/2014/main" id="{4ED59F35-29F9-6B49-7EF9-2ECE082F582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295540" y="4525386"/>
            <a:ext cx="2262632" cy="1306670"/>
          </a:xfrm>
          <a:prstGeom prst="rect">
            <a:avLst/>
          </a:prstGeom>
        </p:spPr>
      </p:pic>
      <p:sp>
        <p:nvSpPr>
          <p:cNvPr id="12340" name="正方形/長方形 12339">
            <a:extLst>
              <a:ext uri="{FF2B5EF4-FFF2-40B4-BE49-F238E27FC236}">
                <a16:creationId xmlns:a16="http://schemas.microsoft.com/office/drawing/2014/main" id="{BE4F18EF-C8D7-A5B8-CEBA-07F786F79604}"/>
              </a:ext>
            </a:extLst>
          </p:cNvPr>
          <p:cNvSpPr/>
          <p:nvPr/>
        </p:nvSpPr>
        <p:spPr>
          <a:xfrm>
            <a:off x="9544856" y="4594965"/>
            <a:ext cx="1764000" cy="1116000"/>
          </a:xfrm>
          <a:prstGeom prst="rect">
            <a:avLst/>
          </a:prstGeom>
          <a:solidFill>
            <a:schemeClr val="bg2"/>
          </a:solidFill>
          <a:ln w="9525" cap="flat" cmpd="sng" algn="ctr">
            <a:noFill/>
            <a:prstDash val="solid"/>
          </a:ln>
          <a:effec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endParaRPr kumimoji="0" lang="en" altLang="ja-JP" sz="900" kern="0" dirty="0">
              <a:solidFill>
                <a:srgbClr val="0D0D0D"/>
              </a:solidFill>
              <a:latin typeface="メイリオ"/>
              <a:ea typeface="メイリオ"/>
            </a:endParaRPr>
          </a:p>
        </p:txBody>
      </p:sp>
      <p:cxnSp>
        <p:nvCxnSpPr>
          <p:cNvPr id="12341" name="カギ線コネクタ 92">
            <a:extLst>
              <a:ext uri="{FF2B5EF4-FFF2-40B4-BE49-F238E27FC236}">
                <a16:creationId xmlns:a16="http://schemas.microsoft.com/office/drawing/2014/main" id="{E2103D2C-1C31-96F7-55EF-59E57BAFD071}"/>
              </a:ext>
            </a:extLst>
          </p:cNvPr>
          <p:cNvCxnSpPr>
            <a:stCxn id="12334" idx="3"/>
            <a:endCxn id="12338" idx="1"/>
          </p:cNvCxnSpPr>
          <p:nvPr/>
        </p:nvCxnSpPr>
        <p:spPr>
          <a:xfrm flipV="1">
            <a:off x="9013254" y="3616265"/>
            <a:ext cx="531602" cy="794758"/>
          </a:xfrm>
          <a:prstGeom prst="bentConnector3">
            <a:avLst/>
          </a:prstGeom>
          <a:noFill/>
          <a:ln w="31750" cap="flat" cmpd="sng" algn="ctr">
            <a:solidFill>
              <a:schemeClr val="accent3"/>
            </a:solidFill>
            <a:prstDash val="solid"/>
            <a:tailEnd type="triangle"/>
          </a:ln>
          <a:effectLst/>
        </p:spPr>
      </p:cxnSp>
      <p:cxnSp>
        <p:nvCxnSpPr>
          <p:cNvPr id="12342" name="カギ線コネクタ 93">
            <a:extLst>
              <a:ext uri="{FF2B5EF4-FFF2-40B4-BE49-F238E27FC236}">
                <a16:creationId xmlns:a16="http://schemas.microsoft.com/office/drawing/2014/main" id="{4712785C-1A6F-C057-A2F5-07E886F0003A}"/>
              </a:ext>
            </a:extLst>
          </p:cNvPr>
          <p:cNvCxnSpPr>
            <a:stCxn id="12334" idx="3"/>
            <a:endCxn id="12340" idx="1"/>
          </p:cNvCxnSpPr>
          <p:nvPr/>
        </p:nvCxnSpPr>
        <p:spPr>
          <a:xfrm>
            <a:off x="9013254" y="4411023"/>
            <a:ext cx="531602" cy="741942"/>
          </a:xfrm>
          <a:prstGeom prst="bentConnector3">
            <a:avLst/>
          </a:prstGeom>
          <a:noFill/>
          <a:ln w="31750" cap="flat" cmpd="sng" algn="ctr">
            <a:solidFill>
              <a:schemeClr val="accent3"/>
            </a:solidFill>
            <a:prstDash val="solid"/>
            <a:tailEnd type="triangle"/>
          </a:ln>
          <a:effectLst/>
        </p:spPr>
      </p:cxnSp>
      <p:sp>
        <p:nvSpPr>
          <p:cNvPr id="12344" name="object 53">
            <a:extLst>
              <a:ext uri="{FF2B5EF4-FFF2-40B4-BE49-F238E27FC236}">
                <a16:creationId xmlns:a16="http://schemas.microsoft.com/office/drawing/2014/main" id="{6F6241F7-1493-CDE2-398C-BBFF89F3C830}"/>
              </a:ext>
            </a:extLst>
          </p:cNvPr>
          <p:cNvSpPr txBox="1"/>
          <p:nvPr/>
        </p:nvSpPr>
        <p:spPr>
          <a:xfrm>
            <a:off x="4684673" y="6130393"/>
            <a:ext cx="2773619" cy="194669"/>
          </a:xfrm>
          <a:prstGeom prst="roundRect">
            <a:avLst>
              <a:gd name="adj" fmla="val 0"/>
            </a:avLst>
          </a:prstGeom>
          <a:noFill/>
          <a:ln>
            <a:noFill/>
          </a:ln>
        </p:spPr>
        <p:txBody>
          <a:bodyPr vert="horz" wrap="square" lIns="0" tIns="0" rIns="0" bIns="0" rtlCol="0">
            <a:spAutoFit/>
          </a:bodyPr>
          <a:lstStyle/>
          <a:p>
            <a:pPr marL="250310" marR="6277" indent="-235401" eaLnBrk="1" fontAlgn="auto" hangingPunct="1">
              <a:lnSpc>
                <a:spcPct val="120000"/>
              </a:lnSpc>
              <a:spcBef>
                <a:spcPts val="124"/>
              </a:spcBef>
              <a:spcAft>
                <a:spcPts val="0"/>
              </a:spcAft>
            </a:pPr>
            <a:r>
              <a:rPr lang="ja-JP" altLang="en-US" sz="1100" dirty="0">
                <a:solidFill>
                  <a:schemeClr val="tx2"/>
                </a:solidFill>
                <a:latin typeface="メイリオ"/>
                <a:ea typeface="メイリオ" panose="020B0604030504040204" pitchFamily="50" charset="-128"/>
                <a:cs typeface="Meiryo" charset="-128"/>
              </a:rPr>
              <a:t>クルマを</a:t>
            </a:r>
            <a:r>
              <a:rPr lang="en-US" altLang="ja-JP" sz="1100" dirty="0">
                <a:solidFill>
                  <a:schemeClr val="tx2"/>
                </a:solidFill>
                <a:latin typeface="メイリオ"/>
                <a:ea typeface="メイリオ" panose="020B0604030504040204" pitchFamily="50" charset="-128"/>
                <a:cs typeface="Meiryo" charset="-128"/>
              </a:rPr>
              <a:t>360°</a:t>
            </a:r>
            <a:r>
              <a:rPr lang="ja-JP" altLang="en-US" sz="1100" dirty="0">
                <a:solidFill>
                  <a:schemeClr val="tx2"/>
                </a:solidFill>
                <a:latin typeface="メイリオ"/>
                <a:ea typeface="メイリオ" panose="020B0604030504040204" pitchFamily="50" charset="-128"/>
                <a:cs typeface="Meiryo" charset="-128"/>
              </a:rPr>
              <a:t>から回して見ることができる</a:t>
            </a:r>
            <a:endParaRPr lang="en-US" altLang="ja-JP" sz="1100" dirty="0">
              <a:solidFill>
                <a:schemeClr val="tx2"/>
              </a:solidFill>
              <a:latin typeface="メイリオ"/>
              <a:ea typeface="メイリオ" panose="020B0604030504040204" pitchFamily="50" charset="-128"/>
              <a:cs typeface="Meiryo" charset="-128"/>
            </a:endParaRPr>
          </a:p>
        </p:txBody>
      </p:sp>
      <p:grpSp>
        <p:nvGrpSpPr>
          <p:cNvPr id="8" name="グループ化 7">
            <a:extLst>
              <a:ext uri="{FF2B5EF4-FFF2-40B4-BE49-F238E27FC236}">
                <a16:creationId xmlns:a16="http://schemas.microsoft.com/office/drawing/2014/main" id="{45FFE806-7BE1-E96D-EFC5-D82041473AAB}"/>
              </a:ext>
            </a:extLst>
          </p:cNvPr>
          <p:cNvGrpSpPr/>
          <p:nvPr/>
        </p:nvGrpSpPr>
        <p:grpSpPr>
          <a:xfrm>
            <a:off x="4818361" y="5737292"/>
            <a:ext cx="2506242" cy="315283"/>
            <a:chOff x="4727721" y="5737292"/>
            <a:chExt cx="2506242" cy="315283"/>
          </a:xfrm>
        </p:grpSpPr>
        <p:sp>
          <p:nvSpPr>
            <p:cNvPr id="12343" name="object 53">
              <a:extLst>
                <a:ext uri="{FF2B5EF4-FFF2-40B4-BE49-F238E27FC236}">
                  <a16:creationId xmlns:a16="http://schemas.microsoft.com/office/drawing/2014/main" id="{EE676E56-766E-9DCB-6D96-D24D009481CD}"/>
                </a:ext>
              </a:extLst>
            </p:cNvPr>
            <p:cNvSpPr txBox="1"/>
            <p:nvPr/>
          </p:nvSpPr>
          <p:spPr>
            <a:xfrm>
              <a:off x="4727721" y="5748998"/>
              <a:ext cx="1858059" cy="291606"/>
            </a:xfrm>
            <a:prstGeom prst="roundRect">
              <a:avLst>
                <a:gd name="adj" fmla="val 50000"/>
              </a:avLst>
            </a:prstGeom>
            <a:solidFill>
              <a:srgbClr val="FFFFFF"/>
            </a:solidFill>
            <a:ln w="15875">
              <a:solidFill>
                <a:schemeClr val="accent5"/>
              </a:solidFill>
            </a:ln>
          </p:spPr>
          <p:txBody>
            <a:bodyPr vert="horz" wrap="none" lIns="144000" tIns="0" rIns="144000" bIns="288000" rtlCol="0">
              <a:noAutofit/>
            </a:bodyPr>
            <a:lstStyle/>
            <a:p>
              <a:pPr marL="250310" marR="6277" indent="-235401" algn="ctr" eaLnBrk="1" fontAlgn="auto" hangingPunct="1">
                <a:lnSpc>
                  <a:spcPct val="145800"/>
                </a:lnSpc>
                <a:spcBef>
                  <a:spcPts val="124"/>
                </a:spcBef>
                <a:spcAft>
                  <a:spcPts val="0"/>
                </a:spcAft>
                <a:defRPr/>
              </a:pPr>
              <a:r>
                <a:rPr kumimoji="0" lang="ja-JP" altLang="en-US" sz="1200" kern="0" dirty="0">
                  <a:solidFill>
                    <a:schemeClr val="tx2"/>
                  </a:solidFill>
                  <a:latin typeface="Meiryo" panose="020B0604030504040204" pitchFamily="34" charset="-128"/>
                  <a:ea typeface="メイリオ" panose="020B0604030504040204" pitchFamily="50" charset="-128"/>
                  <a:cs typeface="Meiryo" charset="-128"/>
                </a:rPr>
                <a:t>インタラクション例</a:t>
              </a:r>
              <a:endParaRPr kumimoji="0" lang="en-US" altLang="ja-JP" sz="1200" kern="0" dirty="0">
                <a:solidFill>
                  <a:schemeClr val="tx2"/>
                </a:solidFill>
                <a:latin typeface="Meiryo" panose="020B0604030504040204" pitchFamily="34" charset="-128"/>
                <a:ea typeface="メイリオ" panose="020B0604030504040204" pitchFamily="50" charset="-128"/>
                <a:cs typeface="Meiryo" charset="-128"/>
              </a:endParaRPr>
            </a:p>
          </p:txBody>
        </p:sp>
        <p:pic>
          <p:nvPicPr>
            <p:cNvPr id="12345" name="図 12344">
              <a:extLst>
                <a:ext uri="{FF2B5EF4-FFF2-40B4-BE49-F238E27FC236}">
                  <a16:creationId xmlns:a16="http://schemas.microsoft.com/office/drawing/2014/main" id="{E342681C-DE53-CB31-7A6F-301005E98E69}"/>
                </a:ext>
              </a:extLst>
            </p:cNvPr>
            <p:cNvPicPr>
              <a:picLocks noChangeAspect="1"/>
            </p:cNvPicPr>
            <p:nvPr/>
          </p:nvPicPr>
          <p:blipFill>
            <a:blip r:embed="rId3">
              <a:alphaModFix amt="75000"/>
            </a:blip>
            <a:stretch>
              <a:fillRect/>
            </a:stretch>
          </p:blipFill>
          <p:spPr>
            <a:xfrm>
              <a:off x="6671566" y="5737292"/>
              <a:ext cx="562397" cy="315283"/>
            </a:xfrm>
            <a:prstGeom prst="rect">
              <a:avLst/>
            </a:prstGeom>
          </p:spPr>
        </p:pic>
      </p:grpSp>
      <p:sp>
        <p:nvSpPr>
          <p:cNvPr id="4" name="正方形/長方形 3">
            <a:extLst>
              <a:ext uri="{FF2B5EF4-FFF2-40B4-BE49-F238E27FC236}">
                <a16:creationId xmlns:a16="http://schemas.microsoft.com/office/drawing/2014/main" id="{5C04AFA5-643D-4274-DE8A-72F71FDE90ED}"/>
              </a:ext>
            </a:extLst>
          </p:cNvPr>
          <p:cNvSpPr/>
          <p:nvPr/>
        </p:nvSpPr>
        <p:spPr>
          <a:xfrm>
            <a:off x="9544856" y="3058265"/>
            <a:ext cx="1764000" cy="1116000"/>
          </a:xfrm>
          <a:prstGeom prst="rect">
            <a:avLst/>
          </a:prstGeom>
          <a:solidFill>
            <a:schemeClr val="accent3">
              <a:alpha val="5000"/>
            </a:schemeClr>
          </a:solidFill>
          <a:ln w="9525" cap="flat" cmpd="sng" algn="ctr">
            <a:noFill/>
            <a:prstDash val="solid"/>
          </a:ln>
          <a:effec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ja-JP" altLang="en-US" sz="1100" kern="0" dirty="0">
                <a:solidFill>
                  <a:schemeClr val="tx2"/>
                </a:solidFill>
                <a:latin typeface="メイリオ"/>
                <a:ea typeface="メイリオ"/>
              </a:rPr>
              <a:t>広告主様</a:t>
            </a:r>
            <a:r>
              <a:rPr kumimoji="0" lang="en" altLang="ja-JP" sz="1100" kern="0" dirty="0">
                <a:solidFill>
                  <a:schemeClr val="tx2"/>
                </a:solidFill>
                <a:latin typeface="メイリオ"/>
                <a:ea typeface="メイリオ"/>
              </a:rPr>
              <a:t>LP</a:t>
            </a:r>
          </a:p>
        </p:txBody>
      </p:sp>
      <p:sp>
        <p:nvSpPr>
          <p:cNvPr id="6" name="正方形/長方形 5">
            <a:extLst>
              <a:ext uri="{FF2B5EF4-FFF2-40B4-BE49-F238E27FC236}">
                <a16:creationId xmlns:a16="http://schemas.microsoft.com/office/drawing/2014/main" id="{BD9BFBFA-6F6D-2853-756A-5140AE3C7763}"/>
              </a:ext>
            </a:extLst>
          </p:cNvPr>
          <p:cNvSpPr/>
          <p:nvPr/>
        </p:nvSpPr>
        <p:spPr>
          <a:xfrm>
            <a:off x="9544856" y="4594965"/>
            <a:ext cx="1764000" cy="1116000"/>
          </a:xfrm>
          <a:prstGeom prst="rect">
            <a:avLst/>
          </a:prstGeom>
          <a:solidFill>
            <a:schemeClr val="accent3">
              <a:alpha val="5000"/>
            </a:schemeClr>
          </a:solidFill>
          <a:ln w="9525" cap="flat" cmpd="sng" algn="ctr">
            <a:noFill/>
            <a:prstDash val="solid"/>
          </a:ln>
          <a:effec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en-US" altLang="ja-JP" sz="1100" kern="0" dirty="0">
                <a:solidFill>
                  <a:schemeClr val="tx2"/>
                </a:solidFill>
                <a:latin typeface="メイリオ"/>
                <a:ea typeface="メイリオ"/>
              </a:rPr>
              <a:t>Yahoo! JAPAN PR</a:t>
            </a:r>
            <a:r>
              <a:rPr kumimoji="0" lang="ja-JP" altLang="en-US" sz="1100" kern="0" dirty="0">
                <a:solidFill>
                  <a:schemeClr val="tx2"/>
                </a:solidFill>
                <a:latin typeface="メイリオ"/>
                <a:ea typeface="メイリオ"/>
              </a:rPr>
              <a:t>企画</a:t>
            </a:r>
            <a:endParaRPr kumimoji="0" lang="en-US" altLang="ja-JP" sz="1100" kern="0" dirty="0">
              <a:solidFill>
                <a:schemeClr val="tx2"/>
              </a:solidFill>
              <a:latin typeface="メイリオ"/>
              <a:ea typeface="メイリオ"/>
            </a:endParaRPr>
          </a:p>
          <a:p>
            <a:pPr algn="ctr" eaLnBrk="1" fontAlgn="auto" hangingPunct="1">
              <a:spcBef>
                <a:spcPts val="0"/>
              </a:spcBef>
              <a:spcAft>
                <a:spcPts val="0"/>
              </a:spcAft>
              <a:defRPr/>
            </a:pPr>
            <a:r>
              <a:rPr kumimoji="0" lang="en" altLang="ja-JP" sz="1100" kern="0" dirty="0">
                <a:solidFill>
                  <a:schemeClr val="tx2"/>
                </a:solidFill>
                <a:latin typeface="メイリオ"/>
                <a:ea typeface="メイリオ"/>
              </a:rPr>
              <a:t>LP</a:t>
            </a:r>
          </a:p>
          <a:p>
            <a:pPr algn="ctr" eaLnBrk="1" fontAlgn="auto" hangingPunct="1">
              <a:spcBef>
                <a:spcPts val="0"/>
              </a:spcBef>
              <a:spcAft>
                <a:spcPts val="0"/>
              </a:spcAft>
              <a:defRPr/>
            </a:pPr>
            <a:r>
              <a:rPr kumimoji="0" lang="ja-JP" altLang="en" sz="900" kern="0" dirty="0">
                <a:solidFill>
                  <a:schemeClr val="tx2"/>
                </a:solidFill>
                <a:latin typeface="メイリオ"/>
                <a:ea typeface="メイリオ"/>
              </a:rPr>
              <a:t>（</a:t>
            </a:r>
            <a:r>
              <a:rPr kumimoji="0" lang="en-US" altLang="ja-JP" sz="900" kern="0" dirty="0">
                <a:solidFill>
                  <a:schemeClr val="tx2"/>
                </a:solidFill>
                <a:latin typeface="メイリオ"/>
                <a:ea typeface="メイリオ"/>
              </a:rPr>
              <a:t>LINE</a:t>
            </a:r>
            <a:r>
              <a:rPr kumimoji="0" lang="ja-JP" altLang="en-US" sz="900" kern="0" dirty="0">
                <a:solidFill>
                  <a:schemeClr val="tx2"/>
                </a:solidFill>
                <a:latin typeface="メイリオ"/>
                <a:ea typeface="メイリオ"/>
              </a:rPr>
              <a:t>ヤフー作成ページ）</a:t>
            </a:r>
            <a:endParaRPr kumimoji="0" lang="en" altLang="ja-JP" sz="900" kern="0" dirty="0">
              <a:solidFill>
                <a:schemeClr val="tx2"/>
              </a:solidFill>
              <a:latin typeface="メイリオ"/>
              <a:ea typeface="メイリオ"/>
            </a:endParaRPr>
          </a:p>
        </p:txBody>
      </p:sp>
      <p:pic>
        <p:nvPicPr>
          <p:cNvPr id="7" name="図 6" descr="グラフィカル ユーザー インターフェイス, テキスト, Web サイト&#10;&#10;AI 生成コンテンツは誤りを含む可能性があります。">
            <a:extLst>
              <a:ext uri="{FF2B5EF4-FFF2-40B4-BE49-F238E27FC236}">
                <a16:creationId xmlns:a16="http://schemas.microsoft.com/office/drawing/2014/main" id="{83EC9A4C-ACC8-67E9-48AD-72DD7920CC9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87375" y="3068916"/>
            <a:ext cx="3272400" cy="2482176"/>
          </a:xfrm>
          <a:prstGeom prst="rect">
            <a:avLst/>
          </a:prstGeom>
        </p:spPr>
      </p:pic>
      <p:sp>
        <p:nvSpPr>
          <p:cNvPr id="12348" name="正方形/長方形 12347">
            <a:extLst>
              <a:ext uri="{FF2B5EF4-FFF2-40B4-BE49-F238E27FC236}">
                <a16:creationId xmlns:a16="http://schemas.microsoft.com/office/drawing/2014/main" id="{52FA1784-C42A-B1C5-CBE1-3BB4628FEA3B}"/>
              </a:ext>
            </a:extLst>
          </p:cNvPr>
          <p:cNvSpPr/>
          <p:nvPr/>
        </p:nvSpPr>
        <p:spPr>
          <a:xfrm>
            <a:off x="581578" y="3067474"/>
            <a:ext cx="435669" cy="2485060"/>
          </a:xfrm>
          <a:prstGeom prst="rect">
            <a:avLst/>
          </a:prstGeom>
          <a:solidFill>
            <a:schemeClr val="accent3">
              <a:alpha val="20000"/>
            </a:schemeClr>
          </a:solidFill>
          <a:ln w="44450" cap="flat" cmpd="sng" algn="ctr">
            <a:solidFill>
              <a:schemeClr val="accent3"/>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endParaRPr>
          </a:p>
        </p:txBody>
      </p:sp>
      <p:sp>
        <p:nvSpPr>
          <p:cNvPr id="12349" name="正方形/長方形 12348">
            <a:extLst>
              <a:ext uri="{FF2B5EF4-FFF2-40B4-BE49-F238E27FC236}">
                <a16:creationId xmlns:a16="http://schemas.microsoft.com/office/drawing/2014/main" id="{770E6238-3F21-D35A-C1EF-B1812D8ADD0F}"/>
              </a:ext>
            </a:extLst>
          </p:cNvPr>
          <p:cNvSpPr/>
          <p:nvPr/>
        </p:nvSpPr>
        <p:spPr>
          <a:xfrm>
            <a:off x="1029594" y="3585571"/>
            <a:ext cx="2387962" cy="568934"/>
          </a:xfrm>
          <a:prstGeom prst="rect">
            <a:avLst/>
          </a:prstGeom>
          <a:solidFill>
            <a:schemeClr val="accent3">
              <a:alpha val="20000"/>
            </a:schemeClr>
          </a:solidFill>
          <a:ln w="44450" cap="flat" cmpd="sng" algn="ctr">
            <a:solidFill>
              <a:schemeClr val="accent3"/>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endParaRPr>
          </a:p>
        </p:txBody>
      </p:sp>
      <p:sp>
        <p:nvSpPr>
          <p:cNvPr id="12350" name="正方形/長方形 12349">
            <a:extLst>
              <a:ext uri="{FF2B5EF4-FFF2-40B4-BE49-F238E27FC236}">
                <a16:creationId xmlns:a16="http://schemas.microsoft.com/office/drawing/2014/main" id="{ACC3336F-CF92-E1A8-E726-75F7BE8FDDE1}"/>
              </a:ext>
            </a:extLst>
          </p:cNvPr>
          <p:cNvSpPr/>
          <p:nvPr/>
        </p:nvSpPr>
        <p:spPr>
          <a:xfrm>
            <a:off x="3442024" y="3067474"/>
            <a:ext cx="417182" cy="2485060"/>
          </a:xfrm>
          <a:prstGeom prst="rect">
            <a:avLst/>
          </a:prstGeom>
          <a:solidFill>
            <a:schemeClr val="accent3">
              <a:alpha val="20000"/>
            </a:schemeClr>
          </a:solidFill>
          <a:ln w="44450" cap="flat" cmpd="sng" algn="ctr">
            <a:solidFill>
              <a:schemeClr val="accent3"/>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endParaRPr>
          </a:p>
        </p:txBody>
      </p:sp>
      <p:sp>
        <p:nvSpPr>
          <p:cNvPr id="12354" name="フリーフォーム 86">
            <a:extLst>
              <a:ext uri="{FF2B5EF4-FFF2-40B4-BE49-F238E27FC236}">
                <a16:creationId xmlns:a16="http://schemas.microsoft.com/office/drawing/2014/main" id="{646E6B56-D63A-FADF-5380-FDC567D2F701}"/>
              </a:ext>
            </a:extLst>
          </p:cNvPr>
          <p:cNvSpPr/>
          <p:nvPr/>
        </p:nvSpPr>
        <p:spPr>
          <a:xfrm>
            <a:off x="1933624" y="4163018"/>
            <a:ext cx="1148868" cy="695054"/>
          </a:xfrm>
          <a:custGeom>
            <a:avLst/>
            <a:gdLst>
              <a:gd name="connsiteX0" fmla="*/ 979387 w 1183334"/>
              <a:gd name="connsiteY0" fmla="*/ 0 h 715906"/>
              <a:gd name="connsiteX1" fmla="*/ 1019244 w 1183334"/>
              <a:gd name="connsiteY1" fmla="*/ 90084 h 715906"/>
              <a:gd name="connsiteX2" fmla="*/ 1108367 w 1183334"/>
              <a:gd name="connsiteY2" fmla="*/ 90084 h 715906"/>
              <a:gd name="connsiteX3" fmla="*/ 1183334 w 1183334"/>
              <a:gd name="connsiteY3" fmla="*/ 165051 h 715906"/>
              <a:gd name="connsiteX4" fmla="*/ 1183334 w 1183334"/>
              <a:gd name="connsiteY4" fmla="*/ 640939 h 715906"/>
              <a:gd name="connsiteX5" fmla="*/ 1108367 w 1183334"/>
              <a:gd name="connsiteY5" fmla="*/ 715906 h 715906"/>
              <a:gd name="connsiteX6" fmla="*/ 74967 w 1183334"/>
              <a:gd name="connsiteY6" fmla="*/ 715906 h 715906"/>
              <a:gd name="connsiteX7" fmla="*/ 0 w 1183334"/>
              <a:gd name="connsiteY7" fmla="*/ 640939 h 715906"/>
              <a:gd name="connsiteX8" fmla="*/ 0 w 1183334"/>
              <a:gd name="connsiteY8" fmla="*/ 165051 h 715906"/>
              <a:gd name="connsiteX9" fmla="*/ 74967 w 1183334"/>
              <a:gd name="connsiteY9" fmla="*/ 90084 h 715906"/>
              <a:gd name="connsiteX10" fmla="*/ 939529 w 1183334"/>
              <a:gd name="connsiteY10" fmla="*/ 90084 h 715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83334" h="715906">
                <a:moveTo>
                  <a:pt x="979387" y="0"/>
                </a:moveTo>
                <a:lnTo>
                  <a:pt x="1019244" y="90084"/>
                </a:lnTo>
                <a:lnTo>
                  <a:pt x="1108367" y="90084"/>
                </a:lnTo>
                <a:cubicBezTo>
                  <a:pt x="1149770" y="90084"/>
                  <a:pt x="1183334" y="123648"/>
                  <a:pt x="1183334" y="165051"/>
                </a:cubicBezTo>
                <a:lnTo>
                  <a:pt x="1183334" y="640939"/>
                </a:lnTo>
                <a:cubicBezTo>
                  <a:pt x="1183334" y="682342"/>
                  <a:pt x="1149770" y="715906"/>
                  <a:pt x="1108367" y="715906"/>
                </a:cubicBezTo>
                <a:lnTo>
                  <a:pt x="74967" y="715906"/>
                </a:lnTo>
                <a:cubicBezTo>
                  <a:pt x="33564" y="715906"/>
                  <a:pt x="0" y="682342"/>
                  <a:pt x="0" y="640939"/>
                </a:cubicBezTo>
                <a:lnTo>
                  <a:pt x="0" y="165051"/>
                </a:lnTo>
                <a:cubicBezTo>
                  <a:pt x="0" y="123648"/>
                  <a:pt x="33564" y="90084"/>
                  <a:pt x="74967" y="90084"/>
                </a:cubicBezTo>
                <a:lnTo>
                  <a:pt x="939529" y="90084"/>
                </a:lnTo>
                <a:close/>
              </a:path>
            </a:pathLst>
          </a:custGeom>
          <a:solidFill>
            <a:schemeClr val="accent3">
              <a:alpha val="72000"/>
            </a:schemeClr>
          </a:solidFill>
          <a:ln w="9525" cap="flat" cmpd="sng" algn="ctr">
            <a:noFill/>
            <a:prstDash val="solid"/>
          </a:ln>
          <a:effectLst/>
        </p:spPr>
        <p:txBody>
          <a:bodyPr rot="0" spcFirstLastPara="0" vertOverflow="overflow" horzOverflow="overflow" vert="horz" wrap="square" lIns="91440" tIns="144000" rIns="9144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FFFFFF"/>
                </a:solidFill>
                <a:effectLst/>
                <a:uLnTx/>
                <a:uFillTx/>
                <a:latin typeface="メイリオ"/>
                <a:ea typeface="メイリオ"/>
              </a:rPr>
              <a:t>バナーを</a:t>
            </a:r>
            <a:endParaRPr kumimoji="0" lang="en-US" altLang="ja-JP" sz="1200" b="1" i="0" u="none" strike="noStrike" kern="0" cap="none" spc="0" normalizeH="0" baseline="0" noProof="0" dirty="0">
              <a:ln>
                <a:noFill/>
              </a:ln>
              <a:solidFill>
                <a:srgbClr val="FFFFFF"/>
              </a:solidFill>
              <a:effectLst/>
              <a:uLnTx/>
              <a:uFillTx/>
              <a:latin typeface="メイリオ"/>
              <a:ea typeface="メイリオ"/>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FFFFFF"/>
                </a:solidFill>
                <a:effectLst/>
                <a:uLnTx/>
                <a:uFillTx/>
                <a:latin typeface="メイリオ"/>
                <a:ea typeface="メイリオ"/>
              </a:rPr>
              <a:t>クリック</a:t>
            </a:r>
          </a:p>
        </p:txBody>
      </p:sp>
      <p:grpSp>
        <p:nvGrpSpPr>
          <p:cNvPr id="11" name="グループ化 10">
            <a:extLst>
              <a:ext uri="{FF2B5EF4-FFF2-40B4-BE49-F238E27FC236}">
                <a16:creationId xmlns:a16="http://schemas.microsoft.com/office/drawing/2014/main" id="{67D50B23-2E32-C557-5E4B-B542644A7194}"/>
              </a:ext>
            </a:extLst>
          </p:cNvPr>
          <p:cNvGrpSpPr/>
          <p:nvPr/>
        </p:nvGrpSpPr>
        <p:grpSpPr>
          <a:xfrm>
            <a:off x="4462729" y="3066167"/>
            <a:ext cx="3267272" cy="2484925"/>
            <a:chOff x="4462729" y="3066167"/>
            <a:chExt cx="3267272" cy="2484925"/>
          </a:xfrm>
        </p:grpSpPr>
        <p:pic>
          <p:nvPicPr>
            <p:cNvPr id="9" name="図 8">
              <a:extLst>
                <a:ext uri="{FF2B5EF4-FFF2-40B4-BE49-F238E27FC236}">
                  <a16:creationId xmlns:a16="http://schemas.microsoft.com/office/drawing/2014/main" id="{9DA304AD-082D-80D7-AF75-E6498EFDAB89}"/>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4462729" y="3068916"/>
              <a:ext cx="3257261" cy="2482176"/>
            </a:xfrm>
            <a:prstGeom prst="rect">
              <a:avLst/>
            </a:prstGeom>
          </p:spPr>
        </p:pic>
        <p:sp>
          <p:nvSpPr>
            <p:cNvPr id="10" name="正方形/長方形 9">
              <a:extLst>
                <a:ext uri="{FF2B5EF4-FFF2-40B4-BE49-F238E27FC236}">
                  <a16:creationId xmlns:a16="http://schemas.microsoft.com/office/drawing/2014/main" id="{2C052F22-6BFF-B17E-5216-F21CB427190C}"/>
                </a:ext>
              </a:extLst>
            </p:cNvPr>
            <p:cNvSpPr/>
            <p:nvPr/>
          </p:nvSpPr>
          <p:spPr>
            <a:xfrm>
              <a:off x="4462729" y="3066167"/>
              <a:ext cx="3267272" cy="2482176"/>
            </a:xfrm>
            <a:prstGeom prst="rect">
              <a:avLst/>
            </a:prstGeom>
            <a:solidFill>
              <a:schemeClr val="tx2">
                <a:alpha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2332" name="図 12331" descr="グラフィカル ユーザー インターフェイス, Web サイト&#10;&#10;自動的に生成された説明">
              <a:extLst>
                <a:ext uri="{FF2B5EF4-FFF2-40B4-BE49-F238E27FC236}">
                  <a16:creationId xmlns:a16="http://schemas.microsoft.com/office/drawing/2014/main" id="{F9B3CDC0-3FC7-D723-A170-6A9BC359E153}"/>
                </a:ext>
              </a:extLst>
            </p:cNvPr>
            <p:cNvPicPr>
              <a:picLocks noChangeAspect="1"/>
            </p:cNvPicPr>
            <p:nvPr/>
          </p:nvPicPr>
          <p:blipFill>
            <a:blip r:embed="rId6" cstate="screen">
              <a:extLst>
                <a:ext uri="{28A0092B-C50C-407E-A947-70E740481C1C}">
                  <a14:useLocalDpi xmlns:a14="http://schemas.microsoft.com/office/drawing/2010/main"/>
                </a:ext>
              </a:extLst>
            </a:blip>
            <a:srcRect l="14985" t="8306" r="13960" b="30112"/>
            <a:stretch>
              <a:fillRect/>
            </a:stretch>
          </p:blipFill>
          <p:spPr>
            <a:xfrm>
              <a:off x="4882398" y="3259124"/>
              <a:ext cx="2442109" cy="1590962"/>
            </a:xfrm>
            <a:prstGeom prst="rect">
              <a:avLst/>
            </a:prstGeom>
          </p:spPr>
        </p:pic>
        <p:sp>
          <p:nvSpPr>
            <p:cNvPr id="12333" name="正方形/長方形 12332">
              <a:extLst>
                <a:ext uri="{FF2B5EF4-FFF2-40B4-BE49-F238E27FC236}">
                  <a16:creationId xmlns:a16="http://schemas.microsoft.com/office/drawing/2014/main" id="{C8BA1755-5E05-4DC6-DDA8-5EC090751295}"/>
                </a:ext>
              </a:extLst>
            </p:cNvPr>
            <p:cNvSpPr/>
            <p:nvPr/>
          </p:nvSpPr>
          <p:spPr>
            <a:xfrm>
              <a:off x="4870112" y="3259124"/>
              <a:ext cx="2442109" cy="1617841"/>
            </a:xfrm>
            <a:prstGeom prst="rect">
              <a:avLst/>
            </a:prstGeom>
            <a:noFill/>
            <a:ln w="57150" cap="flat" cmpd="sng" algn="ctr">
              <a:solidFill>
                <a:schemeClr val="accent3"/>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endParaRPr kumimoji="0" lang="ja-JP" altLang="en-US" kern="0" dirty="0">
                <a:solidFill>
                  <a:srgbClr val="000000"/>
                </a:solidFill>
                <a:latin typeface="メイリオ"/>
                <a:ea typeface="メイリオ"/>
              </a:endParaRPr>
            </a:p>
          </p:txBody>
        </p:sp>
        <p:sp>
          <p:nvSpPr>
            <p:cNvPr id="12335" name="object 51">
              <a:extLst>
                <a:ext uri="{FF2B5EF4-FFF2-40B4-BE49-F238E27FC236}">
                  <a16:creationId xmlns:a16="http://schemas.microsoft.com/office/drawing/2014/main" id="{CF0A14AF-A127-03DB-1A99-1C632669FC11}"/>
                </a:ext>
              </a:extLst>
            </p:cNvPr>
            <p:cNvSpPr>
              <a:spLocks/>
            </p:cNvSpPr>
            <p:nvPr/>
          </p:nvSpPr>
          <p:spPr>
            <a:xfrm rot="4534660">
              <a:off x="5657780" y="2941827"/>
              <a:ext cx="875689" cy="1840541"/>
            </a:xfrm>
            <a:custGeom>
              <a:avLst/>
              <a:gdLst/>
              <a:ahLst/>
              <a:cxnLst/>
              <a:rect l="l" t="t" r="r" b="b"/>
              <a:pathLst>
                <a:path w="1484629" h="857250">
                  <a:moveTo>
                    <a:pt x="1484274" y="428561"/>
                  </a:moveTo>
                  <a:lnTo>
                    <a:pt x="1474561" y="498079"/>
                  </a:lnTo>
                  <a:lnTo>
                    <a:pt x="1446440" y="564025"/>
                  </a:lnTo>
                  <a:lnTo>
                    <a:pt x="1401440" y="625516"/>
                  </a:lnTo>
                  <a:lnTo>
                    <a:pt x="1373087" y="654315"/>
                  </a:lnTo>
                  <a:lnTo>
                    <a:pt x="1341087" y="681670"/>
                  </a:lnTo>
                  <a:lnTo>
                    <a:pt x="1305631" y="707470"/>
                  </a:lnTo>
                  <a:lnTo>
                    <a:pt x="1266910" y="731605"/>
                  </a:lnTo>
                  <a:lnTo>
                    <a:pt x="1225115" y="753965"/>
                  </a:lnTo>
                  <a:lnTo>
                    <a:pt x="1180437" y="774439"/>
                  </a:lnTo>
                  <a:lnTo>
                    <a:pt x="1133067" y="792918"/>
                  </a:lnTo>
                  <a:lnTo>
                    <a:pt x="1083195" y="809290"/>
                  </a:lnTo>
                  <a:lnTo>
                    <a:pt x="1031014" y="823446"/>
                  </a:lnTo>
                  <a:lnTo>
                    <a:pt x="976713" y="835276"/>
                  </a:lnTo>
                  <a:lnTo>
                    <a:pt x="920484" y="844668"/>
                  </a:lnTo>
                  <a:lnTo>
                    <a:pt x="862517" y="851514"/>
                  </a:lnTo>
                  <a:lnTo>
                    <a:pt x="803005" y="855702"/>
                  </a:lnTo>
                  <a:lnTo>
                    <a:pt x="742137" y="857122"/>
                  </a:lnTo>
                  <a:lnTo>
                    <a:pt x="681270" y="855702"/>
                  </a:lnTo>
                  <a:lnTo>
                    <a:pt x="621759" y="851514"/>
                  </a:lnTo>
                  <a:lnTo>
                    <a:pt x="563794" y="844668"/>
                  </a:lnTo>
                  <a:lnTo>
                    <a:pt x="507565" y="835276"/>
                  </a:lnTo>
                  <a:lnTo>
                    <a:pt x="453265" y="823446"/>
                  </a:lnTo>
                  <a:lnTo>
                    <a:pt x="401084" y="809290"/>
                  </a:lnTo>
                  <a:lnTo>
                    <a:pt x="351212" y="792918"/>
                  </a:lnTo>
                  <a:lnTo>
                    <a:pt x="303842" y="774439"/>
                  </a:lnTo>
                  <a:lnTo>
                    <a:pt x="259163" y="753965"/>
                  </a:lnTo>
                  <a:lnTo>
                    <a:pt x="217368" y="731605"/>
                  </a:lnTo>
                  <a:lnTo>
                    <a:pt x="178646" y="707470"/>
                  </a:lnTo>
                  <a:lnTo>
                    <a:pt x="143190" y="681670"/>
                  </a:lnTo>
                  <a:lnTo>
                    <a:pt x="111190" y="654315"/>
                  </a:lnTo>
                  <a:lnTo>
                    <a:pt x="82836" y="625516"/>
                  </a:lnTo>
                  <a:lnTo>
                    <a:pt x="58321" y="595383"/>
                  </a:lnTo>
                  <a:lnTo>
                    <a:pt x="21568" y="531554"/>
                  </a:lnTo>
                  <a:lnTo>
                    <a:pt x="2460" y="463712"/>
                  </a:lnTo>
                  <a:lnTo>
                    <a:pt x="0" y="428561"/>
                  </a:lnTo>
                  <a:lnTo>
                    <a:pt x="2460" y="393412"/>
                  </a:lnTo>
                  <a:lnTo>
                    <a:pt x="21568" y="325572"/>
                  </a:lnTo>
                  <a:lnTo>
                    <a:pt x="58321" y="261745"/>
                  </a:lnTo>
                  <a:lnTo>
                    <a:pt x="82836" y="231611"/>
                  </a:lnTo>
                  <a:lnTo>
                    <a:pt x="111190" y="202812"/>
                  </a:lnTo>
                  <a:lnTo>
                    <a:pt x="143190" y="175457"/>
                  </a:lnTo>
                  <a:lnTo>
                    <a:pt x="178646" y="149657"/>
                  </a:lnTo>
                  <a:lnTo>
                    <a:pt x="217368" y="125522"/>
                  </a:lnTo>
                  <a:lnTo>
                    <a:pt x="259163" y="103161"/>
                  </a:lnTo>
                  <a:lnTo>
                    <a:pt x="303842" y="82686"/>
                  </a:lnTo>
                  <a:lnTo>
                    <a:pt x="351212" y="64207"/>
                  </a:lnTo>
                  <a:lnTo>
                    <a:pt x="401084" y="47834"/>
                  </a:lnTo>
                  <a:lnTo>
                    <a:pt x="453265" y="33678"/>
                  </a:lnTo>
                  <a:lnTo>
                    <a:pt x="507565" y="21848"/>
                  </a:lnTo>
                  <a:lnTo>
                    <a:pt x="563794" y="12455"/>
                  </a:lnTo>
                  <a:lnTo>
                    <a:pt x="621759" y="5609"/>
                  </a:lnTo>
                  <a:lnTo>
                    <a:pt x="681270" y="1420"/>
                  </a:lnTo>
                  <a:lnTo>
                    <a:pt x="742137" y="0"/>
                  </a:lnTo>
                  <a:lnTo>
                    <a:pt x="803005" y="1420"/>
                  </a:lnTo>
                  <a:lnTo>
                    <a:pt x="862517" y="5609"/>
                  </a:lnTo>
                  <a:lnTo>
                    <a:pt x="920484" y="12455"/>
                  </a:lnTo>
                  <a:lnTo>
                    <a:pt x="976713" y="21848"/>
                  </a:lnTo>
                  <a:lnTo>
                    <a:pt x="1031014" y="33678"/>
                  </a:lnTo>
                  <a:lnTo>
                    <a:pt x="1083195" y="47834"/>
                  </a:lnTo>
                  <a:lnTo>
                    <a:pt x="1133067" y="64207"/>
                  </a:lnTo>
                  <a:lnTo>
                    <a:pt x="1180437" y="82686"/>
                  </a:lnTo>
                  <a:lnTo>
                    <a:pt x="1225115" y="103161"/>
                  </a:lnTo>
                  <a:lnTo>
                    <a:pt x="1266910" y="125522"/>
                  </a:lnTo>
                  <a:lnTo>
                    <a:pt x="1305631" y="149657"/>
                  </a:lnTo>
                  <a:lnTo>
                    <a:pt x="1341087" y="175457"/>
                  </a:lnTo>
                  <a:lnTo>
                    <a:pt x="1373087" y="202812"/>
                  </a:lnTo>
                  <a:lnTo>
                    <a:pt x="1401440" y="231611"/>
                  </a:lnTo>
                  <a:lnTo>
                    <a:pt x="1425954" y="261745"/>
                  </a:lnTo>
                  <a:lnTo>
                    <a:pt x="1462706" y="325572"/>
                  </a:lnTo>
                  <a:lnTo>
                    <a:pt x="1481814" y="393412"/>
                  </a:lnTo>
                  <a:lnTo>
                    <a:pt x="1484274" y="428561"/>
                  </a:lnTo>
                  <a:close/>
                </a:path>
              </a:pathLst>
            </a:custGeom>
            <a:solidFill>
              <a:schemeClr val="accent3">
                <a:alpha val="10000"/>
              </a:schemeClr>
            </a:solidFill>
            <a:ln w="25400">
              <a:solidFill>
                <a:schemeClr val="accent3"/>
              </a:solidFill>
            </a:ln>
          </p:spPr>
          <p:txBody>
            <a:bodyPr wrap="square" lIns="0" tIns="0" rIns="0" bIns="0" rtlCol="0" anchor="ctr"/>
            <a:lstStyle/>
            <a:p>
              <a:pPr marL="250310" marR="6277" indent="-235401" algn="ctr" eaLnBrk="1" fontAlgn="auto" hangingPunct="1">
                <a:lnSpc>
                  <a:spcPct val="145800"/>
                </a:lnSpc>
                <a:spcBef>
                  <a:spcPts val="124"/>
                </a:spcBef>
                <a:spcAft>
                  <a:spcPts val="0"/>
                </a:spcAft>
              </a:pPr>
              <a:endParaRPr lang="ja-JP" altLang="en-US" sz="1200" dirty="0">
                <a:solidFill>
                  <a:prstClr val="black"/>
                </a:solidFill>
                <a:latin typeface="メイリオ"/>
                <a:ea typeface="メイリオ" panose="020B0604030504040204" pitchFamily="50" charset="-128"/>
                <a:cs typeface="Meiryo" charset="-128"/>
              </a:endParaRPr>
            </a:p>
          </p:txBody>
        </p:sp>
      </p:grpSp>
      <p:sp>
        <p:nvSpPr>
          <p:cNvPr id="12336" name="フリーフォーム 87">
            <a:extLst>
              <a:ext uri="{FF2B5EF4-FFF2-40B4-BE49-F238E27FC236}">
                <a16:creationId xmlns:a16="http://schemas.microsoft.com/office/drawing/2014/main" id="{B1FABAD3-ED3D-6B2A-01F7-3CEE7B6F2EFD}"/>
              </a:ext>
            </a:extLst>
          </p:cNvPr>
          <p:cNvSpPr/>
          <p:nvPr/>
        </p:nvSpPr>
        <p:spPr>
          <a:xfrm>
            <a:off x="6396675" y="2659197"/>
            <a:ext cx="1183334" cy="721388"/>
          </a:xfrm>
          <a:custGeom>
            <a:avLst/>
            <a:gdLst>
              <a:gd name="connsiteX0" fmla="*/ 74967 w 1183334"/>
              <a:gd name="connsiteY0" fmla="*/ 0 h 721388"/>
              <a:gd name="connsiteX1" fmla="*/ 1108367 w 1183334"/>
              <a:gd name="connsiteY1" fmla="*/ 0 h 721388"/>
              <a:gd name="connsiteX2" fmla="*/ 1183334 w 1183334"/>
              <a:gd name="connsiteY2" fmla="*/ 74967 h 721388"/>
              <a:gd name="connsiteX3" fmla="*/ 1183334 w 1183334"/>
              <a:gd name="connsiteY3" fmla="*/ 550855 h 721388"/>
              <a:gd name="connsiteX4" fmla="*/ 1108367 w 1183334"/>
              <a:gd name="connsiteY4" fmla="*/ 625822 h 721388"/>
              <a:gd name="connsiteX5" fmla="*/ 285057 w 1183334"/>
              <a:gd name="connsiteY5" fmla="*/ 625822 h 721388"/>
              <a:gd name="connsiteX6" fmla="*/ 242773 w 1183334"/>
              <a:gd name="connsiteY6" fmla="*/ 721388 h 721388"/>
              <a:gd name="connsiteX7" fmla="*/ 200491 w 1183334"/>
              <a:gd name="connsiteY7" fmla="*/ 625822 h 721388"/>
              <a:gd name="connsiteX8" fmla="*/ 74967 w 1183334"/>
              <a:gd name="connsiteY8" fmla="*/ 625822 h 721388"/>
              <a:gd name="connsiteX9" fmla="*/ 0 w 1183334"/>
              <a:gd name="connsiteY9" fmla="*/ 550855 h 721388"/>
              <a:gd name="connsiteX10" fmla="*/ 0 w 1183334"/>
              <a:gd name="connsiteY10" fmla="*/ 74967 h 721388"/>
              <a:gd name="connsiteX11" fmla="*/ 74967 w 1183334"/>
              <a:gd name="connsiteY11" fmla="*/ 0 h 721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83334" h="721388">
                <a:moveTo>
                  <a:pt x="74967" y="0"/>
                </a:moveTo>
                <a:lnTo>
                  <a:pt x="1108367" y="0"/>
                </a:lnTo>
                <a:cubicBezTo>
                  <a:pt x="1149770" y="0"/>
                  <a:pt x="1183334" y="33564"/>
                  <a:pt x="1183334" y="74967"/>
                </a:cubicBezTo>
                <a:lnTo>
                  <a:pt x="1183334" y="550855"/>
                </a:lnTo>
                <a:cubicBezTo>
                  <a:pt x="1183334" y="592258"/>
                  <a:pt x="1149770" y="625822"/>
                  <a:pt x="1108367" y="625822"/>
                </a:cubicBezTo>
                <a:lnTo>
                  <a:pt x="285057" y="625822"/>
                </a:lnTo>
                <a:lnTo>
                  <a:pt x="242773" y="721388"/>
                </a:lnTo>
                <a:lnTo>
                  <a:pt x="200491" y="625822"/>
                </a:lnTo>
                <a:lnTo>
                  <a:pt x="74967" y="625822"/>
                </a:lnTo>
                <a:cubicBezTo>
                  <a:pt x="33564" y="625822"/>
                  <a:pt x="0" y="592258"/>
                  <a:pt x="0" y="550855"/>
                </a:cubicBezTo>
                <a:lnTo>
                  <a:pt x="0" y="74967"/>
                </a:lnTo>
                <a:cubicBezTo>
                  <a:pt x="0" y="33564"/>
                  <a:pt x="33564" y="0"/>
                  <a:pt x="74967" y="0"/>
                </a:cubicBezTo>
                <a:close/>
              </a:path>
            </a:pathLst>
          </a:custGeom>
          <a:solidFill>
            <a:schemeClr val="accent3">
              <a:alpha val="72000"/>
            </a:schemeClr>
          </a:solidFill>
          <a:ln w="15875" cap="flat" cmpd="sng" algn="ctr">
            <a:solidFill>
              <a:srgbClr val="FFFFFF"/>
            </a:solidFill>
            <a:prstDash val="solid"/>
          </a:ln>
          <a:effectLst/>
        </p:spPr>
        <p:txBody>
          <a:bodyPr rot="0" spcFirstLastPara="0" vertOverflow="overflow" horzOverflow="overflow" vert="horz" wrap="square" lIns="91440" tIns="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ja-JP" altLang="en-US" sz="1200" b="1" kern="0">
                <a:solidFill>
                  <a:srgbClr val="FFFFFF"/>
                </a:solidFill>
                <a:latin typeface="メイリオ"/>
                <a:ea typeface="メイリオ"/>
              </a:rPr>
              <a:t>ユーザーが</a:t>
            </a:r>
            <a:endParaRPr kumimoji="0" lang="en-US" altLang="ja-JP" sz="1200" b="1" kern="0" dirty="0">
              <a:solidFill>
                <a:srgbClr val="FFFFFF"/>
              </a:solidFill>
              <a:latin typeface="メイリオ"/>
              <a:ea typeface="メイリオ"/>
            </a:endParaRPr>
          </a:p>
          <a:p>
            <a:pPr algn="ctr" eaLnBrk="1" fontAlgn="auto" hangingPunct="1">
              <a:spcBef>
                <a:spcPts val="0"/>
              </a:spcBef>
              <a:spcAft>
                <a:spcPts val="0"/>
              </a:spcAft>
              <a:defRPr/>
            </a:pPr>
            <a:r>
              <a:rPr kumimoji="0" lang="ja-JP" altLang="en-US" sz="1200" b="1" kern="0">
                <a:solidFill>
                  <a:srgbClr val="FFFFFF"/>
                </a:solidFill>
                <a:latin typeface="メイリオ"/>
                <a:ea typeface="メイリオ"/>
              </a:rPr>
              <a:t>自由に操作</a:t>
            </a:r>
          </a:p>
        </p:txBody>
      </p:sp>
    </p:spTree>
    <p:extLst>
      <p:ext uri="{BB962C8B-B14F-4D97-AF65-F5344CB8AC3E}">
        <p14:creationId xmlns:p14="http://schemas.microsoft.com/office/powerpoint/2010/main" val="9816705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28FD40FE-7846-084B-FAE3-E82E01993934}"/>
              </a:ext>
            </a:extLst>
          </p:cNvPr>
          <p:cNvSpPr>
            <a:spLocks noGrp="1"/>
          </p:cNvSpPr>
          <p:nvPr>
            <p:ph type="body" sz="quarter" idx="10"/>
          </p:nvPr>
        </p:nvSpPr>
        <p:spPr/>
        <p:txBody>
          <a:bodyPr/>
          <a:lstStyle/>
          <a:p>
            <a:r>
              <a:rPr kumimoji="1" lang="en-US" altLang="ja-JP" sz="2000" b="1" i="0" u="none" strike="noStrike" kern="1200" cap="none" spc="0" normalizeH="0" baseline="0" noProof="0" dirty="0">
                <a:ln>
                  <a:noFill/>
                </a:ln>
                <a:effectLst/>
                <a:uLnTx/>
                <a:uFillTx/>
                <a:latin typeface="メイリオ" panose="020B0604030504040204" pitchFamily="34" charset="-128"/>
                <a:ea typeface="メイリオ" panose="020B0604030504040204" pitchFamily="34" charset="-128"/>
              </a:rPr>
              <a:t>Yahoo! JAPAN</a:t>
            </a:r>
            <a:r>
              <a:rPr kumimoji="1" lang="ja-JP" altLang="en-US" sz="2000" b="1" i="0" u="none" strike="noStrike" kern="1200" cap="none" spc="0" normalizeH="0" baseline="0" noProof="0" dirty="0">
                <a:ln>
                  <a:noFill/>
                </a:ln>
                <a:effectLst/>
                <a:uLnTx/>
                <a:uFillTx/>
                <a:latin typeface="メイリオ" panose="020B0604030504040204" pitchFamily="34" charset="-128"/>
                <a:ea typeface="メイリオ" panose="020B0604030504040204" pitchFamily="34" charset="-128"/>
              </a:rPr>
              <a:t>トップページインタラクション企画 </a:t>
            </a:r>
            <a:r>
              <a:rPr kumimoji="1" lang="en-US" altLang="ja-JP" sz="1400" b="1" i="0" u="none" strike="noStrike" kern="1200" cap="none" spc="0" normalizeH="0" baseline="0" noProof="0" dirty="0">
                <a:ln>
                  <a:noFill/>
                </a:ln>
                <a:effectLst/>
                <a:uLnTx/>
                <a:uFillTx/>
                <a:latin typeface="メイリオ" panose="020B0604030504040204" pitchFamily="34" charset="-128"/>
                <a:ea typeface="メイリオ" panose="020B0604030504040204" pitchFamily="34" charset="-128"/>
              </a:rPr>
              <a:t>– </a:t>
            </a:r>
            <a:r>
              <a:rPr kumimoji="1" lang="ja-JP" altLang="en-US" sz="1400" b="1" i="0" u="none" strike="noStrike" kern="1200" cap="none" spc="0" normalizeH="0" baseline="0" noProof="0" dirty="0">
                <a:ln>
                  <a:noFill/>
                </a:ln>
                <a:effectLst/>
                <a:uLnTx/>
                <a:uFillTx/>
                <a:latin typeface="メイリオ" panose="020B0604030504040204" pitchFamily="34" charset="-128"/>
                <a:ea typeface="メイリオ" panose="020B0604030504040204" pitchFamily="34" charset="-128"/>
              </a:rPr>
              <a:t>スマートフォン版 </a:t>
            </a:r>
            <a:r>
              <a:rPr kumimoji="1" lang="en-US" altLang="ja-JP" sz="1400" b="1" i="0" u="none" strike="noStrike" kern="1200" cap="none" spc="0" normalizeH="0" baseline="0" noProof="0" dirty="0">
                <a:ln>
                  <a:noFill/>
                </a:ln>
                <a:effectLst/>
                <a:uLnTx/>
                <a:uFillTx/>
                <a:latin typeface="メイリオ" panose="020B0604030504040204" pitchFamily="34" charset="-128"/>
                <a:ea typeface="メイリオ" panose="020B0604030504040204" pitchFamily="34" charset="-128"/>
              </a:rPr>
              <a:t>–</a:t>
            </a:r>
            <a:endParaRPr lang="ja-JP" altLang="en-US" dirty="0"/>
          </a:p>
        </p:txBody>
      </p:sp>
      <p:sp>
        <p:nvSpPr>
          <p:cNvPr id="3" name="テキスト プレースホルダー 2">
            <a:extLst>
              <a:ext uri="{FF2B5EF4-FFF2-40B4-BE49-F238E27FC236}">
                <a16:creationId xmlns:a16="http://schemas.microsoft.com/office/drawing/2014/main" id="{DABA9F72-3CC4-1C5C-94A3-9C126C66E854}"/>
              </a:ext>
            </a:extLst>
          </p:cNvPr>
          <p:cNvSpPr>
            <a:spLocks noGrp="1"/>
          </p:cNvSpPr>
          <p:nvPr>
            <p:ph type="body" sz="quarter" idx="11"/>
          </p:nvPr>
        </p:nvSpPr>
        <p:spPr/>
        <p:txBody>
          <a:bodyPr/>
          <a:lstStyle/>
          <a:p>
            <a:r>
              <a:rPr lang="ja-JP" altLang="en-US" dirty="0"/>
              <a:t>誘導バナーから遷移後、インタラクションページにつながります。</a:t>
            </a:r>
          </a:p>
          <a:p>
            <a:r>
              <a:rPr lang="en" altLang="ja-JP" dirty="0"/>
              <a:t>Yahoo! JAPAN</a:t>
            </a:r>
            <a:r>
              <a:rPr lang="ja-JP" altLang="en-US" dirty="0"/>
              <a:t>広報用のダミーページをベースに、インタラクションを制作いたします。</a:t>
            </a:r>
          </a:p>
        </p:txBody>
      </p:sp>
      <p:sp>
        <p:nvSpPr>
          <p:cNvPr id="62" name="片側の 2 つの角を丸めた四角形 18">
            <a:extLst>
              <a:ext uri="{FF2B5EF4-FFF2-40B4-BE49-F238E27FC236}">
                <a16:creationId xmlns:a16="http://schemas.microsoft.com/office/drawing/2014/main" id="{CC3CCC72-4755-99AC-310C-7FE2BC561E7D}"/>
              </a:ext>
            </a:extLst>
          </p:cNvPr>
          <p:cNvSpPr/>
          <p:nvPr/>
        </p:nvSpPr>
        <p:spPr>
          <a:xfrm>
            <a:off x="8376522" y="1798180"/>
            <a:ext cx="3228103" cy="4712474"/>
          </a:xfrm>
          <a:prstGeom prst="round2SameRect">
            <a:avLst>
              <a:gd name="adj1" fmla="val 2447"/>
              <a:gd name="adj2" fmla="val 0"/>
            </a:avLst>
          </a:prstGeom>
          <a:solidFill>
            <a:schemeClr val="bg1">
              <a:lumMod val="95000"/>
            </a:schemeClr>
          </a:solidFill>
          <a:ln w="4445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63" name="片側の 2 つの角を丸めた四角形 20">
            <a:extLst>
              <a:ext uri="{FF2B5EF4-FFF2-40B4-BE49-F238E27FC236}">
                <a16:creationId xmlns:a16="http://schemas.microsoft.com/office/drawing/2014/main" id="{6F449FE2-2C06-7896-A034-BE83137B1656}"/>
              </a:ext>
            </a:extLst>
          </p:cNvPr>
          <p:cNvSpPr/>
          <p:nvPr/>
        </p:nvSpPr>
        <p:spPr>
          <a:xfrm>
            <a:off x="8379456" y="1798180"/>
            <a:ext cx="3228103" cy="576000"/>
          </a:xfrm>
          <a:prstGeom prst="round2SameRect">
            <a:avLst>
              <a:gd name="adj1" fmla="val 20664"/>
              <a:gd name="adj2" fmla="val 0"/>
            </a:avLst>
          </a:prstGeom>
          <a:solidFill>
            <a:schemeClr val="accent3"/>
          </a:solidFill>
          <a:ln w="4445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50" charset="-128"/>
                <a:cs typeface="+mn-cs"/>
              </a:rPr>
              <a:t>ランディングページ</a:t>
            </a:r>
          </a:p>
        </p:txBody>
      </p:sp>
      <p:sp>
        <p:nvSpPr>
          <p:cNvPr id="12288" name="片側の 2 つの角を丸めた四角形 5">
            <a:extLst>
              <a:ext uri="{FF2B5EF4-FFF2-40B4-BE49-F238E27FC236}">
                <a16:creationId xmlns:a16="http://schemas.microsoft.com/office/drawing/2014/main" id="{688FC84C-BBD9-E821-0373-9C3CD1C45B9C}"/>
              </a:ext>
            </a:extLst>
          </p:cNvPr>
          <p:cNvSpPr/>
          <p:nvPr/>
        </p:nvSpPr>
        <p:spPr>
          <a:xfrm>
            <a:off x="4427949" y="2374180"/>
            <a:ext cx="3384000" cy="4136474"/>
          </a:xfrm>
          <a:prstGeom prst="round2SameRect">
            <a:avLst>
              <a:gd name="adj1" fmla="val 0"/>
              <a:gd name="adj2" fmla="val 0"/>
            </a:avLst>
          </a:prstGeom>
          <a:solidFill>
            <a:schemeClr val="bg1">
              <a:lumMod val="95000"/>
            </a:schemeClr>
          </a:solidFill>
          <a:ln w="4445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12289" name="片側の 2 つの角を丸めた四角形 8">
            <a:extLst>
              <a:ext uri="{FF2B5EF4-FFF2-40B4-BE49-F238E27FC236}">
                <a16:creationId xmlns:a16="http://schemas.microsoft.com/office/drawing/2014/main" id="{A00FF56A-5C69-56C0-A1AD-D8D17EF2A2CB}"/>
              </a:ext>
            </a:extLst>
          </p:cNvPr>
          <p:cNvSpPr/>
          <p:nvPr/>
        </p:nvSpPr>
        <p:spPr>
          <a:xfrm>
            <a:off x="4430883" y="1798180"/>
            <a:ext cx="3384000" cy="576000"/>
          </a:xfrm>
          <a:prstGeom prst="round2SameRect">
            <a:avLst>
              <a:gd name="adj1" fmla="val 20664"/>
              <a:gd name="adj2" fmla="val 0"/>
            </a:avLst>
          </a:prstGeom>
          <a:solidFill>
            <a:schemeClr val="accent3">
              <a:alpha val="60000"/>
            </a:schemeClr>
          </a:solidFill>
          <a:ln w="4445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50" charset="-128"/>
                <a:cs typeface="+mn-cs"/>
              </a:rPr>
              <a:t>インタラクションページ</a:t>
            </a:r>
          </a:p>
        </p:txBody>
      </p:sp>
      <p:sp>
        <p:nvSpPr>
          <p:cNvPr id="12291" name="片側の 2 つの角を丸めた四角形 51">
            <a:extLst>
              <a:ext uri="{FF2B5EF4-FFF2-40B4-BE49-F238E27FC236}">
                <a16:creationId xmlns:a16="http://schemas.microsoft.com/office/drawing/2014/main" id="{FDB2D1DF-BC8A-E50F-B3EC-6A1CE86778CB}"/>
              </a:ext>
            </a:extLst>
          </p:cNvPr>
          <p:cNvSpPr/>
          <p:nvPr/>
        </p:nvSpPr>
        <p:spPr>
          <a:xfrm>
            <a:off x="587374" y="2392150"/>
            <a:ext cx="3276001" cy="4136474"/>
          </a:xfrm>
          <a:prstGeom prst="round2SameRect">
            <a:avLst>
              <a:gd name="adj1" fmla="val 0"/>
              <a:gd name="adj2" fmla="val 0"/>
            </a:avLst>
          </a:prstGeom>
          <a:solidFill>
            <a:schemeClr val="bg1">
              <a:lumMod val="95000"/>
            </a:schemeClr>
          </a:solidFill>
          <a:ln w="4445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pic>
        <p:nvPicPr>
          <p:cNvPr id="12292" name="図 12291">
            <a:extLst>
              <a:ext uri="{FF2B5EF4-FFF2-40B4-BE49-F238E27FC236}">
                <a16:creationId xmlns:a16="http://schemas.microsoft.com/office/drawing/2014/main" id="{72222DD8-09E9-626F-4FBE-56B60AEF711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1341" b="19090"/>
          <a:stretch/>
        </p:blipFill>
        <p:spPr>
          <a:xfrm>
            <a:off x="1049194" y="2606070"/>
            <a:ext cx="2353996" cy="3922554"/>
          </a:xfrm>
          <a:prstGeom prst="rect">
            <a:avLst/>
          </a:prstGeom>
        </p:spPr>
      </p:pic>
      <p:pic>
        <p:nvPicPr>
          <p:cNvPr id="12293" name="図 12292">
            <a:extLst>
              <a:ext uri="{FF2B5EF4-FFF2-40B4-BE49-F238E27FC236}">
                <a16:creationId xmlns:a16="http://schemas.microsoft.com/office/drawing/2014/main" id="{6EA91834-F404-F56A-7811-39D01BB329DC}"/>
              </a:ext>
            </a:extLst>
          </p:cNvPr>
          <p:cNvPicPr>
            <a:picLocks noChangeAspect="1"/>
          </p:cNvPicPr>
          <p:nvPr/>
        </p:nvPicPr>
        <p:blipFill>
          <a:blip r:embed="rId3"/>
          <a:srcRect t="1669" b="18675"/>
          <a:stretch>
            <a:fillRect/>
          </a:stretch>
        </p:blipFill>
        <p:spPr>
          <a:xfrm>
            <a:off x="1217076" y="3288058"/>
            <a:ext cx="2000606" cy="3197195"/>
          </a:xfrm>
          <a:prstGeom prst="rect">
            <a:avLst/>
          </a:prstGeom>
          <a:ln>
            <a:noFill/>
          </a:ln>
        </p:spPr>
      </p:pic>
      <p:grpSp>
        <p:nvGrpSpPr>
          <p:cNvPr id="12294" name="グループ化 12293">
            <a:extLst>
              <a:ext uri="{FF2B5EF4-FFF2-40B4-BE49-F238E27FC236}">
                <a16:creationId xmlns:a16="http://schemas.microsoft.com/office/drawing/2014/main" id="{35AA814E-B399-A6B8-1736-588329935A4D}"/>
              </a:ext>
            </a:extLst>
          </p:cNvPr>
          <p:cNvGrpSpPr/>
          <p:nvPr/>
        </p:nvGrpSpPr>
        <p:grpSpPr>
          <a:xfrm>
            <a:off x="7851522" y="2459516"/>
            <a:ext cx="476726" cy="3537406"/>
            <a:chOff x="7779567" y="2779817"/>
            <a:chExt cx="476726" cy="3537406"/>
          </a:xfrm>
        </p:grpSpPr>
        <p:sp>
          <p:nvSpPr>
            <p:cNvPr id="12295" name="角丸四角形 82">
              <a:extLst>
                <a:ext uri="{FF2B5EF4-FFF2-40B4-BE49-F238E27FC236}">
                  <a16:creationId xmlns:a16="http://schemas.microsoft.com/office/drawing/2014/main" id="{0927A37B-E7F0-6CB8-13CD-0606EF4B780C}"/>
                </a:ext>
              </a:extLst>
            </p:cNvPr>
            <p:cNvSpPr/>
            <p:nvPr/>
          </p:nvSpPr>
          <p:spPr>
            <a:xfrm>
              <a:off x="7779567" y="2779817"/>
              <a:ext cx="476726" cy="3537406"/>
            </a:xfrm>
            <a:prstGeom prst="roundRect">
              <a:avLst/>
            </a:prstGeom>
            <a:noFill/>
            <a:ln w="9525" cap="flat" cmpd="sng" algn="ctr">
              <a:noFill/>
              <a:prstDash val="solid"/>
            </a:ln>
            <a:effectLst/>
          </p:spPr>
          <p:txBody>
            <a:bodyPr rot="0" spcFirstLastPara="0" vertOverflow="overflow" horzOverflow="overflow" vert="eaVert" wrap="none" lIns="91440" tIns="45720" rIns="91440" bIns="45720" numCol="1" spcCol="0" rtlCol="0" fromWordArt="0" anchor="ctr" anchorCtr="0" forceAA="0" compatLnSpc="1">
              <a:prstTxWarp prst="textNoShape">
                <a:avLst/>
              </a:prstTxWarp>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300" normalizeH="0" baseline="0" noProof="0" dirty="0">
                  <a:ln>
                    <a:noFill/>
                  </a:ln>
                  <a:solidFill>
                    <a:schemeClr val="accent3"/>
                  </a:solidFill>
                  <a:effectLst/>
                  <a:uLnTx/>
                  <a:uFillTx/>
                  <a:latin typeface="Calibri" panose="020F0502020204030204"/>
                  <a:ea typeface="メイリオ" panose="020B0604030504040204" pitchFamily="50" charset="-128"/>
                  <a:cs typeface="+mn-cs"/>
                </a:rPr>
                <a:t>タップ　時間経過で　　へ遷移</a:t>
              </a:r>
            </a:p>
          </p:txBody>
        </p:sp>
        <p:sp>
          <p:nvSpPr>
            <p:cNvPr id="12296" name="正方形/長方形 12295">
              <a:extLst>
                <a:ext uri="{FF2B5EF4-FFF2-40B4-BE49-F238E27FC236}">
                  <a16:creationId xmlns:a16="http://schemas.microsoft.com/office/drawing/2014/main" id="{17313286-1EB4-9B01-6D67-E397E5AA18A6}"/>
                </a:ext>
              </a:extLst>
            </p:cNvPr>
            <p:cNvSpPr/>
            <p:nvPr/>
          </p:nvSpPr>
          <p:spPr>
            <a:xfrm>
              <a:off x="7949427" y="3593324"/>
              <a:ext cx="134652" cy="184666"/>
            </a:xfrm>
            <a:prstGeom prst="rect">
              <a:avLst/>
            </a:prstGeom>
            <a:noFill/>
            <a:ln w="9525"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chemeClr val="accent3"/>
                  </a:solidFill>
                  <a:effectLst/>
                  <a:uLnTx/>
                  <a:uFillTx/>
                  <a:latin typeface="Calibri" panose="020F0502020204030204"/>
                  <a:ea typeface="メイリオ" panose="020B0604030504040204" pitchFamily="50" charset="-128"/>
                  <a:cs typeface="+mn-cs"/>
                </a:rPr>
                <a:t>or</a:t>
              </a:r>
              <a:endParaRPr kumimoji="0" lang="ja-JP" altLang="en-US" sz="1200" b="0" i="0" u="none" strike="noStrike" kern="0" cap="none" spc="0" normalizeH="0" baseline="0" noProof="0" dirty="0">
                <a:ln>
                  <a:noFill/>
                </a:ln>
                <a:solidFill>
                  <a:schemeClr val="accent3"/>
                </a:solidFill>
                <a:effectLst/>
                <a:uLnTx/>
                <a:uFillTx/>
                <a:latin typeface="Calibri" panose="020F0502020204030204"/>
                <a:ea typeface="メイリオ" panose="020B0604030504040204" pitchFamily="50" charset="-128"/>
                <a:cs typeface="+mn-cs"/>
              </a:endParaRPr>
            </a:p>
          </p:txBody>
        </p:sp>
        <p:sp>
          <p:nvSpPr>
            <p:cNvPr id="12297" name="正方形/長方形 12296">
              <a:extLst>
                <a:ext uri="{FF2B5EF4-FFF2-40B4-BE49-F238E27FC236}">
                  <a16:creationId xmlns:a16="http://schemas.microsoft.com/office/drawing/2014/main" id="{1512AF8B-0586-516D-DA40-165109B76759}"/>
                </a:ext>
              </a:extLst>
            </p:cNvPr>
            <p:cNvSpPr/>
            <p:nvPr/>
          </p:nvSpPr>
          <p:spPr>
            <a:xfrm>
              <a:off x="7962884" y="5026766"/>
              <a:ext cx="144270" cy="492443"/>
            </a:xfrm>
            <a:prstGeom prst="rect">
              <a:avLst/>
            </a:prstGeom>
            <a:noFill/>
            <a:ln w="9525"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600" b="0" i="0" u="none" strike="noStrike" kern="0" cap="none" spc="300" normalizeH="0" baseline="0" noProof="0" dirty="0">
                  <a:ln>
                    <a:noFill/>
                  </a:ln>
                  <a:solidFill>
                    <a:schemeClr val="accent3"/>
                  </a:solidFill>
                  <a:effectLst/>
                  <a:uLnTx/>
                  <a:uFillTx/>
                  <a:latin typeface="Calibri" panose="020F0502020204030204"/>
                  <a:ea typeface="メイリオ" panose="020B0604030504040204" pitchFamily="50" charset="-128"/>
                  <a:cs typeface="+mn-cs"/>
                </a:rPr>
                <a:t>L</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600" b="0" i="0" u="none" strike="noStrike" kern="0" cap="none" spc="300" normalizeH="0" baseline="0" noProof="0" dirty="0">
                  <a:ln>
                    <a:noFill/>
                  </a:ln>
                  <a:solidFill>
                    <a:schemeClr val="accent3"/>
                  </a:solidFill>
                  <a:effectLst/>
                  <a:uLnTx/>
                  <a:uFillTx/>
                  <a:latin typeface="Calibri" panose="020F0502020204030204"/>
                  <a:ea typeface="メイリオ" panose="020B0604030504040204" pitchFamily="50" charset="-128"/>
                  <a:cs typeface="+mn-cs"/>
                </a:rPr>
                <a:t>P</a:t>
              </a:r>
              <a:endParaRPr kumimoji="0" lang="ja-JP" altLang="en-US" sz="1600" b="0" i="0" u="none" strike="noStrike" kern="0" cap="none" spc="300" normalizeH="0" baseline="0" noProof="0" dirty="0">
                <a:ln>
                  <a:noFill/>
                </a:ln>
                <a:solidFill>
                  <a:schemeClr val="accent3"/>
                </a:solidFill>
                <a:effectLst/>
                <a:uLnTx/>
                <a:uFillTx/>
                <a:latin typeface="Calibri" panose="020F0502020204030204"/>
                <a:ea typeface="メイリオ" panose="020B0604030504040204" pitchFamily="50" charset="-128"/>
                <a:cs typeface="+mn-cs"/>
              </a:endParaRPr>
            </a:p>
          </p:txBody>
        </p:sp>
      </p:grpSp>
      <p:grpSp>
        <p:nvGrpSpPr>
          <p:cNvPr id="12298" name="グループ化 12297">
            <a:extLst>
              <a:ext uri="{FF2B5EF4-FFF2-40B4-BE49-F238E27FC236}">
                <a16:creationId xmlns:a16="http://schemas.microsoft.com/office/drawing/2014/main" id="{235DDF1C-A5BC-AD34-1193-9EA7A25F28C5}"/>
              </a:ext>
            </a:extLst>
          </p:cNvPr>
          <p:cNvGrpSpPr/>
          <p:nvPr/>
        </p:nvGrpSpPr>
        <p:grpSpPr>
          <a:xfrm>
            <a:off x="4942951" y="2624204"/>
            <a:ext cx="2353996" cy="3904420"/>
            <a:chOff x="2893059" y="1793118"/>
            <a:chExt cx="1977770" cy="3280397"/>
          </a:xfrm>
        </p:grpSpPr>
        <p:pic>
          <p:nvPicPr>
            <p:cNvPr id="12299" name="図 12298">
              <a:extLst>
                <a:ext uri="{FF2B5EF4-FFF2-40B4-BE49-F238E27FC236}">
                  <a16:creationId xmlns:a16="http://schemas.microsoft.com/office/drawing/2014/main" id="{98AE99A5-ABD0-167F-4C05-E7AF8D93EFB5}"/>
                </a:ext>
              </a:extLst>
            </p:cNvPr>
            <p:cNvPicPr>
              <a:picLocks/>
            </p:cNvPicPr>
            <p:nvPr/>
          </p:nvPicPr>
          <p:blipFill rotWithShape="1">
            <a:blip r:embed="rId2" cstate="screen">
              <a:extLst>
                <a:ext uri="{28A0092B-C50C-407E-A947-70E740481C1C}">
                  <a14:useLocalDpi xmlns:a14="http://schemas.microsoft.com/office/drawing/2010/main"/>
                </a:ext>
              </a:extLst>
            </a:blip>
            <a:srcRect t="-1194" b="19701"/>
            <a:stretch/>
          </p:blipFill>
          <p:spPr>
            <a:xfrm>
              <a:off x="2893059" y="1793118"/>
              <a:ext cx="1977770" cy="3265299"/>
            </a:xfrm>
            <a:prstGeom prst="rect">
              <a:avLst/>
            </a:prstGeom>
          </p:spPr>
        </p:pic>
        <p:pic>
          <p:nvPicPr>
            <p:cNvPr id="12300" name="図 12299">
              <a:extLst>
                <a:ext uri="{FF2B5EF4-FFF2-40B4-BE49-F238E27FC236}">
                  <a16:creationId xmlns:a16="http://schemas.microsoft.com/office/drawing/2014/main" id="{0D7E3B5C-74FF-4404-B7D4-6524A5FC976D}"/>
                </a:ext>
              </a:extLst>
            </p:cNvPr>
            <p:cNvPicPr>
              <a:picLocks noChangeAspect="1"/>
            </p:cNvPicPr>
            <p:nvPr/>
          </p:nvPicPr>
          <p:blipFill>
            <a:blip r:embed="rId4"/>
            <a:srcRect t="1715" b="18861"/>
            <a:stretch>
              <a:fillRect/>
            </a:stretch>
          </p:blipFill>
          <p:spPr>
            <a:xfrm>
              <a:off x="3006000" y="2315949"/>
              <a:ext cx="1730551" cy="2757566"/>
            </a:xfrm>
            <a:prstGeom prst="rect">
              <a:avLst/>
            </a:prstGeom>
          </p:spPr>
        </p:pic>
      </p:grpSp>
      <p:sp>
        <p:nvSpPr>
          <p:cNvPr id="12301" name="正方形/長方形 12300">
            <a:extLst>
              <a:ext uri="{FF2B5EF4-FFF2-40B4-BE49-F238E27FC236}">
                <a16:creationId xmlns:a16="http://schemas.microsoft.com/office/drawing/2014/main" id="{2B00F7A3-F7F0-2966-3961-330376AB6032}"/>
              </a:ext>
            </a:extLst>
          </p:cNvPr>
          <p:cNvSpPr/>
          <p:nvPr/>
        </p:nvSpPr>
        <p:spPr>
          <a:xfrm>
            <a:off x="4938620" y="3160383"/>
            <a:ext cx="2304000" cy="3350271"/>
          </a:xfrm>
          <a:prstGeom prst="rect">
            <a:avLst/>
          </a:prstGeom>
          <a:noFill/>
          <a:ln w="44450" cap="sq" cmpd="sng" algn="ctr">
            <a:solidFill>
              <a:schemeClr val="accent3"/>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grpSp>
        <p:nvGrpSpPr>
          <p:cNvPr id="12302" name="グループ化 12301">
            <a:extLst>
              <a:ext uri="{FF2B5EF4-FFF2-40B4-BE49-F238E27FC236}">
                <a16:creationId xmlns:a16="http://schemas.microsoft.com/office/drawing/2014/main" id="{E2BCFC53-AAED-A0F3-2347-30AAC1FA4490}"/>
              </a:ext>
            </a:extLst>
          </p:cNvPr>
          <p:cNvGrpSpPr>
            <a:grpSpLocks noChangeAspect="1"/>
          </p:cNvGrpSpPr>
          <p:nvPr/>
        </p:nvGrpSpPr>
        <p:grpSpPr>
          <a:xfrm>
            <a:off x="3938398" y="1999495"/>
            <a:ext cx="324000" cy="178785"/>
            <a:chOff x="5270129" y="3256673"/>
            <a:chExt cx="396700" cy="218901"/>
          </a:xfrm>
        </p:grpSpPr>
        <p:sp>
          <p:nvSpPr>
            <p:cNvPr id="12303" name="直角三角形 12302">
              <a:extLst>
                <a:ext uri="{FF2B5EF4-FFF2-40B4-BE49-F238E27FC236}">
                  <a16:creationId xmlns:a16="http://schemas.microsoft.com/office/drawing/2014/main" id="{19C043A3-3F35-25AB-FA22-BDE634264589}"/>
                </a:ext>
              </a:extLst>
            </p:cNvPr>
            <p:cNvSpPr/>
            <p:nvPr/>
          </p:nvSpPr>
          <p:spPr>
            <a:xfrm rot="13500000">
              <a:off x="5447928" y="3256673"/>
              <a:ext cx="218901" cy="218901"/>
            </a:xfrm>
            <a:prstGeom prst="rtTriangle">
              <a:avLst/>
            </a:prstGeom>
            <a:solidFill>
              <a:schemeClr val="accent3"/>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12304" name="直角三角形 12303">
              <a:extLst>
                <a:ext uri="{FF2B5EF4-FFF2-40B4-BE49-F238E27FC236}">
                  <a16:creationId xmlns:a16="http://schemas.microsoft.com/office/drawing/2014/main" id="{DE00B775-C5E9-CA32-1E56-AFCCCCE4E2BB}"/>
                </a:ext>
              </a:extLst>
            </p:cNvPr>
            <p:cNvSpPr/>
            <p:nvPr/>
          </p:nvSpPr>
          <p:spPr>
            <a:xfrm rot="13500000">
              <a:off x="5270129" y="3256673"/>
              <a:ext cx="218901" cy="218901"/>
            </a:xfrm>
            <a:prstGeom prst="rtTriangle">
              <a:avLst/>
            </a:prstGeom>
            <a:solidFill>
              <a:schemeClr val="accent3">
                <a:alpha val="40000"/>
              </a:scheme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grpSp>
      <p:sp>
        <p:nvSpPr>
          <p:cNvPr id="12305" name="正方形/長方形 12304">
            <a:extLst>
              <a:ext uri="{FF2B5EF4-FFF2-40B4-BE49-F238E27FC236}">
                <a16:creationId xmlns:a16="http://schemas.microsoft.com/office/drawing/2014/main" id="{C9DDB241-D489-5984-4907-57B6D64C640C}"/>
              </a:ext>
            </a:extLst>
          </p:cNvPr>
          <p:cNvSpPr/>
          <p:nvPr/>
        </p:nvSpPr>
        <p:spPr>
          <a:xfrm>
            <a:off x="4425015" y="2374180"/>
            <a:ext cx="3378233" cy="786203"/>
          </a:xfrm>
          <a:prstGeom prst="rect">
            <a:avLst/>
          </a:prstGeom>
          <a:solidFill>
            <a:srgbClr val="FFFFFF">
              <a:alpha val="90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grpSp>
        <p:nvGrpSpPr>
          <p:cNvPr id="12306" name="グループ化 12305">
            <a:extLst>
              <a:ext uri="{FF2B5EF4-FFF2-40B4-BE49-F238E27FC236}">
                <a16:creationId xmlns:a16="http://schemas.microsoft.com/office/drawing/2014/main" id="{CBC5696C-4AE8-22D2-0FE4-BBA00BDAC788}"/>
              </a:ext>
            </a:extLst>
          </p:cNvPr>
          <p:cNvGrpSpPr>
            <a:grpSpLocks noChangeAspect="1"/>
          </p:cNvGrpSpPr>
          <p:nvPr/>
        </p:nvGrpSpPr>
        <p:grpSpPr>
          <a:xfrm>
            <a:off x="7896874" y="1999495"/>
            <a:ext cx="324000" cy="178785"/>
            <a:chOff x="5270129" y="3256673"/>
            <a:chExt cx="396700" cy="218901"/>
          </a:xfrm>
        </p:grpSpPr>
        <p:sp>
          <p:nvSpPr>
            <p:cNvPr id="12307" name="直角三角形 12306">
              <a:extLst>
                <a:ext uri="{FF2B5EF4-FFF2-40B4-BE49-F238E27FC236}">
                  <a16:creationId xmlns:a16="http://schemas.microsoft.com/office/drawing/2014/main" id="{4BFE8E68-D7FB-9E3D-5711-6A767AF99129}"/>
                </a:ext>
              </a:extLst>
            </p:cNvPr>
            <p:cNvSpPr/>
            <p:nvPr/>
          </p:nvSpPr>
          <p:spPr>
            <a:xfrm rot="13500000">
              <a:off x="5447928" y="3256673"/>
              <a:ext cx="218901" cy="218901"/>
            </a:xfrm>
            <a:prstGeom prst="rtTriangle">
              <a:avLst/>
            </a:prstGeom>
            <a:solidFill>
              <a:schemeClr val="accent3"/>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12308" name="直角三角形 12307">
              <a:extLst>
                <a:ext uri="{FF2B5EF4-FFF2-40B4-BE49-F238E27FC236}">
                  <a16:creationId xmlns:a16="http://schemas.microsoft.com/office/drawing/2014/main" id="{64EED4A1-238F-49B5-4974-90BF98275F03}"/>
                </a:ext>
              </a:extLst>
            </p:cNvPr>
            <p:cNvSpPr/>
            <p:nvPr/>
          </p:nvSpPr>
          <p:spPr>
            <a:xfrm rot="13500000">
              <a:off x="5270129" y="3256673"/>
              <a:ext cx="218901" cy="218901"/>
            </a:xfrm>
            <a:prstGeom prst="rtTriangle">
              <a:avLst/>
            </a:prstGeom>
            <a:solidFill>
              <a:schemeClr val="accent3">
                <a:alpha val="60000"/>
              </a:scheme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grpSp>
      <p:sp>
        <p:nvSpPr>
          <p:cNvPr id="12309" name="object 51">
            <a:extLst>
              <a:ext uri="{FF2B5EF4-FFF2-40B4-BE49-F238E27FC236}">
                <a16:creationId xmlns:a16="http://schemas.microsoft.com/office/drawing/2014/main" id="{2D9B1B2C-7466-43E7-6A3E-A1931FBB5424}"/>
              </a:ext>
            </a:extLst>
          </p:cNvPr>
          <p:cNvSpPr>
            <a:spLocks/>
          </p:cNvSpPr>
          <p:nvPr/>
        </p:nvSpPr>
        <p:spPr>
          <a:xfrm>
            <a:off x="5451048" y="3706903"/>
            <a:ext cx="1290875" cy="2242044"/>
          </a:xfrm>
          <a:custGeom>
            <a:avLst/>
            <a:gdLst/>
            <a:ahLst/>
            <a:cxnLst/>
            <a:rect l="l" t="t" r="r" b="b"/>
            <a:pathLst>
              <a:path w="1484629" h="857250">
                <a:moveTo>
                  <a:pt x="1484274" y="428561"/>
                </a:moveTo>
                <a:lnTo>
                  <a:pt x="1474561" y="498079"/>
                </a:lnTo>
                <a:lnTo>
                  <a:pt x="1446440" y="564025"/>
                </a:lnTo>
                <a:lnTo>
                  <a:pt x="1401440" y="625516"/>
                </a:lnTo>
                <a:lnTo>
                  <a:pt x="1373087" y="654315"/>
                </a:lnTo>
                <a:lnTo>
                  <a:pt x="1341087" y="681670"/>
                </a:lnTo>
                <a:lnTo>
                  <a:pt x="1305631" y="707470"/>
                </a:lnTo>
                <a:lnTo>
                  <a:pt x="1266910" y="731605"/>
                </a:lnTo>
                <a:lnTo>
                  <a:pt x="1225115" y="753965"/>
                </a:lnTo>
                <a:lnTo>
                  <a:pt x="1180437" y="774439"/>
                </a:lnTo>
                <a:lnTo>
                  <a:pt x="1133067" y="792918"/>
                </a:lnTo>
                <a:lnTo>
                  <a:pt x="1083195" y="809290"/>
                </a:lnTo>
                <a:lnTo>
                  <a:pt x="1031014" y="823446"/>
                </a:lnTo>
                <a:lnTo>
                  <a:pt x="976713" y="835276"/>
                </a:lnTo>
                <a:lnTo>
                  <a:pt x="920484" y="844668"/>
                </a:lnTo>
                <a:lnTo>
                  <a:pt x="862517" y="851514"/>
                </a:lnTo>
                <a:lnTo>
                  <a:pt x="803005" y="855702"/>
                </a:lnTo>
                <a:lnTo>
                  <a:pt x="742137" y="857122"/>
                </a:lnTo>
                <a:lnTo>
                  <a:pt x="681270" y="855702"/>
                </a:lnTo>
                <a:lnTo>
                  <a:pt x="621759" y="851514"/>
                </a:lnTo>
                <a:lnTo>
                  <a:pt x="563794" y="844668"/>
                </a:lnTo>
                <a:lnTo>
                  <a:pt x="507565" y="835276"/>
                </a:lnTo>
                <a:lnTo>
                  <a:pt x="453265" y="823446"/>
                </a:lnTo>
                <a:lnTo>
                  <a:pt x="401084" y="809290"/>
                </a:lnTo>
                <a:lnTo>
                  <a:pt x="351212" y="792918"/>
                </a:lnTo>
                <a:lnTo>
                  <a:pt x="303842" y="774439"/>
                </a:lnTo>
                <a:lnTo>
                  <a:pt x="259163" y="753965"/>
                </a:lnTo>
                <a:lnTo>
                  <a:pt x="217368" y="731605"/>
                </a:lnTo>
                <a:lnTo>
                  <a:pt x="178646" y="707470"/>
                </a:lnTo>
                <a:lnTo>
                  <a:pt x="143190" y="681670"/>
                </a:lnTo>
                <a:lnTo>
                  <a:pt x="111190" y="654315"/>
                </a:lnTo>
                <a:lnTo>
                  <a:pt x="82836" y="625516"/>
                </a:lnTo>
                <a:lnTo>
                  <a:pt x="58321" y="595383"/>
                </a:lnTo>
                <a:lnTo>
                  <a:pt x="21568" y="531554"/>
                </a:lnTo>
                <a:lnTo>
                  <a:pt x="2460" y="463712"/>
                </a:lnTo>
                <a:lnTo>
                  <a:pt x="0" y="428561"/>
                </a:lnTo>
                <a:lnTo>
                  <a:pt x="2460" y="393412"/>
                </a:lnTo>
                <a:lnTo>
                  <a:pt x="21568" y="325572"/>
                </a:lnTo>
                <a:lnTo>
                  <a:pt x="58321" y="261745"/>
                </a:lnTo>
                <a:lnTo>
                  <a:pt x="82836" y="231611"/>
                </a:lnTo>
                <a:lnTo>
                  <a:pt x="111190" y="202812"/>
                </a:lnTo>
                <a:lnTo>
                  <a:pt x="143190" y="175457"/>
                </a:lnTo>
                <a:lnTo>
                  <a:pt x="178646" y="149657"/>
                </a:lnTo>
                <a:lnTo>
                  <a:pt x="217368" y="125522"/>
                </a:lnTo>
                <a:lnTo>
                  <a:pt x="259163" y="103161"/>
                </a:lnTo>
                <a:lnTo>
                  <a:pt x="303842" y="82686"/>
                </a:lnTo>
                <a:lnTo>
                  <a:pt x="351212" y="64207"/>
                </a:lnTo>
                <a:lnTo>
                  <a:pt x="401084" y="47834"/>
                </a:lnTo>
                <a:lnTo>
                  <a:pt x="453265" y="33678"/>
                </a:lnTo>
                <a:lnTo>
                  <a:pt x="507565" y="21848"/>
                </a:lnTo>
                <a:lnTo>
                  <a:pt x="563794" y="12455"/>
                </a:lnTo>
                <a:lnTo>
                  <a:pt x="621759" y="5609"/>
                </a:lnTo>
                <a:lnTo>
                  <a:pt x="681270" y="1420"/>
                </a:lnTo>
                <a:lnTo>
                  <a:pt x="742137" y="0"/>
                </a:lnTo>
                <a:lnTo>
                  <a:pt x="803005" y="1420"/>
                </a:lnTo>
                <a:lnTo>
                  <a:pt x="862517" y="5609"/>
                </a:lnTo>
                <a:lnTo>
                  <a:pt x="920484" y="12455"/>
                </a:lnTo>
                <a:lnTo>
                  <a:pt x="976713" y="21848"/>
                </a:lnTo>
                <a:lnTo>
                  <a:pt x="1031014" y="33678"/>
                </a:lnTo>
                <a:lnTo>
                  <a:pt x="1083195" y="47834"/>
                </a:lnTo>
                <a:lnTo>
                  <a:pt x="1133067" y="64207"/>
                </a:lnTo>
                <a:lnTo>
                  <a:pt x="1180437" y="82686"/>
                </a:lnTo>
                <a:lnTo>
                  <a:pt x="1225115" y="103161"/>
                </a:lnTo>
                <a:lnTo>
                  <a:pt x="1266910" y="125522"/>
                </a:lnTo>
                <a:lnTo>
                  <a:pt x="1305631" y="149657"/>
                </a:lnTo>
                <a:lnTo>
                  <a:pt x="1341087" y="175457"/>
                </a:lnTo>
                <a:lnTo>
                  <a:pt x="1373087" y="202812"/>
                </a:lnTo>
                <a:lnTo>
                  <a:pt x="1401440" y="231611"/>
                </a:lnTo>
                <a:lnTo>
                  <a:pt x="1425954" y="261745"/>
                </a:lnTo>
                <a:lnTo>
                  <a:pt x="1462706" y="325572"/>
                </a:lnTo>
                <a:lnTo>
                  <a:pt x="1481814" y="393412"/>
                </a:lnTo>
                <a:lnTo>
                  <a:pt x="1484274" y="428561"/>
                </a:lnTo>
                <a:close/>
              </a:path>
            </a:pathLst>
          </a:custGeom>
          <a:solidFill>
            <a:schemeClr val="accent3">
              <a:alpha val="10000"/>
            </a:schemeClr>
          </a:solidFill>
          <a:ln w="28575">
            <a:solidFill>
              <a:schemeClr val="accent3"/>
            </a:solidFill>
          </a:ln>
        </p:spPr>
        <p:txBody>
          <a:bodyPr wrap="square" lIns="0" tIns="0" rIns="0" bIns="0" rtlCol="0" anchor="ctr"/>
          <a:lstStyle/>
          <a:p>
            <a:pPr marL="250310" marR="6277" indent="-235401" algn="ctr" eaLnBrk="1" fontAlgn="auto" hangingPunct="1">
              <a:lnSpc>
                <a:spcPct val="145800"/>
              </a:lnSpc>
              <a:spcBef>
                <a:spcPts val="124"/>
              </a:spcBef>
              <a:spcAft>
                <a:spcPts val="0"/>
              </a:spcAft>
            </a:pPr>
            <a:endParaRPr lang="ja-JP" altLang="en-US" sz="1200" dirty="0">
              <a:solidFill>
                <a:prstClr val="black"/>
              </a:solidFill>
              <a:latin typeface="Calibri" panose="020F0502020204030204"/>
              <a:ea typeface="メイリオ" panose="020B0604030504040204" pitchFamily="50" charset="-128"/>
              <a:cs typeface="Meiryo" charset="-128"/>
            </a:endParaRPr>
          </a:p>
        </p:txBody>
      </p:sp>
      <p:sp>
        <p:nvSpPr>
          <p:cNvPr id="12310" name="角丸四角形 81">
            <a:extLst>
              <a:ext uri="{FF2B5EF4-FFF2-40B4-BE49-F238E27FC236}">
                <a16:creationId xmlns:a16="http://schemas.microsoft.com/office/drawing/2014/main" id="{C3BD5B2B-8E05-8253-C103-B233D64A6046}"/>
              </a:ext>
            </a:extLst>
          </p:cNvPr>
          <p:cNvSpPr/>
          <p:nvPr/>
        </p:nvSpPr>
        <p:spPr>
          <a:xfrm>
            <a:off x="3941209" y="2459516"/>
            <a:ext cx="391298" cy="2776003"/>
          </a:xfrm>
          <a:prstGeom prst="roundRect">
            <a:avLst/>
          </a:prstGeom>
          <a:noFill/>
          <a:ln w="9525" cap="flat" cmpd="sng" algn="ctr">
            <a:noFill/>
            <a:prstDash val="solid"/>
          </a:ln>
          <a:effectLst/>
        </p:spPr>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300" normalizeH="0" baseline="0" noProof="0" dirty="0">
                <a:ln>
                  <a:noFill/>
                </a:ln>
                <a:solidFill>
                  <a:schemeClr val="accent3"/>
                </a:solidFill>
                <a:effectLst/>
                <a:uLnTx/>
                <a:uFillTx/>
                <a:latin typeface="Calibri" panose="020F0502020204030204"/>
                <a:ea typeface="メイリオ" panose="020B0604030504040204" pitchFamily="50" charset="-128"/>
                <a:cs typeface="+mn-cs"/>
              </a:rPr>
              <a:t>ページが開く</a:t>
            </a:r>
            <a:endParaRPr kumimoji="0" lang="en-US" altLang="ja-JP" sz="1600" b="0" i="0" u="none" strike="noStrike" kern="0" cap="none" spc="300" normalizeH="0" baseline="0" noProof="0" dirty="0">
              <a:ln>
                <a:noFill/>
              </a:ln>
              <a:solidFill>
                <a:schemeClr val="accent3"/>
              </a:solidFill>
              <a:effectLst/>
              <a:uLnTx/>
              <a:uFillTx/>
              <a:latin typeface="Calibri" panose="020F0502020204030204"/>
              <a:ea typeface="メイリオ" panose="020B0604030504040204" pitchFamily="50" charset="-128"/>
              <a:cs typeface="+mn-cs"/>
            </a:endParaRPr>
          </a:p>
        </p:txBody>
      </p:sp>
      <p:sp>
        <p:nvSpPr>
          <p:cNvPr id="12311" name="フリーフォーム 90">
            <a:extLst>
              <a:ext uri="{FF2B5EF4-FFF2-40B4-BE49-F238E27FC236}">
                <a16:creationId xmlns:a16="http://schemas.microsoft.com/office/drawing/2014/main" id="{6890F422-7F2B-0386-0AE1-F827DB153084}"/>
              </a:ext>
            </a:extLst>
          </p:cNvPr>
          <p:cNvSpPr/>
          <p:nvPr/>
        </p:nvSpPr>
        <p:spPr>
          <a:xfrm>
            <a:off x="4365753" y="5552364"/>
            <a:ext cx="1341772" cy="606701"/>
          </a:xfrm>
          <a:custGeom>
            <a:avLst/>
            <a:gdLst>
              <a:gd name="connsiteX0" fmla="*/ 55808 w 1125109"/>
              <a:gd name="connsiteY0" fmla="*/ 0 h 508734"/>
              <a:gd name="connsiteX1" fmla="*/ 963878 w 1125109"/>
              <a:gd name="connsiteY1" fmla="*/ 0 h 508734"/>
              <a:gd name="connsiteX2" fmla="*/ 1019686 w 1125109"/>
              <a:gd name="connsiteY2" fmla="*/ 55808 h 508734"/>
              <a:gd name="connsiteX3" fmla="*/ 1019686 w 1125109"/>
              <a:gd name="connsiteY3" fmla="*/ 127453 h 508734"/>
              <a:gd name="connsiteX4" fmla="*/ 1125109 w 1125109"/>
              <a:gd name="connsiteY4" fmla="*/ 127453 h 508734"/>
              <a:gd name="connsiteX5" fmla="*/ 1019686 w 1125109"/>
              <a:gd name="connsiteY5" fmla="*/ 221190 h 508734"/>
              <a:gd name="connsiteX6" fmla="*/ 1019686 w 1125109"/>
              <a:gd name="connsiteY6" fmla="*/ 452926 h 508734"/>
              <a:gd name="connsiteX7" fmla="*/ 963878 w 1125109"/>
              <a:gd name="connsiteY7" fmla="*/ 508734 h 508734"/>
              <a:gd name="connsiteX8" fmla="*/ 55808 w 1125109"/>
              <a:gd name="connsiteY8" fmla="*/ 508734 h 508734"/>
              <a:gd name="connsiteX9" fmla="*/ 0 w 1125109"/>
              <a:gd name="connsiteY9" fmla="*/ 452926 h 508734"/>
              <a:gd name="connsiteX10" fmla="*/ 0 w 1125109"/>
              <a:gd name="connsiteY10" fmla="*/ 55808 h 508734"/>
              <a:gd name="connsiteX11" fmla="*/ 55808 w 1125109"/>
              <a:gd name="connsiteY11" fmla="*/ 0 h 508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25109" h="508734">
                <a:moveTo>
                  <a:pt x="55808" y="0"/>
                </a:moveTo>
                <a:lnTo>
                  <a:pt x="963878" y="0"/>
                </a:lnTo>
                <a:cubicBezTo>
                  <a:pt x="994700" y="0"/>
                  <a:pt x="1019686" y="24986"/>
                  <a:pt x="1019686" y="55808"/>
                </a:cubicBezTo>
                <a:lnTo>
                  <a:pt x="1019686" y="127453"/>
                </a:lnTo>
                <a:lnTo>
                  <a:pt x="1125109" y="127453"/>
                </a:lnTo>
                <a:lnTo>
                  <a:pt x="1019686" y="221190"/>
                </a:lnTo>
                <a:lnTo>
                  <a:pt x="1019686" y="452926"/>
                </a:lnTo>
                <a:cubicBezTo>
                  <a:pt x="1019686" y="483748"/>
                  <a:pt x="994700" y="508734"/>
                  <a:pt x="963878" y="508734"/>
                </a:cubicBezTo>
                <a:lnTo>
                  <a:pt x="55808" y="508734"/>
                </a:lnTo>
                <a:cubicBezTo>
                  <a:pt x="24986" y="508734"/>
                  <a:pt x="0" y="483748"/>
                  <a:pt x="0" y="452926"/>
                </a:cubicBezTo>
                <a:lnTo>
                  <a:pt x="0" y="55808"/>
                </a:lnTo>
                <a:cubicBezTo>
                  <a:pt x="0" y="24986"/>
                  <a:pt x="24986" y="0"/>
                  <a:pt x="55808" y="0"/>
                </a:cubicBezTo>
                <a:close/>
              </a:path>
            </a:pathLst>
          </a:custGeom>
          <a:solidFill>
            <a:schemeClr val="accent3">
              <a:alpha val="72485"/>
            </a:schemeClr>
          </a:solidFill>
          <a:ln w="0" cap="flat" cmpd="sng" algn="ctr">
            <a:noFill/>
            <a:prstDash val="solid"/>
          </a:ln>
          <a:effectLst/>
        </p:spPr>
        <p:txBody>
          <a:bodyPr rot="0" spcFirstLastPara="0" vertOverflow="overflow" horzOverflow="overflow" vert="horz" wrap="square" lIns="108000" tIns="108000" rIns="21600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FFFFFF"/>
                </a:solidFill>
                <a:effectLst/>
                <a:uLnTx/>
                <a:uFillTx/>
                <a:latin typeface="Calibri" panose="020F0502020204030204"/>
                <a:ea typeface="メイリオ" panose="020B0604030504040204" pitchFamily="50" charset="-128"/>
                <a:cs typeface="+mn-cs"/>
              </a:rPr>
              <a:t>ユーザーが</a:t>
            </a:r>
            <a:endParaRPr kumimoji="0" lang="en-US" altLang="ja-JP" sz="1200" b="1"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FFFFFF"/>
                </a:solidFill>
                <a:effectLst/>
                <a:uLnTx/>
                <a:uFillTx/>
                <a:latin typeface="Calibri" panose="020F0502020204030204"/>
                <a:ea typeface="メイリオ" panose="020B0604030504040204" pitchFamily="50" charset="-128"/>
                <a:cs typeface="+mn-cs"/>
              </a:rPr>
              <a:t>自由に操作</a:t>
            </a:r>
            <a:endParaRPr kumimoji="0" lang="ja-JP" altLang="en-US" sz="1200" b="1"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p:txBody>
      </p:sp>
      <p:grpSp>
        <p:nvGrpSpPr>
          <p:cNvPr id="12312" name="グループ化 12311">
            <a:extLst>
              <a:ext uri="{FF2B5EF4-FFF2-40B4-BE49-F238E27FC236}">
                <a16:creationId xmlns:a16="http://schemas.microsoft.com/office/drawing/2014/main" id="{5A7D0766-B065-2F4C-E911-773C7F99371E}"/>
              </a:ext>
            </a:extLst>
          </p:cNvPr>
          <p:cNvGrpSpPr/>
          <p:nvPr/>
        </p:nvGrpSpPr>
        <p:grpSpPr>
          <a:xfrm>
            <a:off x="8587846" y="3335713"/>
            <a:ext cx="2805455" cy="2857433"/>
            <a:chOff x="8594948" y="3267563"/>
            <a:chExt cx="2805455" cy="2857433"/>
          </a:xfrm>
        </p:grpSpPr>
        <p:grpSp>
          <p:nvGrpSpPr>
            <p:cNvPr id="12313" name="グループ化 12312">
              <a:extLst>
                <a:ext uri="{FF2B5EF4-FFF2-40B4-BE49-F238E27FC236}">
                  <a16:creationId xmlns:a16="http://schemas.microsoft.com/office/drawing/2014/main" id="{93EB4713-05F7-FA58-6F52-4D840E80A74B}"/>
                </a:ext>
              </a:extLst>
            </p:cNvPr>
            <p:cNvGrpSpPr/>
            <p:nvPr/>
          </p:nvGrpSpPr>
          <p:grpSpPr>
            <a:xfrm>
              <a:off x="8594948" y="3267563"/>
              <a:ext cx="1356412" cy="2857433"/>
              <a:chOff x="8594948" y="3267563"/>
              <a:chExt cx="1356412" cy="2857433"/>
            </a:xfrm>
          </p:grpSpPr>
          <p:pic>
            <p:nvPicPr>
              <p:cNvPr id="12335" name="図 12334">
                <a:extLst>
                  <a:ext uri="{FF2B5EF4-FFF2-40B4-BE49-F238E27FC236}">
                    <a16:creationId xmlns:a16="http://schemas.microsoft.com/office/drawing/2014/main" id="{0599F85E-84EA-6962-B14C-B4A4F01C382C}"/>
                  </a:ext>
                </a:extLst>
              </p:cNvPr>
              <p:cNvPicPr>
                <a:picLocks/>
              </p:cNvPicPr>
              <p:nvPr/>
            </p:nvPicPr>
            <p:blipFill rotWithShape="1">
              <a:blip r:embed="rId5" cstate="screen">
                <a:extLst>
                  <a:ext uri="{28A0092B-C50C-407E-A947-70E740481C1C}">
                    <a14:useLocalDpi xmlns:a14="http://schemas.microsoft.com/office/drawing/2010/main"/>
                  </a:ext>
                </a:extLst>
              </a:blip>
              <a:srcRect t="-1194" b="-2787"/>
              <a:stretch/>
            </p:blipFill>
            <p:spPr>
              <a:xfrm>
                <a:off x="8594948" y="3267563"/>
                <a:ext cx="1356412" cy="2857433"/>
              </a:xfrm>
              <a:prstGeom prst="rect">
                <a:avLst/>
              </a:prstGeom>
            </p:spPr>
          </p:pic>
          <p:sp>
            <p:nvSpPr>
              <p:cNvPr id="12336" name="正方形/長方形 12335">
                <a:extLst>
                  <a:ext uri="{FF2B5EF4-FFF2-40B4-BE49-F238E27FC236}">
                    <a16:creationId xmlns:a16="http://schemas.microsoft.com/office/drawing/2014/main" id="{C5AF6E68-2831-9136-2DB8-35B28CA207AC}"/>
                  </a:ext>
                </a:extLst>
              </p:cNvPr>
              <p:cNvSpPr/>
              <p:nvPr/>
            </p:nvSpPr>
            <p:spPr>
              <a:xfrm>
                <a:off x="8666049" y="3614668"/>
                <a:ext cx="1197993" cy="2090570"/>
              </a:xfrm>
              <a:prstGeom prst="rect">
                <a:avLst/>
              </a:prstGeom>
              <a:solidFill>
                <a:schemeClr val="bg2"/>
              </a:solidFill>
              <a:ln w="9525" cap="flat" cmpd="sng" algn="ctr">
                <a:solidFill>
                  <a:srgbClr val="545454"/>
                </a:solidFill>
                <a:prstDash val="solid"/>
              </a:ln>
              <a:effec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 altLang="ja-JP" sz="1200" b="0" i="0" u="none" strike="noStrike" kern="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endParaRPr>
              </a:p>
            </p:txBody>
          </p:sp>
          <p:sp>
            <p:nvSpPr>
              <p:cNvPr id="4" name="正方形/長方形 3">
                <a:extLst>
                  <a:ext uri="{FF2B5EF4-FFF2-40B4-BE49-F238E27FC236}">
                    <a16:creationId xmlns:a16="http://schemas.microsoft.com/office/drawing/2014/main" id="{9DA7D31E-AE38-2017-A010-821A15EA34C2}"/>
                  </a:ext>
                </a:extLst>
              </p:cNvPr>
              <p:cNvSpPr/>
              <p:nvPr/>
            </p:nvSpPr>
            <p:spPr>
              <a:xfrm>
                <a:off x="8666049" y="3614668"/>
                <a:ext cx="1197993" cy="2090570"/>
              </a:xfrm>
              <a:prstGeom prst="rect">
                <a:avLst/>
              </a:prstGeom>
              <a:solidFill>
                <a:schemeClr val="accent3">
                  <a:alpha val="5000"/>
                </a:schemeClr>
              </a:solidFill>
              <a:ln w="9525" cap="flat" cmpd="sng" algn="ctr">
                <a:solidFill>
                  <a:srgbClr val="545454"/>
                </a:solidFill>
                <a:prstDash val="solid"/>
              </a:ln>
              <a:effec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kern="0" dirty="0">
                    <a:solidFill>
                      <a:schemeClr val="tx2"/>
                    </a:solidFill>
                    <a:latin typeface="Calibri" panose="020F0502020204030204"/>
                    <a:ea typeface="メイリオ" panose="020B0604030504040204" pitchFamily="50" charset="-128"/>
                  </a:rPr>
                  <a:t>広告主</a:t>
                </a:r>
                <a:r>
                  <a:rPr kumimoji="0" lang="ja-JP" altLang="en-US" sz="1200" b="0" i="0" u="none" strike="noStrike" kern="0" cap="none" spc="0" normalizeH="0" baseline="0" noProof="0" dirty="0">
                    <a:ln>
                      <a:noFill/>
                    </a:ln>
                    <a:solidFill>
                      <a:schemeClr val="tx2"/>
                    </a:solidFill>
                    <a:effectLst/>
                    <a:uLnTx/>
                    <a:uFillTx/>
                    <a:latin typeface="Calibri" panose="020F0502020204030204"/>
                    <a:ea typeface="メイリオ" panose="020B0604030504040204" pitchFamily="50" charset="-128"/>
                    <a:cs typeface="+mn-cs"/>
                  </a:rPr>
                  <a:t>様</a:t>
                </a:r>
                <a:r>
                  <a:rPr kumimoji="0" lang="en" altLang="ja-JP" sz="1200" b="0" i="0" u="none" strike="noStrike" kern="0" cap="none" spc="0" normalizeH="0" baseline="0" noProof="0" dirty="0">
                    <a:ln>
                      <a:noFill/>
                    </a:ln>
                    <a:solidFill>
                      <a:schemeClr val="tx2"/>
                    </a:solidFill>
                    <a:effectLst/>
                    <a:uLnTx/>
                    <a:uFillTx/>
                    <a:latin typeface="Calibri" panose="020F0502020204030204"/>
                    <a:ea typeface="メイリオ" panose="020B0604030504040204" pitchFamily="50" charset="-128"/>
                    <a:cs typeface="+mn-cs"/>
                  </a:rPr>
                  <a:t>LP</a:t>
                </a:r>
              </a:p>
            </p:txBody>
          </p:sp>
        </p:grpSp>
        <p:grpSp>
          <p:nvGrpSpPr>
            <p:cNvPr id="12314" name="グループ化 12313">
              <a:extLst>
                <a:ext uri="{FF2B5EF4-FFF2-40B4-BE49-F238E27FC236}">
                  <a16:creationId xmlns:a16="http://schemas.microsoft.com/office/drawing/2014/main" id="{454F97D4-EA07-7972-31F4-A336D5B4D838}"/>
                </a:ext>
              </a:extLst>
            </p:cNvPr>
            <p:cNvGrpSpPr/>
            <p:nvPr/>
          </p:nvGrpSpPr>
          <p:grpSpPr>
            <a:xfrm>
              <a:off x="10043991" y="3267563"/>
              <a:ext cx="1356412" cy="2857433"/>
              <a:chOff x="10043991" y="3267563"/>
              <a:chExt cx="1356412" cy="2857433"/>
            </a:xfrm>
          </p:grpSpPr>
          <p:pic>
            <p:nvPicPr>
              <p:cNvPr id="12315" name="図 12314">
                <a:extLst>
                  <a:ext uri="{FF2B5EF4-FFF2-40B4-BE49-F238E27FC236}">
                    <a16:creationId xmlns:a16="http://schemas.microsoft.com/office/drawing/2014/main" id="{C8C79A06-2836-F478-8DD0-75B44A261956}"/>
                  </a:ext>
                </a:extLst>
              </p:cNvPr>
              <p:cNvPicPr>
                <a:picLocks/>
              </p:cNvPicPr>
              <p:nvPr/>
            </p:nvPicPr>
            <p:blipFill rotWithShape="1">
              <a:blip r:embed="rId5" cstate="screen">
                <a:extLst>
                  <a:ext uri="{28A0092B-C50C-407E-A947-70E740481C1C}">
                    <a14:useLocalDpi xmlns:a14="http://schemas.microsoft.com/office/drawing/2010/main"/>
                  </a:ext>
                </a:extLst>
              </a:blip>
              <a:srcRect t="-1194" b="-2787"/>
              <a:stretch/>
            </p:blipFill>
            <p:spPr>
              <a:xfrm>
                <a:off x="10043991" y="3267563"/>
                <a:ext cx="1356412" cy="2857433"/>
              </a:xfrm>
              <a:prstGeom prst="rect">
                <a:avLst/>
              </a:prstGeom>
            </p:spPr>
          </p:pic>
          <p:sp>
            <p:nvSpPr>
              <p:cNvPr id="12334" name="正方形/長方形 12333">
                <a:extLst>
                  <a:ext uri="{FF2B5EF4-FFF2-40B4-BE49-F238E27FC236}">
                    <a16:creationId xmlns:a16="http://schemas.microsoft.com/office/drawing/2014/main" id="{4B4F67E3-12EF-6769-E133-38EA0672D46F}"/>
                  </a:ext>
                </a:extLst>
              </p:cNvPr>
              <p:cNvSpPr/>
              <p:nvPr/>
            </p:nvSpPr>
            <p:spPr>
              <a:xfrm>
                <a:off x="10115092" y="3614668"/>
                <a:ext cx="1197993" cy="2090570"/>
              </a:xfrm>
              <a:prstGeom prst="rect">
                <a:avLst/>
              </a:prstGeom>
              <a:solidFill>
                <a:schemeClr val="bg2"/>
              </a:solidFill>
              <a:ln w="9525" cap="flat" cmpd="sng" algn="ctr">
                <a:solidFill>
                  <a:srgbClr val="545454"/>
                </a:solidFill>
                <a:prstDash val="solid"/>
              </a:ln>
              <a:effec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 altLang="ja-JP" sz="900" b="0" i="0" u="none" strike="noStrike" kern="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endParaRPr>
              </a:p>
            </p:txBody>
          </p:sp>
          <p:sp>
            <p:nvSpPr>
              <p:cNvPr id="5" name="正方形/長方形 4">
                <a:extLst>
                  <a:ext uri="{FF2B5EF4-FFF2-40B4-BE49-F238E27FC236}">
                    <a16:creationId xmlns:a16="http://schemas.microsoft.com/office/drawing/2014/main" id="{DF2B7AB8-18E4-D93A-73B6-D30955AAF3AB}"/>
                  </a:ext>
                </a:extLst>
              </p:cNvPr>
              <p:cNvSpPr/>
              <p:nvPr/>
            </p:nvSpPr>
            <p:spPr>
              <a:xfrm>
                <a:off x="10115092" y="3614668"/>
                <a:ext cx="1197993" cy="2090570"/>
              </a:xfrm>
              <a:prstGeom prst="rect">
                <a:avLst/>
              </a:prstGeom>
              <a:solidFill>
                <a:schemeClr val="accent3">
                  <a:alpha val="5000"/>
                </a:schemeClr>
              </a:solidFill>
              <a:ln w="9525" cap="flat" cmpd="sng" algn="ctr">
                <a:solidFill>
                  <a:srgbClr val="545454"/>
                </a:solidFill>
                <a:prstDash val="solid"/>
              </a:ln>
              <a:effec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rPr>
                  <a:t>Yahoo! JAPAN</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 altLang="ja-JP" sz="1200" b="0" i="0" u="none" strike="noStrike" kern="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rPr>
                  <a:t>PR</a:t>
                </a:r>
                <a:r>
                  <a:rPr kumimoji="0" lang="ja-JP" altLang="en-US" sz="1200" b="0" i="0" u="none" strike="noStrike" kern="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rPr>
                  <a:t>企画 </a:t>
                </a:r>
                <a:r>
                  <a:rPr kumimoji="0" lang="en" altLang="ja-JP" sz="1200" b="0" i="0" u="none" strike="noStrike" kern="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rPr>
                  <a:t>LP</a:t>
                </a:r>
                <a:endParaRPr kumimoji="0" lang="en" altLang="ja-JP" sz="900" b="0" i="0" u="none" strike="noStrike" kern="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 sz="900" b="0" i="0" u="none" strike="noStrike" kern="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rPr>
                  <a:t>（</a:t>
                </a:r>
                <a:r>
                  <a:rPr kumimoji="0" lang="en-US" altLang="ja-JP" sz="900" b="0" i="0" u="none" strike="noStrike" kern="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rPr>
                  <a:t>LINE</a:t>
                </a:r>
                <a:r>
                  <a:rPr kumimoji="0" lang="ja-JP" altLang="en-US" sz="900" b="0" i="0" u="none" strike="noStrike" kern="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rPr>
                  <a:t>ヤフー</a:t>
                </a:r>
                <a:endParaRPr kumimoji="0" lang="en-US" altLang="ja-JP" sz="900" b="0" i="0" u="none" strike="noStrike" kern="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rPr>
                  <a:t>作成ページ）</a:t>
                </a:r>
                <a:endParaRPr kumimoji="0" lang="en" altLang="ja-JP" sz="900" b="0" i="0" u="none" strike="noStrike" kern="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endParaRPr>
              </a:p>
            </p:txBody>
          </p:sp>
        </p:grpSp>
      </p:grpSp>
      <p:cxnSp>
        <p:nvCxnSpPr>
          <p:cNvPr id="12337" name="カギ線コネクタ 116">
            <a:extLst>
              <a:ext uri="{FF2B5EF4-FFF2-40B4-BE49-F238E27FC236}">
                <a16:creationId xmlns:a16="http://schemas.microsoft.com/office/drawing/2014/main" id="{42A738C7-DBBF-9F46-1A3D-583158D39AFE}"/>
              </a:ext>
            </a:extLst>
          </p:cNvPr>
          <p:cNvCxnSpPr>
            <a:cxnSpLocks/>
            <a:stCxn id="12339" idx="2"/>
            <a:endCxn id="12335" idx="0"/>
          </p:cNvCxnSpPr>
          <p:nvPr/>
        </p:nvCxnSpPr>
        <p:spPr>
          <a:xfrm rot="5400000">
            <a:off x="9431715" y="2776855"/>
            <a:ext cx="393196" cy="724521"/>
          </a:xfrm>
          <a:prstGeom prst="bentConnector3">
            <a:avLst>
              <a:gd name="adj1" fmla="val 50000"/>
            </a:avLst>
          </a:prstGeom>
          <a:noFill/>
          <a:ln w="31750" cap="flat" cmpd="sng" algn="ctr">
            <a:solidFill>
              <a:schemeClr val="accent3"/>
            </a:solidFill>
            <a:prstDash val="solid"/>
            <a:tailEnd type="triangle" w="med" len="med"/>
          </a:ln>
          <a:effectLst/>
        </p:spPr>
      </p:cxnSp>
      <p:cxnSp>
        <p:nvCxnSpPr>
          <p:cNvPr id="12338" name="カギ線コネクタ 120">
            <a:extLst>
              <a:ext uri="{FF2B5EF4-FFF2-40B4-BE49-F238E27FC236}">
                <a16:creationId xmlns:a16="http://schemas.microsoft.com/office/drawing/2014/main" id="{C8A83C4F-AB63-952C-7317-B1519EE3AC6C}"/>
              </a:ext>
            </a:extLst>
          </p:cNvPr>
          <p:cNvCxnSpPr>
            <a:cxnSpLocks/>
            <a:stCxn id="12339" idx="2"/>
            <a:endCxn id="12315" idx="0"/>
          </p:cNvCxnSpPr>
          <p:nvPr/>
        </p:nvCxnSpPr>
        <p:spPr>
          <a:xfrm rot="16200000" flipH="1">
            <a:off x="10156236" y="2776854"/>
            <a:ext cx="393196" cy="724522"/>
          </a:xfrm>
          <a:prstGeom prst="bentConnector3">
            <a:avLst>
              <a:gd name="adj1" fmla="val 50000"/>
            </a:avLst>
          </a:prstGeom>
          <a:noFill/>
          <a:ln w="31750" cap="flat" cmpd="sng" algn="ctr">
            <a:solidFill>
              <a:schemeClr val="accent3"/>
            </a:solidFill>
            <a:prstDash val="solid"/>
            <a:tailEnd type="triangle" w="med" len="med"/>
          </a:ln>
          <a:effectLst/>
        </p:spPr>
      </p:cxnSp>
      <p:sp>
        <p:nvSpPr>
          <p:cNvPr id="12339" name="角丸四角形 121">
            <a:extLst>
              <a:ext uri="{FF2B5EF4-FFF2-40B4-BE49-F238E27FC236}">
                <a16:creationId xmlns:a16="http://schemas.microsoft.com/office/drawing/2014/main" id="{796E48BF-4CA1-5B61-BF35-8D5D3FD16214}"/>
              </a:ext>
            </a:extLst>
          </p:cNvPr>
          <p:cNvSpPr/>
          <p:nvPr/>
        </p:nvSpPr>
        <p:spPr>
          <a:xfrm>
            <a:off x="9180251" y="2590381"/>
            <a:ext cx="1620644" cy="352136"/>
          </a:xfrm>
          <a:prstGeom prst="roundRect">
            <a:avLst>
              <a:gd name="adj" fmla="val 50000"/>
            </a:avLst>
          </a:prstGeom>
          <a:solidFill>
            <a:srgbClr val="FFFFFF"/>
          </a:solidFill>
          <a:ln w="22225" cap="flat" cmpd="sng" algn="ctr">
            <a:solidFill>
              <a:schemeClr val="accent3"/>
            </a:solidFill>
            <a:prstDash val="sysDot"/>
          </a:ln>
          <a:effectLst/>
        </p:spPr>
        <p:txBody>
          <a:bodyPr rot="0" spcFirstLastPara="0" vertOverflow="overflow" horzOverflow="overflow" vert="horz" wrap="square" lIns="91440" tIns="72000" rIns="91440" bIns="3600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chemeClr val="accent3"/>
                </a:solidFill>
                <a:effectLst/>
                <a:uLnTx/>
                <a:uFillTx/>
                <a:latin typeface="Meiryo" panose="020B0604030504040204" pitchFamily="34" charset="-128"/>
                <a:ea typeface="メイリオ" panose="020B0604030504040204" pitchFamily="50" charset="-128"/>
                <a:cs typeface="+mn-cs"/>
              </a:rPr>
              <a:t>遷移先は選択可能</a:t>
            </a:r>
          </a:p>
        </p:txBody>
      </p:sp>
      <p:sp>
        <p:nvSpPr>
          <p:cNvPr id="12340" name="片側の 2 つの角を丸めた四角形 130">
            <a:extLst>
              <a:ext uri="{FF2B5EF4-FFF2-40B4-BE49-F238E27FC236}">
                <a16:creationId xmlns:a16="http://schemas.microsoft.com/office/drawing/2014/main" id="{F4D36D18-9F43-CB61-3AEF-6456C832953A}"/>
              </a:ext>
            </a:extLst>
          </p:cNvPr>
          <p:cNvSpPr/>
          <p:nvPr/>
        </p:nvSpPr>
        <p:spPr>
          <a:xfrm>
            <a:off x="590308" y="1816150"/>
            <a:ext cx="3276001" cy="576000"/>
          </a:xfrm>
          <a:prstGeom prst="round2SameRect">
            <a:avLst>
              <a:gd name="adj1" fmla="val 20664"/>
              <a:gd name="adj2" fmla="val 0"/>
            </a:avLst>
          </a:prstGeom>
          <a:solidFill>
            <a:schemeClr val="accent3">
              <a:alpha val="20000"/>
            </a:schemeClr>
          </a:solidFill>
          <a:ln w="4445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 altLang="ja-JP" sz="1400" b="1" i="0" u="none" strike="noStrike" kern="0" cap="none" spc="0" normalizeH="0" baseline="0" noProof="0" dirty="0">
                <a:ln>
                  <a:noFill/>
                </a:ln>
                <a:solidFill>
                  <a:schemeClr val="accent3"/>
                </a:solidFill>
                <a:effectLst/>
                <a:uLnTx/>
                <a:uFillTx/>
                <a:latin typeface="Meiryo" panose="020B0604030504040204" pitchFamily="34" charset="-128"/>
                <a:ea typeface="メイリオ" panose="020B0604030504040204" pitchFamily="50" charset="-128"/>
                <a:cs typeface="+mn-cs"/>
              </a:rPr>
              <a:t>Yahoo! JAPAN</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300" normalizeH="0" baseline="0" noProof="0" dirty="0">
                <a:ln>
                  <a:noFill/>
                </a:ln>
                <a:solidFill>
                  <a:schemeClr val="accent3"/>
                </a:solidFill>
                <a:effectLst/>
                <a:uLnTx/>
                <a:uFillTx/>
                <a:latin typeface="Meiryo" panose="020B0604030504040204" pitchFamily="34" charset="-128"/>
                <a:ea typeface="メイリオ" panose="020B0604030504040204" pitchFamily="50" charset="-128"/>
                <a:cs typeface="+mn-cs"/>
              </a:rPr>
              <a:t>トップページ</a:t>
            </a:r>
          </a:p>
        </p:txBody>
      </p:sp>
      <p:sp>
        <p:nvSpPr>
          <p:cNvPr id="12342" name="object 53">
            <a:extLst>
              <a:ext uri="{FF2B5EF4-FFF2-40B4-BE49-F238E27FC236}">
                <a16:creationId xmlns:a16="http://schemas.microsoft.com/office/drawing/2014/main" id="{49EB8D73-BF2D-00B0-EFE1-48497AA465A1}"/>
              </a:ext>
            </a:extLst>
          </p:cNvPr>
          <p:cNvSpPr txBox="1"/>
          <p:nvPr/>
        </p:nvSpPr>
        <p:spPr>
          <a:xfrm>
            <a:off x="4798078" y="2528655"/>
            <a:ext cx="1858059" cy="291606"/>
          </a:xfrm>
          <a:prstGeom prst="roundRect">
            <a:avLst>
              <a:gd name="adj" fmla="val 50000"/>
            </a:avLst>
          </a:prstGeom>
          <a:solidFill>
            <a:srgbClr val="FFFFFF"/>
          </a:solidFill>
          <a:ln w="15875">
            <a:solidFill>
              <a:srgbClr val="CCCCCC">
                <a:lumMod val="90000"/>
              </a:srgbClr>
            </a:solidFill>
          </a:ln>
        </p:spPr>
        <p:txBody>
          <a:bodyPr vert="horz" wrap="none" lIns="144000" tIns="0" rIns="144000" bIns="288000" rtlCol="0">
            <a:noAutofit/>
          </a:bodyPr>
          <a:lstStyle/>
          <a:p>
            <a:pPr marL="250310" marR="6277" lvl="0" indent="-235401" algn="ctr" defTabSz="914400" eaLnBrk="1" fontAlgn="auto" latinLnBrk="0" hangingPunct="1">
              <a:lnSpc>
                <a:spcPct val="145800"/>
              </a:lnSpc>
              <a:spcBef>
                <a:spcPts val="124"/>
              </a:spcBef>
              <a:spcAft>
                <a:spcPts val="0"/>
              </a:spcAft>
              <a:buClrTx/>
              <a:buSzTx/>
              <a:buFontTx/>
              <a:buNone/>
              <a:tabLst/>
              <a:defRPr/>
            </a:pPr>
            <a:r>
              <a:rPr kumimoji="0" lang="ja-JP" altLang="en-US"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eiryo" charset="-128"/>
              </a:rPr>
              <a:t>インタラクション例</a:t>
            </a:r>
            <a:endParaRPr kumimoji="0" lang="en-US" altLang="ja-JP"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eiryo" charset="-128"/>
            </a:endParaRPr>
          </a:p>
        </p:txBody>
      </p:sp>
      <p:sp>
        <p:nvSpPr>
          <p:cNvPr id="12343" name="object 53">
            <a:extLst>
              <a:ext uri="{FF2B5EF4-FFF2-40B4-BE49-F238E27FC236}">
                <a16:creationId xmlns:a16="http://schemas.microsoft.com/office/drawing/2014/main" id="{769686D1-8E46-85D7-6219-DB797C91BDD4}"/>
              </a:ext>
            </a:extLst>
          </p:cNvPr>
          <p:cNvSpPr txBox="1"/>
          <p:nvPr/>
        </p:nvSpPr>
        <p:spPr>
          <a:xfrm>
            <a:off x="4733140" y="2872181"/>
            <a:ext cx="2773619" cy="194669"/>
          </a:xfrm>
          <a:prstGeom prst="roundRect">
            <a:avLst>
              <a:gd name="adj" fmla="val 0"/>
            </a:avLst>
          </a:prstGeom>
          <a:noFill/>
          <a:ln>
            <a:noFill/>
          </a:ln>
        </p:spPr>
        <p:txBody>
          <a:bodyPr vert="horz" wrap="square" lIns="0" tIns="0" rIns="0" bIns="0" rtlCol="0">
            <a:spAutoFit/>
          </a:bodyPr>
          <a:lstStyle/>
          <a:p>
            <a:pPr marL="250310" marR="6277" indent="-235401" eaLnBrk="1" fontAlgn="auto" hangingPunct="1">
              <a:lnSpc>
                <a:spcPct val="120000"/>
              </a:lnSpc>
              <a:spcBef>
                <a:spcPts val="124"/>
              </a:spcBef>
              <a:spcAft>
                <a:spcPts val="0"/>
              </a:spcAft>
            </a:pPr>
            <a:r>
              <a:rPr lang="ja-JP" altLang="en-US" sz="1100" dirty="0">
                <a:solidFill>
                  <a:schemeClr val="tx2"/>
                </a:solidFill>
                <a:latin typeface="Calibri" panose="020F0502020204030204"/>
                <a:ea typeface="メイリオ" panose="020B0604030504040204" pitchFamily="50" charset="-128"/>
                <a:cs typeface="Meiryo" charset="-128"/>
              </a:rPr>
              <a:t>人物を</a:t>
            </a:r>
            <a:r>
              <a:rPr lang="en-US" altLang="ja-JP" sz="1100" dirty="0">
                <a:solidFill>
                  <a:schemeClr val="tx2"/>
                </a:solidFill>
                <a:latin typeface="Calibri" panose="020F0502020204030204"/>
                <a:ea typeface="メイリオ" panose="020B0604030504040204" pitchFamily="50" charset="-128"/>
                <a:cs typeface="Meiryo" charset="-128"/>
              </a:rPr>
              <a:t>360°</a:t>
            </a:r>
            <a:r>
              <a:rPr lang="ja-JP" altLang="en-US" sz="1100" dirty="0">
                <a:solidFill>
                  <a:schemeClr val="tx2"/>
                </a:solidFill>
                <a:latin typeface="Calibri" panose="020F0502020204030204"/>
                <a:ea typeface="メイリオ" panose="020B0604030504040204" pitchFamily="50" charset="-128"/>
                <a:cs typeface="Meiryo" charset="-128"/>
              </a:rPr>
              <a:t>から回して見ることができる</a:t>
            </a:r>
            <a:endParaRPr lang="en-US" altLang="ja-JP" sz="1100" dirty="0">
              <a:solidFill>
                <a:schemeClr val="tx2"/>
              </a:solidFill>
              <a:latin typeface="Calibri" panose="020F0502020204030204"/>
              <a:ea typeface="メイリオ" panose="020B0604030504040204" pitchFamily="50" charset="-128"/>
              <a:cs typeface="Meiryo" charset="-128"/>
            </a:endParaRPr>
          </a:p>
        </p:txBody>
      </p:sp>
      <p:pic>
        <p:nvPicPr>
          <p:cNvPr id="12344" name="図 12343">
            <a:extLst>
              <a:ext uri="{FF2B5EF4-FFF2-40B4-BE49-F238E27FC236}">
                <a16:creationId xmlns:a16="http://schemas.microsoft.com/office/drawing/2014/main" id="{757E6898-1015-11EF-DE57-1E9A2920A957}"/>
              </a:ext>
            </a:extLst>
          </p:cNvPr>
          <p:cNvPicPr>
            <a:picLocks noChangeAspect="1"/>
          </p:cNvPicPr>
          <p:nvPr/>
        </p:nvPicPr>
        <p:blipFill>
          <a:blip r:embed="rId6">
            <a:alphaModFix amt="75000"/>
          </a:blip>
          <a:stretch>
            <a:fillRect/>
          </a:stretch>
        </p:blipFill>
        <p:spPr>
          <a:xfrm>
            <a:off x="6741923" y="2516949"/>
            <a:ext cx="562397" cy="315283"/>
          </a:xfrm>
          <a:prstGeom prst="rect">
            <a:avLst/>
          </a:prstGeom>
        </p:spPr>
      </p:pic>
      <p:sp>
        <p:nvSpPr>
          <p:cNvPr id="12346" name="正方形/長方形 12345">
            <a:extLst>
              <a:ext uri="{FF2B5EF4-FFF2-40B4-BE49-F238E27FC236}">
                <a16:creationId xmlns:a16="http://schemas.microsoft.com/office/drawing/2014/main" id="{F5569ADC-FC65-56C0-5894-30F33D3FF7CA}"/>
              </a:ext>
            </a:extLst>
          </p:cNvPr>
          <p:cNvSpPr/>
          <p:nvPr/>
        </p:nvSpPr>
        <p:spPr>
          <a:xfrm>
            <a:off x="1160492" y="3594782"/>
            <a:ext cx="2131602" cy="1179723"/>
          </a:xfrm>
          <a:prstGeom prst="rect">
            <a:avLst/>
          </a:prstGeom>
          <a:solidFill>
            <a:schemeClr val="accent3">
              <a:alpha val="10000"/>
            </a:schemeClr>
          </a:solidFill>
          <a:ln w="44450" cap="sq" cmpd="sng" algn="ctr">
            <a:solidFill>
              <a:schemeClr val="accent3"/>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pic>
        <p:nvPicPr>
          <p:cNvPr id="12347" name="図 12346">
            <a:extLst>
              <a:ext uri="{FF2B5EF4-FFF2-40B4-BE49-F238E27FC236}">
                <a16:creationId xmlns:a16="http://schemas.microsoft.com/office/drawing/2014/main" id="{F6DE6229-64DD-DE67-F9C8-A5AC49A3A3AF}"/>
              </a:ext>
            </a:extLst>
          </p:cNvPr>
          <p:cNvPicPr>
            <a:picLocks noChangeAspect="1"/>
          </p:cNvPicPr>
          <p:nvPr/>
        </p:nvPicPr>
        <p:blipFill>
          <a:blip r:embed="rId7">
            <a:lum contrast="40000"/>
          </a:blip>
          <a:stretch>
            <a:fillRect/>
          </a:stretch>
        </p:blipFill>
        <p:spPr>
          <a:xfrm>
            <a:off x="2583131" y="4495279"/>
            <a:ext cx="551826" cy="693232"/>
          </a:xfrm>
          <a:prstGeom prst="rect">
            <a:avLst/>
          </a:prstGeom>
        </p:spPr>
      </p:pic>
      <p:sp>
        <p:nvSpPr>
          <p:cNvPr id="12348" name="フリーフォーム 91">
            <a:extLst>
              <a:ext uri="{FF2B5EF4-FFF2-40B4-BE49-F238E27FC236}">
                <a16:creationId xmlns:a16="http://schemas.microsoft.com/office/drawing/2014/main" id="{2584FA57-91AF-AAF4-DD99-64CA65F6F106}"/>
              </a:ext>
            </a:extLst>
          </p:cNvPr>
          <p:cNvSpPr/>
          <p:nvPr/>
        </p:nvSpPr>
        <p:spPr>
          <a:xfrm>
            <a:off x="1335168" y="4976792"/>
            <a:ext cx="1341772" cy="606701"/>
          </a:xfrm>
          <a:custGeom>
            <a:avLst/>
            <a:gdLst>
              <a:gd name="connsiteX0" fmla="*/ 55808 w 1125109"/>
              <a:gd name="connsiteY0" fmla="*/ 0 h 508734"/>
              <a:gd name="connsiteX1" fmla="*/ 963878 w 1125109"/>
              <a:gd name="connsiteY1" fmla="*/ 0 h 508734"/>
              <a:gd name="connsiteX2" fmla="*/ 1019686 w 1125109"/>
              <a:gd name="connsiteY2" fmla="*/ 55808 h 508734"/>
              <a:gd name="connsiteX3" fmla="*/ 1019686 w 1125109"/>
              <a:gd name="connsiteY3" fmla="*/ 127453 h 508734"/>
              <a:gd name="connsiteX4" fmla="*/ 1125109 w 1125109"/>
              <a:gd name="connsiteY4" fmla="*/ 127453 h 508734"/>
              <a:gd name="connsiteX5" fmla="*/ 1019686 w 1125109"/>
              <a:gd name="connsiteY5" fmla="*/ 221190 h 508734"/>
              <a:gd name="connsiteX6" fmla="*/ 1019686 w 1125109"/>
              <a:gd name="connsiteY6" fmla="*/ 452926 h 508734"/>
              <a:gd name="connsiteX7" fmla="*/ 963878 w 1125109"/>
              <a:gd name="connsiteY7" fmla="*/ 508734 h 508734"/>
              <a:gd name="connsiteX8" fmla="*/ 55808 w 1125109"/>
              <a:gd name="connsiteY8" fmla="*/ 508734 h 508734"/>
              <a:gd name="connsiteX9" fmla="*/ 0 w 1125109"/>
              <a:gd name="connsiteY9" fmla="*/ 452926 h 508734"/>
              <a:gd name="connsiteX10" fmla="*/ 0 w 1125109"/>
              <a:gd name="connsiteY10" fmla="*/ 55808 h 508734"/>
              <a:gd name="connsiteX11" fmla="*/ 55808 w 1125109"/>
              <a:gd name="connsiteY11" fmla="*/ 0 h 508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25109" h="508734">
                <a:moveTo>
                  <a:pt x="55808" y="0"/>
                </a:moveTo>
                <a:lnTo>
                  <a:pt x="963878" y="0"/>
                </a:lnTo>
                <a:cubicBezTo>
                  <a:pt x="994700" y="0"/>
                  <a:pt x="1019686" y="24986"/>
                  <a:pt x="1019686" y="55808"/>
                </a:cubicBezTo>
                <a:lnTo>
                  <a:pt x="1019686" y="127453"/>
                </a:lnTo>
                <a:lnTo>
                  <a:pt x="1125109" y="127453"/>
                </a:lnTo>
                <a:lnTo>
                  <a:pt x="1019686" y="221190"/>
                </a:lnTo>
                <a:lnTo>
                  <a:pt x="1019686" y="452926"/>
                </a:lnTo>
                <a:cubicBezTo>
                  <a:pt x="1019686" y="483748"/>
                  <a:pt x="994700" y="508734"/>
                  <a:pt x="963878" y="508734"/>
                </a:cubicBezTo>
                <a:lnTo>
                  <a:pt x="55808" y="508734"/>
                </a:lnTo>
                <a:cubicBezTo>
                  <a:pt x="24986" y="508734"/>
                  <a:pt x="0" y="483748"/>
                  <a:pt x="0" y="452926"/>
                </a:cubicBezTo>
                <a:lnTo>
                  <a:pt x="0" y="55808"/>
                </a:lnTo>
                <a:cubicBezTo>
                  <a:pt x="0" y="24986"/>
                  <a:pt x="24986" y="0"/>
                  <a:pt x="55808" y="0"/>
                </a:cubicBezTo>
                <a:close/>
              </a:path>
            </a:pathLst>
          </a:custGeom>
          <a:solidFill>
            <a:schemeClr val="accent3">
              <a:alpha val="72000"/>
            </a:schemeClr>
          </a:solidFill>
          <a:ln w="0" cap="flat" cmpd="sng" algn="ctr">
            <a:noFill/>
            <a:prstDash val="solid"/>
          </a:ln>
          <a:effectLst/>
        </p:spPr>
        <p:txBody>
          <a:bodyPr rot="0" spcFirstLastPara="0" vertOverflow="overflow" horzOverflow="overflow" vert="horz" wrap="square" lIns="108000" tIns="108000" rIns="21600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FFFFFF"/>
                </a:solidFill>
                <a:effectLst/>
                <a:uLnTx/>
                <a:uFillTx/>
                <a:latin typeface="Calibri" panose="020F0502020204030204"/>
                <a:ea typeface="メイリオ" panose="020B0604030504040204" pitchFamily="50" charset="-128"/>
                <a:cs typeface="+mn-cs"/>
              </a:rPr>
              <a:t>バナーを</a:t>
            </a:r>
            <a:endParaRPr kumimoji="0" lang="en-US" altLang="ja-JP" sz="1200" b="1"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FFFFFF"/>
                </a:solidFill>
                <a:effectLst/>
                <a:uLnTx/>
                <a:uFillTx/>
                <a:latin typeface="Calibri" panose="020F0502020204030204"/>
                <a:ea typeface="メイリオ" panose="020B0604030504040204" pitchFamily="50" charset="-128"/>
                <a:cs typeface="+mn-cs"/>
              </a:rPr>
              <a:t>タップ</a:t>
            </a:r>
            <a:endParaRPr kumimoji="0" lang="ja-JP" altLang="en-US" sz="1200" b="1"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p:txBody>
      </p:sp>
    </p:spTree>
    <p:extLst>
      <p:ext uri="{BB962C8B-B14F-4D97-AF65-F5344CB8AC3E}">
        <p14:creationId xmlns:p14="http://schemas.microsoft.com/office/powerpoint/2010/main" val="17290323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テキスト プレースホルダー 13">
            <a:extLst>
              <a:ext uri="{FF2B5EF4-FFF2-40B4-BE49-F238E27FC236}">
                <a16:creationId xmlns:a16="http://schemas.microsoft.com/office/drawing/2014/main" id="{D220C5C8-6160-6FE3-ABC7-1411CA0C6E3C}"/>
              </a:ext>
            </a:extLst>
          </p:cNvPr>
          <p:cNvSpPr>
            <a:spLocks noGrp="1"/>
          </p:cNvSpPr>
          <p:nvPr>
            <p:ph type="body" sz="quarter" idx="10"/>
          </p:nvPr>
        </p:nvSpPr>
        <p:spPr/>
        <p:txBody>
          <a:bodyPr/>
          <a:lstStyle/>
          <a:p>
            <a:r>
              <a:rPr kumimoji="1" lang="ja-JP" altLang="en-US" sz="2000" b="1"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cs typeface="メイリオ" panose="020B0604030504040204" pitchFamily="50" charset="-128"/>
              </a:rPr>
              <a:t>インタラクションの種類</a:t>
            </a:r>
            <a:endParaRPr lang="ja-JP" altLang="en-US" dirty="0"/>
          </a:p>
        </p:txBody>
      </p:sp>
      <p:sp>
        <p:nvSpPr>
          <p:cNvPr id="15" name="テキスト プレースホルダー 14">
            <a:extLst>
              <a:ext uri="{FF2B5EF4-FFF2-40B4-BE49-F238E27FC236}">
                <a16:creationId xmlns:a16="http://schemas.microsoft.com/office/drawing/2014/main" id="{63D9E49C-BBBE-5619-0E95-E834834C0CDF}"/>
              </a:ext>
            </a:extLst>
          </p:cNvPr>
          <p:cNvSpPr>
            <a:spLocks noGrp="1"/>
          </p:cNvSpPr>
          <p:nvPr>
            <p:ph type="body" sz="quarter" idx="11"/>
          </p:nvPr>
        </p:nvSpPr>
        <p:spPr/>
        <p:txBody>
          <a:bodyPr/>
          <a:lstStyle/>
          <a:p>
            <a:r>
              <a:rPr lang="ja-JP" altLang="en-US"/>
              <a:t>インタラクションは現状４種類あり、</a:t>
            </a:r>
          </a:p>
          <a:p>
            <a:r>
              <a:rPr lang="en" altLang="ja-JP" dirty="0"/>
              <a:t>PC</a:t>
            </a:r>
            <a:r>
              <a:rPr lang="ja-JP" altLang="en-US"/>
              <a:t>版、スマートフォン版で実施できるインタラクションは異なります。</a:t>
            </a:r>
          </a:p>
        </p:txBody>
      </p:sp>
      <p:sp>
        <p:nvSpPr>
          <p:cNvPr id="2" name="角丸四角形 14">
            <a:extLst>
              <a:ext uri="{FF2B5EF4-FFF2-40B4-BE49-F238E27FC236}">
                <a16:creationId xmlns:a16="http://schemas.microsoft.com/office/drawing/2014/main" id="{61F5EC96-22B6-0CCF-9DEA-29E13679FB43}"/>
              </a:ext>
            </a:extLst>
          </p:cNvPr>
          <p:cNvSpPr/>
          <p:nvPr/>
        </p:nvSpPr>
        <p:spPr>
          <a:xfrm>
            <a:off x="983432" y="2590560"/>
            <a:ext cx="4941704" cy="2958631"/>
          </a:xfrm>
          <a:prstGeom prst="roundRect">
            <a:avLst>
              <a:gd name="adj" fmla="val 0"/>
            </a:avLst>
          </a:prstGeom>
          <a:solidFill>
            <a:schemeClr val="accent3">
              <a:alpha val="5000"/>
            </a:schemeClr>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1332000" rIns="216000" bIns="0" numCol="1" spcCol="0" rtlCol="0" fromWordArt="0" anchor="t" anchorCtr="0" forceAA="0" compatLnSpc="1">
            <a:prstTxWarp prst="textNoShape">
              <a:avLst/>
            </a:prstTxWarp>
            <a:noAutofit/>
          </a:bodyPr>
          <a:lstStyle/>
          <a:p>
            <a:pPr marL="285750" indent="-285750">
              <a:lnSpc>
                <a:spcPct val="120000"/>
              </a:lnSpc>
              <a:buClr>
                <a:schemeClr val="accent3"/>
              </a:buClr>
              <a:buFont typeface="Wingdings" pitchFamily="2" charset="2"/>
              <a:buChar char="n"/>
              <a:defRPr/>
            </a:pPr>
            <a:r>
              <a:rPr kumimoji="1" lang="ja-JP" altLang="en-US" b="1" i="0" u="none" strike="noStrike" kern="1200" cap="none" spc="0" normalizeH="0" baseline="0" noProof="0" dirty="0">
                <a:ln>
                  <a:noFill/>
                </a:ln>
                <a:solidFill>
                  <a:schemeClr val="tx1"/>
                </a:solidFill>
                <a:effectLst/>
                <a:uLnTx/>
                <a:uFillTx/>
                <a:latin typeface="メイリオ"/>
                <a:ea typeface="メイリオ"/>
                <a:cs typeface="+mn-cs"/>
              </a:rPr>
              <a:t>マルチビューインタラクション</a:t>
            </a:r>
            <a:endParaRPr kumimoji="1" lang="en-US" altLang="ja-JP" b="1" i="0" u="none" strike="noStrike" kern="1200" cap="none" spc="0" normalizeH="0" baseline="0" noProof="0" dirty="0">
              <a:ln>
                <a:noFill/>
              </a:ln>
              <a:solidFill>
                <a:schemeClr val="tx1"/>
              </a:solidFill>
              <a:effectLst/>
              <a:uLnTx/>
              <a:uFillTx/>
              <a:latin typeface="メイリオ"/>
              <a:ea typeface="メイリオ"/>
              <a:cs typeface="+mn-cs"/>
            </a:endParaRPr>
          </a:p>
          <a:p>
            <a:pPr marL="285750" indent="-285750">
              <a:lnSpc>
                <a:spcPct val="120000"/>
              </a:lnSpc>
              <a:buClr>
                <a:schemeClr val="accent3"/>
              </a:buClr>
              <a:buFont typeface="Wingdings" pitchFamily="2" charset="2"/>
              <a:buChar char="n"/>
              <a:defRPr/>
            </a:pPr>
            <a:r>
              <a:rPr lang="ja-JP" altLang="en-US" b="1" dirty="0">
                <a:solidFill>
                  <a:schemeClr val="tx1"/>
                </a:solidFill>
                <a:latin typeface="メイリオ"/>
                <a:ea typeface="メイリオ"/>
              </a:rPr>
              <a:t>クリックインタラクション</a:t>
            </a:r>
            <a:endParaRPr lang="en-US" altLang="ja-JP" b="1" dirty="0">
              <a:solidFill>
                <a:schemeClr val="tx1"/>
              </a:solidFill>
              <a:latin typeface="メイリオ"/>
              <a:ea typeface="メイリオ"/>
            </a:endParaRPr>
          </a:p>
        </p:txBody>
      </p:sp>
      <p:sp>
        <p:nvSpPr>
          <p:cNvPr id="3" name="角丸四角形 22">
            <a:extLst>
              <a:ext uri="{FF2B5EF4-FFF2-40B4-BE49-F238E27FC236}">
                <a16:creationId xmlns:a16="http://schemas.microsoft.com/office/drawing/2014/main" id="{EE2B3069-24B7-4ECF-FC98-F1EFEAA37E9A}"/>
              </a:ext>
            </a:extLst>
          </p:cNvPr>
          <p:cNvSpPr/>
          <p:nvPr/>
        </p:nvSpPr>
        <p:spPr>
          <a:xfrm>
            <a:off x="6270540" y="2590560"/>
            <a:ext cx="4941704" cy="2958631"/>
          </a:xfrm>
          <a:prstGeom prst="roundRect">
            <a:avLst>
              <a:gd name="adj" fmla="val 0"/>
            </a:avLst>
          </a:prstGeom>
          <a:solidFill>
            <a:schemeClr val="accent3">
              <a:alpha val="5000"/>
            </a:schemeClr>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1332000" rIns="216000" bIns="0" numCol="1" spcCol="0" rtlCol="0" fromWordArt="0" anchor="t" anchorCtr="0" forceAA="0" compatLnSpc="1">
            <a:prstTxWarp prst="textNoShape">
              <a:avLst/>
            </a:prstTxWarp>
            <a:noAutofit/>
          </a:bodyPr>
          <a:lstStyle/>
          <a:p>
            <a:pPr marL="285750" indent="-285750">
              <a:lnSpc>
                <a:spcPct val="120000"/>
              </a:lnSpc>
              <a:buClr>
                <a:schemeClr val="accent3"/>
              </a:buClr>
              <a:buFont typeface="Wingdings" pitchFamily="2" charset="2"/>
              <a:buChar char="n"/>
              <a:defRPr/>
            </a:pPr>
            <a:r>
              <a:rPr kumimoji="1" lang="ja-JP" altLang="en-US" sz="1600" b="1" i="0" u="none" strike="noStrike" kern="1200" cap="none" spc="0" normalizeH="0" baseline="0" noProof="0" dirty="0">
                <a:ln>
                  <a:noFill/>
                </a:ln>
                <a:solidFill>
                  <a:schemeClr val="tx2"/>
                </a:solidFill>
                <a:effectLst/>
                <a:uLnTx/>
                <a:uFillTx/>
                <a:latin typeface="メイリオ"/>
                <a:ea typeface="メイリオ"/>
                <a:cs typeface="+mn-cs"/>
              </a:rPr>
              <a:t>マルチビューインタラクション</a:t>
            </a:r>
            <a:endParaRPr kumimoji="1" lang="en-US" altLang="ja-JP" sz="1600" b="1" i="0" u="none" strike="noStrike" kern="1200" cap="none" spc="0" normalizeH="0" baseline="0" noProof="0" dirty="0">
              <a:ln>
                <a:noFill/>
              </a:ln>
              <a:solidFill>
                <a:schemeClr val="tx2"/>
              </a:solidFill>
              <a:effectLst/>
              <a:uLnTx/>
              <a:uFillTx/>
              <a:latin typeface="メイリオ"/>
              <a:ea typeface="メイリオ"/>
              <a:cs typeface="+mn-cs"/>
            </a:endParaRPr>
          </a:p>
          <a:p>
            <a:pPr marL="285750" indent="-285750">
              <a:lnSpc>
                <a:spcPct val="120000"/>
              </a:lnSpc>
              <a:buClr>
                <a:schemeClr val="accent3"/>
              </a:buClr>
              <a:buFont typeface="Wingdings" pitchFamily="2" charset="2"/>
              <a:buChar char="n"/>
              <a:defRPr/>
            </a:pPr>
            <a:r>
              <a:rPr lang="ja-JP" altLang="en-US" sz="1600" b="1" dirty="0">
                <a:solidFill>
                  <a:schemeClr val="tx2"/>
                </a:solidFill>
                <a:latin typeface="メイリオ"/>
                <a:ea typeface="メイリオ"/>
              </a:rPr>
              <a:t>タップインタラクション</a:t>
            </a:r>
            <a:endParaRPr lang="en-US" altLang="ja-JP" sz="1600" b="1" dirty="0">
              <a:solidFill>
                <a:schemeClr val="tx2"/>
              </a:solidFill>
              <a:latin typeface="メイリオ"/>
              <a:ea typeface="メイリオ"/>
            </a:endParaRPr>
          </a:p>
          <a:p>
            <a:pPr marL="285750" indent="-285750">
              <a:lnSpc>
                <a:spcPct val="120000"/>
              </a:lnSpc>
              <a:buClr>
                <a:schemeClr val="accent3"/>
              </a:buClr>
              <a:buFont typeface="Wingdings" pitchFamily="2" charset="2"/>
              <a:buChar char="n"/>
              <a:defRPr/>
            </a:pPr>
            <a:r>
              <a:rPr lang="ja-JP" altLang="en-US" sz="1600" b="1" dirty="0">
                <a:solidFill>
                  <a:schemeClr val="tx2"/>
                </a:solidFill>
                <a:latin typeface="メイリオ"/>
                <a:ea typeface="メイリオ"/>
              </a:rPr>
              <a:t>シェイクインタラクション</a:t>
            </a:r>
            <a:endParaRPr lang="en-US" altLang="ja-JP" sz="1600" b="1" dirty="0">
              <a:solidFill>
                <a:schemeClr val="tx2"/>
              </a:solidFill>
              <a:latin typeface="メイリオ"/>
              <a:ea typeface="メイリオ"/>
            </a:endParaRPr>
          </a:p>
          <a:p>
            <a:pPr marL="285750" indent="-285750">
              <a:lnSpc>
                <a:spcPct val="120000"/>
              </a:lnSpc>
              <a:buClr>
                <a:schemeClr val="accent3"/>
              </a:buClr>
              <a:buFont typeface="Wingdings" pitchFamily="2" charset="2"/>
              <a:buChar char="n"/>
              <a:defRPr/>
            </a:pPr>
            <a:r>
              <a:rPr kumimoji="1" lang="ja-JP" altLang="en-US" sz="1600" b="1" i="0" u="none" strike="noStrike" kern="1200" cap="none" spc="0" normalizeH="0" baseline="0" noProof="0" dirty="0">
                <a:ln>
                  <a:noFill/>
                </a:ln>
                <a:solidFill>
                  <a:schemeClr val="tx2"/>
                </a:solidFill>
                <a:effectLst/>
                <a:uLnTx/>
                <a:uFillTx/>
                <a:latin typeface="メイリオ"/>
                <a:ea typeface="メイリオ"/>
                <a:cs typeface="+mn-cs"/>
              </a:rPr>
              <a:t>フェイス</a:t>
            </a:r>
            <a:r>
              <a:rPr kumimoji="1" lang="en-US" altLang="ja-JP" sz="1600" b="1" i="0" u="none" strike="noStrike" kern="1200" cap="none" spc="0" normalizeH="0" baseline="0" noProof="0" dirty="0">
                <a:ln>
                  <a:noFill/>
                </a:ln>
                <a:solidFill>
                  <a:schemeClr val="tx2"/>
                </a:solidFill>
                <a:effectLst/>
                <a:uLnTx/>
                <a:uFillTx/>
                <a:latin typeface="メイリオ"/>
                <a:ea typeface="メイリオ"/>
                <a:cs typeface="+mn-cs"/>
              </a:rPr>
              <a:t>AR</a:t>
            </a:r>
            <a:r>
              <a:rPr lang="ja-JP" altLang="en-US" sz="1600" b="1" dirty="0">
                <a:solidFill>
                  <a:schemeClr val="tx2"/>
                </a:solidFill>
                <a:latin typeface="メイリオ"/>
                <a:ea typeface="メイリオ"/>
              </a:rPr>
              <a:t>インタラクション</a:t>
            </a:r>
            <a:endParaRPr kumimoji="1" lang="ja-JP" altLang="en-US" sz="1400" b="0" i="0" u="none" strike="noStrike" kern="1200" cap="none" spc="0" normalizeH="0" baseline="0" noProof="0" dirty="0">
              <a:ln>
                <a:noFill/>
              </a:ln>
              <a:solidFill>
                <a:schemeClr val="tx2"/>
              </a:solidFill>
              <a:effectLst/>
              <a:uLnTx/>
              <a:uFillTx/>
              <a:latin typeface="メイリオ"/>
              <a:ea typeface="メイリオ"/>
              <a:cs typeface="+mn-cs"/>
            </a:endParaRPr>
          </a:p>
        </p:txBody>
      </p:sp>
      <p:sp>
        <p:nvSpPr>
          <p:cNvPr id="4" name="角丸四角形 16">
            <a:extLst>
              <a:ext uri="{FF2B5EF4-FFF2-40B4-BE49-F238E27FC236}">
                <a16:creationId xmlns:a16="http://schemas.microsoft.com/office/drawing/2014/main" id="{DE409FF2-CCFA-1EED-CA5A-182A5793C91A}"/>
              </a:ext>
            </a:extLst>
          </p:cNvPr>
          <p:cNvSpPr/>
          <p:nvPr/>
        </p:nvSpPr>
        <p:spPr>
          <a:xfrm>
            <a:off x="3332848" y="3033602"/>
            <a:ext cx="528991" cy="353943"/>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nSpc>
                <a:spcPct val="120000"/>
              </a:lnSpc>
            </a:pPr>
            <a:r>
              <a:rPr lang="en-US" altLang="ja-JP" sz="2000" b="1" dirty="0">
                <a:solidFill>
                  <a:schemeClr val="accent3"/>
                </a:solidFill>
              </a:rPr>
              <a:t>PC</a:t>
            </a:r>
            <a:r>
              <a:rPr lang="ja-JP" altLang="en-US" sz="2000" b="1" dirty="0">
                <a:solidFill>
                  <a:schemeClr val="accent3"/>
                </a:solidFill>
              </a:rPr>
              <a:t>版</a:t>
            </a:r>
            <a:endParaRPr lang="en-US" altLang="ja-JP" sz="2000" b="1" dirty="0">
              <a:solidFill>
                <a:schemeClr val="accent3"/>
              </a:solidFill>
            </a:endParaRPr>
          </a:p>
        </p:txBody>
      </p:sp>
      <p:cxnSp>
        <p:nvCxnSpPr>
          <p:cNvPr id="5" name="直線コネクタ 4">
            <a:extLst>
              <a:ext uri="{FF2B5EF4-FFF2-40B4-BE49-F238E27FC236}">
                <a16:creationId xmlns:a16="http://schemas.microsoft.com/office/drawing/2014/main" id="{07FCAE0B-4B95-B84D-866C-00E80DFC8263}"/>
              </a:ext>
            </a:extLst>
          </p:cNvPr>
          <p:cNvCxnSpPr>
            <a:cxnSpLocks/>
          </p:cNvCxnSpPr>
          <p:nvPr/>
        </p:nvCxnSpPr>
        <p:spPr>
          <a:xfrm>
            <a:off x="1258040" y="3762017"/>
            <a:ext cx="4392488" cy="0"/>
          </a:xfrm>
          <a:prstGeom prst="line">
            <a:avLst/>
          </a:prstGeom>
          <a:ln w="22225">
            <a:solidFill>
              <a:schemeClr val="accent3"/>
            </a:solidFill>
            <a:prstDash val="sysDot"/>
          </a:ln>
        </p:spPr>
        <p:style>
          <a:lnRef idx="1">
            <a:schemeClr val="accent1"/>
          </a:lnRef>
          <a:fillRef idx="0">
            <a:schemeClr val="accent1"/>
          </a:fillRef>
          <a:effectRef idx="0">
            <a:schemeClr val="accent1"/>
          </a:effectRef>
          <a:fontRef idx="minor">
            <a:schemeClr val="tx1"/>
          </a:fontRef>
        </p:style>
      </p:cxnSp>
      <p:sp>
        <p:nvSpPr>
          <p:cNvPr id="6" name="角丸四角形 23">
            <a:extLst>
              <a:ext uri="{FF2B5EF4-FFF2-40B4-BE49-F238E27FC236}">
                <a16:creationId xmlns:a16="http://schemas.microsoft.com/office/drawing/2014/main" id="{E1F373B9-229B-2B1B-9DB6-066BDBC99AAD}"/>
              </a:ext>
            </a:extLst>
          </p:cNvPr>
          <p:cNvSpPr/>
          <p:nvPr/>
        </p:nvSpPr>
        <p:spPr>
          <a:xfrm>
            <a:off x="8078362" y="3022523"/>
            <a:ext cx="2051844" cy="353943"/>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lvl="0">
              <a:lnSpc>
                <a:spcPct val="120000"/>
              </a:lnSpc>
            </a:pPr>
            <a:r>
              <a:rPr lang="ja-JP" altLang="en-US" sz="2000" b="1" dirty="0">
                <a:solidFill>
                  <a:srgbClr val="FF0033"/>
                </a:solidFill>
              </a:rPr>
              <a:t>スマートフォン版</a:t>
            </a:r>
            <a:endParaRPr lang="en-US" altLang="ja-JP" sz="1600" dirty="0">
              <a:solidFill>
                <a:srgbClr val="FF0033"/>
              </a:solidFill>
            </a:endParaRPr>
          </a:p>
        </p:txBody>
      </p:sp>
      <p:cxnSp>
        <p:nvCxnSpPr>
          <p:cNvPr id="7" name="直線コネクタ 6">
            <a:extLst>
              <a:ext uri="{FF2B5EF4-FFF2-40B4-BE49-F238E27FC236}">
                <a16:creationId xmlns:a16="http://schemas.microsoft.com/office/drawing/2014/main" id="{6504078C-12B4-DAF5-C459-8B72250ACA32}"/>
              </a:ext>
            </a:extLst>
          </p:cNvPr>
          <p:cNvCxnSpPr>
            <a:cxnSpLocks/>
          </p:cNvCxnSpPr>
          <p:nvPr/>
        </p:nvCxnSpPr>
        <p:spPr>
          <a:xfrm>
            <a:off x="6545148" y="3762017"/>
            <a:ext cx="4392488" cy="0"/>
          </a:xfrm>
          <a:prstGeom prst="line">
            <a:avLst/>
          </a:prstGeom>
          <a:ln w="22225">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8" name="グループ化 7">
            <a:extLst>
              <a:ext uri="{FF2B5EF4-FFF2-40B4-BE49-F238E27FC236}">
                <a16:creationId xmlns:a16="http://schemas.microsoft.com/office/drawing/2014/main" id="{ACCB9735-7CAE-0F40-77C0-295E0AF74016}"/>
              </a:ext>
            </a:extLst>
          </p:cNvPr>
          <p:cNvGrpSpPr/>
          <p:nvPr/>
        </p:nvGrpSpPr>
        <p:grpSpPr>
          <a:xfrm>
            <a:off x="2440146" y="2839494"/>
            <a:ext cx="720000" cy="720000"/>
            <a:chOff x="7279035" y="155932"/>
            <a:chExt cx="720000" cy="720000"/>
          </a:xfrm>
        </p:grpSpPr>
        <p:sp>
          <p:nvSpPr>
            <p:cNvPr id="9" name="円/楕円 32">
              <a:extLst>
                <a:ext uri="{FF2B5EF4-FFF2-40B4-BE49-F238E27FC236}">
                  <a16:creationId xmlns:a16="http://schemas.microsoft.com/office/drawing/2014/main" id="{955EFB89-3665-D886-83F6-E4989E301A87}"/>
                </a:ext>
              </a:extLst>
            </p:cNvPr>
            <p:cNvSpPr/>
            <p:nvPr/>
          </p:nvSpPr>
          <p:spPr>
            <a:xfrm>
              <a:off x="7279035" y="155932"/>
              <a:ext cx="720000" cy="720000"/>
            </a:xfrm>
            <a:prstGeom prst="ellips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0" name="グラフィックス 9" descr="ノート PC 単色塗りつぶし">
              <a:extLst>
                <a:ext uri="{FF2B5EF4-FFF2-40B4-BE49-F238E27FC236}">
                  <a16:creationId xmlns:a16="http://schemas.microsoft.com/office/drawing/2014/main" id="{9A6F4161-6B4F-BA23-E710-C023EBED1300}"/>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441035" y="317932"/>
              <a:ext cx="396000" cy="396000"/>
            </a:xfrm>
            <a:prstGeom prst="rect">
              <a:avLst/>
            </a:prstGeom>
          </p:spPr>
        </p:pic>
      </p:grpSp>
      <p:grpSp>
        <p:nvGrpSpPr>
          <p:cNvPr id="11" name="グループ化 10">
            <a:extLst>
              <a:ext uri="{FF2B5EF4-FFF2-40B4-BE49-F238E27FC236}">
                <a16:creationId xmlns:a16="http://schemas.microsoft.com/office/drawing/2014/main" id="{36CDCB01-952B-DDF8-8CCD-2FFB5C84AD69}"/>
              </a:ext>
            </a:extLst>
          </p:cNvPr>
          <p:cNvGrpSpPr/>
          <p:nvPr/>
        </p:nvGrpSpPr>
        <p:grpSpPr>
          <a:xfrm>
            <a:off x="7185660" y="2850573"/>
            <a:ext cx="720000" cy="720000"/>
            <a:chOff x="6177344" y="2869729"/>
            <a:chExt cx="720000" cy="720000"/>
          </a:xfrm>
        </p:grpSpPr>
        <p:sp>
          <p:nvSpPr>
            <p:cNvPr id="12" name="円/楕円 46">
              <a:extLst>
                <a:ext uri="{FF2B5EF4-FFF2-40B4-BE49-F238E27FC236}">
                  <a16:creationId xmlns:a16="http://schemas.microsoft.com/office/drawing/2014/main" id="{53B0A6A3-940D-9F76-3957-5CBCCF6BD3B3}"/>
                </a:ext>
              </a:extLst>
            </p:cNvPr>
            <p:cNvSpPr/>
            <p:nvPr/>
          </p:nvSpPr>
          <p:spPr>
            <a:xfrm>
              <a:off x="6177344" y="2869729"/>
              <a:ext cx="720000" cy="720000"/>
            </a:xfrm>
            <a:prstGeom prst="ellips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3" name="グラフィックス 12" descr="スマート フォン 単色塗りつぶし">
              <a:extLst>
                <a:ext uri="{FF2B5EF4-FFF2-40B4-BE49-F238E27FC236}">
                  <a16:creationId xmlns:a16="http://schemas.microsoft.com/office/drawing/2014/main" id="{5B072C05-2716-E5AA-18BB-33943998642E}"/>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357344" y="3049729"/>
              <a:ext cx="360000" cy="360000"/>
            </a:xfrm>
            <a:prstGeom prst="rect">
              <a:avLst/>
            </a:prstGeom>
          </p:spPr>
        </p:pic>
      </p:grpSp>
    </p:spTree>
    <p:extLst>
      <p:ext uri="{BB962C8B-B14F-4D97-AF65-F5344CB8AC3E}">
        <p14:creationId xmlns:p14="http://schemas.microsoft.com/office/powerpoint/2010/main" val="36764725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F1341004-59BE-A8DE-E48D-3B89E7A67636}"/>
              </a:ext>
            </a:extLst>
          </p:cNvPr>
          <p:cNvSpPr/>
          <p:nvPr/>
        </p:nvSpPr>
        <p:spPr>
          <a:xfrm>
            <a:off x="587374" y="1667241"/>
            <a:ext cx="11017251" cy="4606559"/>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29" name="グループ化 28">
            <a:extLst>
              <a:ext uri="{FF2B5EF4-FFF2-40B4-BE49-F238E27FC236}">
                <a16:creationId xmlns:a16="http://schemas.microsoft.com/office/drawing/2014/main" id="{F8F15025-2C68-7799-109E-2A2F3063648C}"/>
              </a:ext>
            </a:extLst>
          </p:cNvPr>
          <p:cNvGrpSpPr>
            <a:grpSpLocks noChangeAspect="1"/>
          </p:cNvGrpSpPr>
          <p:nvPr/>
        </p:nvGrpSpPr>
        <p:grpSpPr>
          <a:xfrm>
            <a:off x="3316538" y="2218200"/>
            <a:ext cx="4896791" cy="3724256"/>
            <a:chOff x="4462729" y="3066167"/>
            <a:chExt cx="3267272" cy="2484925"/>
          </a:xfrm>
        </p:grpSpPr>
        <p:pic>
          <p:nvPicPr>
            <p:cNvPr id="32" name="図 31">
              <a:extLst>
                <a:ext uri="{FF2B5EF4-FFF2-40B4-BE49-F238E27FC236}">
                  <a16:creationId xmlns:a16="http://schemas.microsoft.com/office/drawing/2014/main" id="{899ACCD3-9D5A-9E68-6C9C-58A4B585727A}"/>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4462729" y="3068916"/>
              <a:ext cx="3257261" cy="2482176"/>
            </a:xfrm>
            <a:prstGeom prst="rect">
              <a:avLst/>
            </a:prstGeom>
          </p:spPr>
        </p:pic>
        <p:sp>
          <p:nvSpPr>
            <p:cNvPr id="33" name="正方形/長方形 32">
              <a:extLst>
                <a:ext uri="{FF2B5EF4-FFF2-40B4-BE49-F238E27FC236}">
                  <a16:creationId xmlns:a16="http://schemas.microsoft.com/office/drawing/2014/main" id="{D29ADB27-6E29-3FFA-C9BA-22723078B351}"/>
                </a:ext>
              </a:extLst>
            </p:cNvPr>
            <p:cNvSpPr/>
            <p:nvPr/>
          </p:nvSpPr>
          <p:spPr>
            <a:xfrm>
              <a:off x="4462729" y="3066167"/>
              <a:ext cx="3267272" cy="2482176"/>
            </a:xfrm>
            <a:prstGeom prst="rect">
              <a:avLst/>
            </a:prstGeom>
            <a:solidFill>
              <a:schemeClr val="tx2">
                <a:alpha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1" name="テキスト プレースホルダー 30">
            <a:extLst>
              <a:ext uri="{FF2B5EF4-FFF2-40B4-BE49-F238E27FC236}">
                <a16:creationId xmlns:a16="http://schemas.microsoft.com/office/drawing/2014/main" id="{E828375B-80F1-72A9-DB1B-30C4DAD57FAE}"/>
              </a:ext>
            </a:extLst>
          </p:cNvPr>
          <p:cNvSpPr>
            <a:spLocks noGrp="1"/>
          </p:cNvSpPr>
          <p:nvPr>
            <p:ph type="body" sz="quarter" idx="10"/>
          </p:nvPr>
        </p:nvSpPr>
        <p:spPr/>
        <p:txBody>
          <a:bodyPr/>
          <a:lstStyle/>
          <a:p>
            <a:r>
              <a:rPr kumimoji="1" lang="ja-JP" altLang="en-US" sz="2000" b="1" i="0" u="none" strike="noStrike" kern="1200" cap="none" spc="0" normalizeH="0" baseline="0" noProof="0" dirty="0">
                <a:ln>
                  <a:noFill/>
                </a:ln>
                <a:effectLst/>
                <a:uLnTx/>
                <a:uFillTx/>
                <a:latin typeface="メイリオ" panose="020B0604030504040204" pitchFamily="34" charset="-128"/>
                <a:ea typeface="メイリオ" panose="020B0604030504040204" pitchFamily="34" charset="-128"/>
              </a:rPr>
              <a:t>インタラクションの種類 </a:t>
            </a:r>
            <a:r>
              <a:rPr kumimoji="1" lang="en-US" altLang="ja-JP" sz="1600" b="1" i="0" u="none" strike="noStrike" kern="1200" cap="none" spc="0" normalizeH="0" baseline="0" noProof="0" dirty="0">
                <a:ln>
                  <a:noFill/>
                </a:ln>
                <a:effectLst/>
                <a:uLnTx/>
                <a:uFillTx/>
                <a:latin typeface="メイリオ" panose="020B0604030504040204" pitchFamily="34" charset="-128"/>
                <a:ea typeface="メイリオ" panose="020B0604030504040204" pitchFamily="34" charset="-128"/>
              </a:rPr>
              <a:t>– PC</a:t>
            </a:r>
            <a:r>
              <a:rPr kumimoji="1" lang="ja-JP" altLang="en-US" sz="1600" b="1" i="0" u="none" strike="noStrike" kern="1200" cap="none" spc="0" normalizeH="0" baseline="0" noProof="0" dirty="0">
                <a:ln>
                  <a:noFill/>
                </a:ln>
                <a:effectLst/>
                <a:uLnTx/>
                <a:uFillTx/>
                <a:latin typeface="メイリオ" panose="020B0604030504040204" pitchFamily="34" charset="-128"/>
                <a:ea typeface="メイリオ" panose="020B0604030504040204" pitchFamily="34" charset="-128"/>
              </a:rPr>
              <a:t>版 </a:t>
            </a:r>
            <a:r>
              <a:rPr kumimoji="1" lang="en-US" altLang="ja-JP" sz="1600" b="1" i="0" u="none" strike="noStrike" kern="1200" cap="none" spc="0" normalizeH="0" baseline="0" noProof="0" dirty="0">
                <a:ln>
                  <a:noFill/>
                </a:ln>
                <a:effectLst/>
                <a:uLnTx/>
                <a:uFillTx/>
                <a:latin typeface="メイリオ" panose="020B0604030504040204" pitchFamily="34" charset="-128"/>
                <a:ea typeface="メイリオ" panose="020B0604030504040204" pitchFamily="34" charset="-128"/>
              </a:rPr>
              <a:t>–</a:t>
            </a:r>
            <a:endParaRPr lang="ja-JP" altLang="en-US" dirty="0"/>
          </a:p>
        </p:txBody>
      </p:sp>
      <p:sp>
        <p:nvSpPr>
          <p:cNvPr id="3" name="object 39">
            <a:extLst>
              <a:ext uri="{FF2B5EF4-FFF2-40B4-BE49-F238E27FC236}">
                <a16:creationId xmlns:a16="http://schemas.microsoft.com/office/drawing/2014/main" id="{8780D244-CAF9-AD03-B38A-2AF30900FD51}"/>
              </a:ext>
            </a:extLst>
          </p:cNvPr>
          <p:cNvSpPr/>
          <p:nvPr/>
        </p:nvSpPr>
        <p:spPr>
          <a:xfrm>
            <a:off x="587375" y="1200884"/>
            <a:ext cx="4625319" cy="487285"/>
          </a:xfrm>
          <a:prstGeom prst="snip1Rect">
            <a:avLst/>
          </a:prstGeom>
          <a:solidFill>
            <a:schemeClr val="accent3"/>
          </a:solidFill>
          <a:ln w="41275" cap="flat" cmpd="sng" algn="ctr">
            <a:noFill/>
            <a:prstDash val="solid"/>
          </a:ln>
          <a:effectLst/>
        </p:spPr>
        <p:txBody>
          <a:bodyPr rot="0" spcFirstLastPara="0" vertOverflow="overflow" horzOverflow="overflow" vert="horz" wrap="none" lIns="91440" tIns="108000" rIns="251999" bIns="108000" numCol="1" spcCol="0" rtlCol="0" fromWordArt="0" anchor="ctr" anchorCtr="0" forceAA="0" compatLnSpc="1">
            <a:prstTxWarp prst="textNoShape">
              <a:avLst/>
            </a:prstTxWarp>
            <a:noAutofit/>
          </a:bodyPr>
          <a:lstStyle/>
          <a:p>
            <a:pPr algn="ctr">
              <a:defRPr/>
            </a:pPr>
            <a:r>
              <a:rPr lang="ja-JP" altLang="en-US" sz="1600" b="1">
                <a:solidFill>
                  <a:schemeClr val="bg1"/>
                </a:solidFill>
                <a:latin typeface="Meiryo" panose="020B0604030504040204" pitchFamily="34" charset="-128"/>
                <a:ea typeface="Meiryo" panose="020B0604030504040204" pitchFamily="34" charset="-128"/>
                <a:cs typeface="+mn-lt"/>
              </a:rPr>
              <a:t>マルチビューインタラクションの場合</a:t>
            </a:r>
            <a:endParaRPr lang="ja-JP" altLang="en-US" sz="1600">
              <a:latin typeface="Meiryo" panose="020B0604030504040204" pitchFamily="34" charset="-128"/>
              <a:ea typeface="Meiryo" panose="020B0604030504040204" pitchFamily="34" charset="-128"/>
              <a:cs typeface="+mn-lt"/>
            </a:endParaRPr>
          </a:p>
        </p:txBody>
      </p:sp>
      <p:sp>
        <p:nvSpPr>
          <p:cNvPr id="4" name="円/楕円 50">
            <a:extLst>
              <a:ext uri="{FF2B5EF4-FFF2-40B4-BE49-F238E27FC236}">
                <a16:creationId xmlns:a16="http://schemas.microsoft.com/office/drawing/2014/main" id="{9EA3D038-E261-39AC-376C-7110D0B97DE1}"/>
              </a:ext>
            </a:extLst>
          </p:cNvPr>
          <p:cNvSpPr/>
          <p:nvPr/>
        </p:nvSpPr>
        <p:spPr>
          <a:xfrm>
            <a:off x="9681609" y="1137210"/>
            <a:ext cx="1780039" cy="1780039"/>
          </a:xfrm>
          <a:prstGeom prst="ellipse">
            <a:avLst/>
          </a:prstGeom>
          <a:solidFill>
            <a:schemeClr val="bg2">
              <a:lumMod val="50000"/>
              <a:alpha val="76000"/>
            </a:schemeClr>
          </a:solidFill>
          <a:ln w="349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503999" rIns="91440" bIns="45720" numCol="1" spcCol="0" rtlCol="0" fromWordArt="0" anchor="ctr" anchorCtr="0" forceAA="0" compatLnSpc="1">
            <a:prstTxWarp prst="textNoShape">
              <a:avLst/>
            </a:prstTxWarp>
            <a:noAutofit/>
          </a:bodyPr>
          <a:lstStyle/>
          <a:p>
            <a:pPr algn="ctr">
              <a:lnSpc>
                <a:spcPct val="120000"/>
              </a:lnSpc>
            </a:pPr>
            <a:r>
              <a:rPr lang="ja-JP" altLang="en-US" sz="1200">
                <a:solidFill>
                  <a:schemeClr val="bg1"/>
                </a:solidFill>
              </a:rPr>
              <a:t>これらの動作は</a:t>
            </a:r>
            <a:br>
              <a:rPr lang="en-US" altLang="ja-JP" sz="1200" dirty="0">
                <a:solidFill>
                  <a:schemeClr val="bg1"/>
                </a:solidFill>
              </a:rPr>
            </a:br>
            <a:r>
              <a:rPr lang="ja-JP" altLang="en-US" sz="1200">
                <a:solidFill>
                  <a:schemeClr val="bg1"/>
                </a:solidFill>
              </a:rPr>
              <a:t>アクション率として</a:t>
            </a:r>
            <a:br>
              <a:rPr lang="en-US" altLang="ja-JP" sz="1200" dirty="0">
                <a:solidFill>
                  <a:schemeClr val="bg1"/>
                </a:solidFill>
              </a:rPr>
            </a:br>
            <a:r>
              <a:rPr lang="ja-JP" altLang="en-US" sz="1200">
                <a:solidFill>
                  <a:schemeClr val="bg1"/>
                </a:solidFill>
              </a:rPr>
              <a:t>数値が出ます</a:t>
            </a:r>
            <a:endParaRPr lang="ja-JP" altLang="en-US" sz="1200" dirty="0">
              <a:solidFill>
                <a:schemeClr val="bg1"/>
              </a:solidFill>
            </a:endParaRPr>
          </a:p>
        </p:txBody>
      </p:sp>
      <p:pic>
        <p:nvPicPr>
          <p:cNvPr id="5" name="グラフィックス 4" descr="信号 単色塗りつぶし">
            <a:extLst>
              <a:ext uri="{FF2B5EF4-FFF2-40B4-BE49-F238E27FC236}">
                <a16:creationId xmlns:a16="http://schemas.microsoft.com/office/drawing/2014/main" id="{A851D5DE-4E76-B4CF-09CE-9FC71F37C0B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290369" y="1376824"/>
            <a:ext cx="468000" cy="468000"/>
          </a:xfrm>
          <a:prstGeom prst="rect">
            <a:avLst/>
          </a:prstGeom>
        </p:spPr>
      </p:pic>
      <p:pic>
        <p:nvPicPr>
          <p:cNvPr id="25" name="図 24" descr="モニター画面に映る車&#10;&#10;低い精度で自動的に生成された説明">
            <a:extLst>
              <a:ext uri="{FF2B5EF4-FFF2-40B4-BE49-F238E27FC236}">
                <a16:creationId xmlns:a16="http://schemas.microsoft.com/office/drawing/2014/main" id="{0B690B88-6A4F-9DE5-00FA-AACC0EEA7228}"/>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16823" t="10237" r="17014" b="19816"/>
          <a:stretch>
            <a:fillRect/>
          </a:stretch>
        </p:blipFill>
        <p:spPr>
          <a:xfrm>
            <a:off x="3937847" y="2713482"/>
            <a:ext cx="3667975" cy="2200948"/>
          </a:xfrm>
          <a:prstGeom prst="rect">
            <a:avLst/>
          </a:prstGeom>
        </p:spPr>
      </p:pic>
      <p:sp>
        <p:nvSpPr>
          <p:cNvPr id="8" name="フリーフォーム 38">
            <a:extLst>
              <a:ext uri="{FF2B5EF4-FFF2-40B4-BE49-F238E27FC236}">
                <a16:creationId xmlns:a16="http://schemas.microsoft.com/office/drawing/2014/main" id="{73E255A6-6121-F5C0-5448-8206F2250695}"/>
              </a:ext>
            </a:extLst>
          </p:cNvPr>
          <p:cNvSpPr/>
          <p:nvPr/>
        </p:nvSpPr>
        <p:spPr>
          <a:xfrm>
            <a:off x="7773194" y="2651724"/>
            <a:ext cx="3747886" cy="836895"/>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4114800" h="723900">
                <a:moveTo>
                  <a:pt x="0" y="0"/>
                </a:moveTo>
                <a:lnTo>
                  <a:pt x="723900" y="723900"/>
                </a:lnTo>
                <a:lnTo>
                  <a:pt x="1095375" y="723900"/>
                </a:lnTo>
                <a:lnTo>
                  <a:pt x="4114800" y="723900"/>
                </a:lnTo>
              </a:path>
            </a:pathLst>
          </a:custGeom>
          <a:noFill/>
          <a:ln w="34925" cap="rnd">
            <a:solidFill>
              <a:schemeClr val="accent3"/>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a:extLst>
              <a:ext uri="{FF2B5EF4-FFF2-40B4-BE49-F238E27FC236}">
                <a16:creationId xmlns:a16="http://schemas.microsoft.com/office/drawing/2014/main" id="{AEAC8FFC-2582-F200-8428-8AFE849A9692}"/>
              </a:ext>
            </a:extLst>
          </p:cNvPr>
          <p:cNvSpPr/>
          <p:nvPr/>
        </p:nvSpPr>
        <p:spPr>
          <a:xfrm>
            <a:off x="8444855" y="2840910"/>
            <a:ext cx="3076225" cy="59409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dirty="0">
                <a:solidFill>
                  <a:schemeClr val="accent3"/>
                </a:solidFill>
              </a:rPr>
              <a:t>リンクを押すと</a:t>
            </a:r>
          </a:p>
          <a:p>
            <a:pPr>
              <a:lnSpc>
                <a:spcPct val="120000"/>
              </a:lnSpc>
            </a:pPr>
            <a:r>
              <a:rPr lang="ja-JP" altLang="en-US" sz="1400" dirty="0">
                <a:solidFill>
                  <a:schemeClr val="accent3"/>
                </a:solidFill>
              </a:rPr>
              <a:t>ランディングページに遷移する</a:t>
            </a:r>
          </a:p>
        </p:txBody>
      </p:sp>
      <p:sp>
        <p:nvSpPr>
          <p:cNvPr id="10" name="フリーフォーム 40">
            <a:extLst>
              <a:ext uri="{FF2B5EF4-FFF2-40B4-BE49-F238E27FC236}">
                <a16:creationId xmlns:a16="http://schemas.microsoft.com/office/drawing/2014/main" id="{55EEFBC7-EECA-3FC4-5F68-DA408B5F1080}"/>
              </a:ext>
            </a:extLst>
          </p:cNvPr>
          <p:cNvSpPr/>
          <p:nvPr/>
        </p:nvSpPr>
        <p:spPr>
          <a:xfrm>
            <a:off x="7445711" y="3153737"/>
            <a:ext cx="4075368" cy="1702821"/>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Lst>
            <a:ahLst/>
            <a:cxnLst>
              <a:cxn ang="0">
                <a:pos x="connsiteX0" y="connsiteY0"/>
              </a:cxn>
              <a:cxn ang="0">
                <a:pos x="connsiteX1" y="connsiteY1"/>
              </a:cxn>
              <a:cxn ang="0">
                <a:pos x="connsiteX2" y="connsiteY2"/>
              </a:cxn>
              <a:cxn ang="0">
                <a:pos x="connsiteX3" y="connsiteY3"/>
              </a:cxn>
            </a:cxnLst>
            <a:rect l="l" t="t" r="r" b="b"/>
            <a:pathLst>
              <a:path w="4348556" h="950781">
                <a:moveTo>
                  <a:pt x="0" y="0"/>
                </a:moveTo>
                <a:lnTo>
                  <a:pt x="957656" y="950781"/>
                </a:lnTo>
                <a:lnTo>
                  <a:pt x="1329131" y="950781"/>
                </a:lnTo>
                <a:lnTo>
                  <a:pt x="4348556" y="950781"/>
                </a:lnTo>
              </a:path>
            </a:pathLst>
          </a:custGeom>
          <a:noFill/>
          <a:ln w="34925" cap="rnd">
            <a:solidFill>
              <a:schemeClr val="accent3"/>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a:extLst>
              <a:ext uri="{FF2B5EF4-FFF2-40B4-BE49-F238E27FC236}">
                <a16:creationId xmlns:a16="http://schemas.microsoft.com/office/drawing/2014/main" id="{0DA87168-65E5-65C4-C598-63CAF4C9D42C}"/>
              </a:ext>
            </a:extLst>
          </p:cNvPr>
          <p:cNvSpPr/>
          <p:nvPr/>
        </p:nvSpPr>
        <p:spPr>
          <a:xfrm>
            <a:off x="8444855" y="3803404"/>
            <a:ext cx="3076225" cy="95103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nSpc>
                <a:spcPct val="120000"/>
              </a:lnSpc>
            </a:pPr>
            <a:r>
              <a:rPr lang="ja-JP" altLang="en-US" sz="1400" dirty="0">
                <a:solidFill>
                  <a:schemeClr val="accent3"/>
                </a:solidFill>
              </a:rPr>
              <a:t>時間に制限があり、タイムアップになるとランディングページに遷移する</a:t>
            </a:r>
          </a:p>
          <a:p>
            <a:pPr>
              <a:lnSpc>
                <a:spcPct val="120000"/>
              </a:lnSpc>
            </a:pPr>
            <a:r>
              <a:rPr lang="en-US" altLang="ja-JP" sz="1200" dirty="0">
                <a:solidFill>
                  <a:schemeClr val="accent3"/>
                </a:solidFill>
              </a:rPr>
              <a:t>(</a:t>
            </a:r>
            <a:r>
              <a:rPr lang="ja-JP" altLang="en-US" sz="1200" dirty="0">
                <a:solidFill>
                  <a:schemeClr val="accent3"/>
                </a:solidFill>
              </a:rPr>
              <a:t>制限時間は原則</a:t>
            </a:r>
            <a:r>
              <a:rPr lang="en-US" altLang="ja-JP" sz="1200" dirty="0">
                <a:solidFill>
                  <a:schemeClr val="accent3"/>
                </a:solidFill>
              </a:rPr>
              <a:t>5</a:t>
            </a:r>
            <a:r>
              <a:rPr lang="ja-JP" altLang="en-US" sz="1200" dirty="0">
                <a:solidFill>
                  <a:schemeClr val="accent3"/>
                </a:solidFill>
              </a:rPr>
              <a:t>秒以上。インタラクションの種類によって変動する</a:t>
            </a:r>
            <a:r>
              <a:rPr lang="en-US" altLang="ja-JP" sz="1200" dirty="0">
                <a:solidFill>
                  <a:schemeClr val="accent3"/>
                </a:solidFill>
              </a:rPr>
              <a:t>)</a:t>
            </a:r>
          </a:p>
        </p:txBody>
      </p:sp>
      <p:sp>
        <p:nvSpPr>
          <p:cNvPr id="12" name="フリーフォーム 42">
            <a:extLst>
              <a:ext uri="{FF2B5EF4-FFF2-40B4-BE49-F238E27FC236}">
                <a16:creationId xmlns:a16="http://schemas.microsoft.com/office/drawing/2014/main" id="{14157DD0-9BDE-1689-8135-D7C58A1DF5BA}"/>
              </a:ext>
            </a:extLst>
          </p:cNvPr>
          <p:cNvSpPr/>
          <p:nvPr/>
        </p:nvSpPr>
        <p:spPr>
          <a:xfrm>
            <a:off x="6774093" y="4009400"/>
            <a:ext cx="4746987" cy="1964278"/>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 name="connsiteX0" fmla="*/ 0 w 5031602"/>
              <a:gd name="connsiteY0" fmla="*/ 0 h 1089454"/>
              <a:gd name="connsiteX1" fmla="*/ 1640702 w 5031602"/>
              <a:gd name="connsiteY1" fmla="*/ 1089454 h 1089454"/>
              <a:gd name="connsiteX2" fmla="*/ 2012177 w 5031602"/>
              <a:gd name="connsiteY2" fmla="*/ 1089454 h 1089454"/>
              <a:gd name="connsiteX3" fmla="*/ 5031602 w 5031602"/>
              <a:gd name="connsiteY3" fmla="*/ 1089454 h 1089454"/>
            </a:gdLst>
            <a:ahLst/>
            <a:cxnLst>
              <a:cxn ang="0">
                <a:pos x="connsiteX0" y="connsiteY0"/>
              </a:cxn>
              <a:cxn ang="0">
                <a:pos x="connsiteX1" y="connsiteY1"/>
              </a:cxn>
              <a:cxn ang="0">
                <a:pos x="connsiteX2" y="connsiteY2"/>
              </a:cxn>
              <a:cxn ang="0">
                <a:pos x="connsiteX3" y="connsiteY3"/>
              </a:cxn>
            </a:cxnLst>
            <a:rect l="l" t="t" r="r" b="b"/>
            <a:pathLst>
              <a:path w="5031602" h="1089454">
                <a:moveTo>
                  <a:pt x="0" y="0"/>
                </a:moveTo>
                <a:lnTo>
                  <a:pt x="1640702" y="1089454"/>
                </a:lnTo>
                <a:lnTo>
                  <a:pt x="2012177" y="1089454"/>
                </a:lnTo>
                <a:lnTo>
                  <a:pt x="5031602" y="1089454"/>
                </a:lnTo>
              </a:path>
            </a:pathLst>
          </a:custGeom>
          <a:noFill/>
          <a:ln w="34925" cap="rnd">
            <a:solidFill>
              <a:schemeClr val="accent3"/>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3" name="図 12">
            <a:extLst>
              <a:ext uri="{FF2B5EF4-FFF2-40B4-BE49-F238E27FC236}">
                <a16:creationId xmlns:a16="http://schemas.microsoft.com/office/drawing/2014/main" id="{267507DF-9D66-6CFC-EE05-3577696C8C19}"/>
              </a:ext>
            </a:extLst>
          </p:cNvPr>
          <p:cNvPicPr>
            <a:picLocks noChangeAspect="1"/>
          </p:cNvPicPr>
          <p:nvPr/>
        </p:nvPicPr>
        <p:blipFill>
          <a:blip r:embed="rId6">
            <a:lum contrast="40000"/>
          </a:blip>
          <a:stretch>
            <a:fillRect/>
          </a:stretch>
        </p:blipFill>
        <p:spPr>
          <a:xfrm>
            <a:off x="6317366" y="4014543"/>
            <a:ext cx="487207" cy="594678"/>
          </a:xfrm>
          <a:prstGeom prst="rect">
            <a:avLst/>
          </a:prstGeom>
        </p:spPr>
      </p:pic>
      <p:sp>
        <p:nvSpPr>
          <p:cNvPr id="14" name="正方形/長方形 13">
            <a:extLst>
              <a:ext uri="{FF2B5EF4-FFF2-40B4-BE49-F238E27FC236}">
                <a16:creationId xmlns:a16="http://schemas.microsoft.com/office/drawing/2014/main" id="{55CB8EDB-C2A6-684C-5604-EF79008806D4}"/>
              </a:ext>
            </a:extLst>
          </p:cNvPr>
          <p:cNvSpPr/>
          <p:nvPr/>
        </p:nvSpPr>
        <p:spPr>
          <a:xfrm>
            <a:off x="8444855" y="5330796"/>
            <a:ext cx="3076225" cy="59409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dirty="0">
                <a:solidFill>
                  <a:schemeClr val="accent3"/>
                </a:solidFill>
              </a:rPr>
              <a:t>マウスドラッグで写真や</a:t>
            </a:r>
            <a:r>
              <a:rPr lang="en-US" altLang="ja-JP" sz="1400" dirty="0">
                <a:solidFill>
                  <a:schemeClr val="accent3"/>
                </a:solidFill>
              </a:rPr>
              <a:t>3</a:t>
            </a:r>
            <a:r>
              <a:rPr lang="en" altLang="ja-JP" sz="1400" dirty="0">
                <a:solidFill>
                  <a:schemeClr val="accent3"/>
                </a:solidFill>
              </a:rPr>
              <a:t>D</a:t>
            </a:r>
            <a:r>
              <a:rPr lang="ja-JP" altLang="en-US" sz="1400" dirty="0">
                <a:solidFill>
                  <a:schemeClr val="accent3"/>
                </a:solidFill>
              </a:rPr>
              <a:t>モデルを</a:t>
            </a:r>
            <a:r>
              <a:rPr lang="en-US" altLang="ja-JP" sz="1400" dirty="0">
                <a:solidFill>
                  <a:schemeClr val="accent3"/>
                </a:solidFill>
              </a:rPr>
              <a:t>360°</a:t>
            </a:r>
            <a:r>
              <a:rPr lang="ja-JP" altLang="en-US" sz="1400" dirty="0">
                <a:solidFill>
                  <a:schemeClr val="accent3"/>
                </a:solidFill>
              </a:rPr>
              <a:t>回すことができる</a:t>
            </a:r>
          </a:p>
        </p:txBody>
      </p:sp>
      <p:sp>
        <p:nvSpPr>
          <p:cNvPr id="15" name="フリーフォーム 44">
            <a:extLst>
              <a:ext uri="{FF2B5EF4-FFF2-40B4-BE49-F238E27FC236}">
                <a16:creationId xmlns:a16="http://schemas.microsoft.com/office/drawing/2014/main" id="{E99ED98F-71FD-D658-9DA9-24313EA55858}"/>
              </a:ext>
            </a:extLst>
          </p:cNvPr>
          <p:cNvSpPr/>
          <p:nvPr/>
        </p:nvSpPr>
        <p:spPr>
          <a:xfrm flipH="1">
            <a:off x="670918" y="2632956"/>
            <a:ext cx="3183383" cy="873917"/>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3376670" h="723900">
                <a:moveTo>
                  <a:pt x="0" y="0"/>
                </a:moveTo>
                <a:lnTo>
                  <a:pt x="723900" y="723900"/>
                </a:lnTo>
                <a:lnTo>
                  <a:pt x="1095375" y="723900"/>
                </a:lnTo>
                <a:lnTo>
                  <a:pt x="3376670" y="723900"/>
                </a:lnTo>
              </a:path>
            </a:pathLst>
          </a:custGeom>
          <a:noFill/>
          <a:ln w="34925" cap="rnd">
            <a:solidFill>
              <a:schemeClr val="accent3"/>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正方形/長方形 15">
            <a:extLst>
              <a:ext uri="{FF2B5EF4-FFF2-40B4-BE49-F238E27FC236}">
                <a16:creationId xmlns:a16="http://schemas.microsoft.com/office/drawing/2014/main" id="{EE044C41-D25A-AD0C-0029-1CDE68071BDD}"/>
              </a:ext>
            </a:extLst>
          </p:cNvPr>
          <p:cNvSpPr/>
          <p:nvPr/>
        </p:nvSpPr>
        <p:spPr>
          <a:xfrm>
            <a:off x="767501" y="2859164"/>
            <a:ext cx="2711675" cy="59409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dirty="0">
                <a:solidFill>
                  <a:srgbClr val="FF0033"/>
                </a:solidFill>
              </a:rPr>
              <a:t>リンクを押すと</a:t>
            </a:r>
          </a:p>
          <a:p>
            <a:pPr>
              <a:lnSpc>
                <a:spcPct val="120000"/>
              </a:lnSpc>
            </a:pPr>
            <a:r>
              <a:rPr lang="ja-JP" altLang="en-US" sz="1400" dirty="0">
                <a:solidFill>
                  <a:srgbClr val="FF0033"/>
                </a:solidFill>
              </a:rPr>
              <a:t>ヤフートップページに戻る</a:t>
            </a:r>
          </a:p>
        </p:txBody>
      </p:sp>
      <p:sp>
        <p:nvSpPr>
          <p:cNvPr id="17" name="正方形/長方形 16">
            <a:extLst>
              <a:ext uri="{FF2B5EF4-FFF2-40B4-BE49-F238E27FC236}">
                <a16:creationId xmlns:a16="http://schemas.microsoft.com/office/drawing/2014/main" id="{F380396F-D65C-2648-7B85-1A9F061BCBAC}"/>
              </a:ext>
            </a:extLst>
          </p:cNvPr>
          <p:cNvSpPr/>
          <p:nvPr/>
        </p:nvSpPr>
        <p:spPr>
          <a:xfrm>
            <a:off x="767501" y="5027184"/>
            <a:ext cx="2711675" cy="59409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dirty="0">
                <a:solidFill>
                  <a:schemeClr val="accent3"/>
                </a:solidFill>
              </a:rPr>
              <a:t>ボタンを押すと</a:t>
            </a:r>
          </a:p>
          <a:p>
            <a:pPr>
              <a:lnSpc>
                <a:spcPct val="120000"/>
              </a:lnSpc>
            </a:pPr>
            <a:r>
              <a:rPr lang="ja-JP" altLang="en-US" sz="1400" dirty="0">
                <a:solidFill>
                  <a:schemeClr val="accent3"/>
                </a:solidFill>
              </a:rPr>
              <a:t>ランディングページに遷移する</a:t>
            </a:r>
          </a:p>
        </p:txBody>
      </p:sp>
      <p:sp>
        <p:nvSpPr>
          <p:cNvPr id="18" name="円/楕円 34">
            <a:extLst>
              <a:ext uri="{FF2B5EF4-FFF2-40B4-BE49-F238E27FC236}">
                <a16:creationId xmlns:a16="http://schemas.microsoft.com/office/drawing/2014/main" id="{D9E00362-B5D6-F872-6F4A-BB001CBE9419}"/>
              </a:ext>
            </a:extLst>
          </p:cNvPr>
          <p:cNvSpPr>
            <a:spLocks noChangeAspect="1"/>
          </p:cNvSpPr>
          <p:nvPr/>
        </p:nvSpPr>
        <p:spPr>
          <a:xfrm>
            <a:off x="6702682" y="3919574"/>
            <a:ext cx="101891" cy="101891"/>
          </a:xfrm>
          <a:prstGeom prst="ellipse">
            <a:avLst/>
          </a:prstGeom>
          <a:solidFill>
            <a:schemeClr val="accent3"/>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円/楕円 24">
            <a:extLst>
              <a:ext uri="{FF2B5EF4-FFF2-40B4-BE49-F238E27FC236}">
                <a16:creationId xmlns:a16="http://schemas.microsoft.com/office/drawing/2014/main" id="{1F799CEF-67AD-7C05-99FB-C310542CF43E}"/>
              </a:ext>
            </a:extLst>
          </p:cNvPr>
          <p:cNvSpPr>
            <a:spLocks noChangeAspect="1"/>
          </p:cNvSpPr>
          <p:nvPr/>
        </p:nvSpPr>
        <p:spPr>
          <a:xfrm>
            <a:off x="7671303" y="2549833"/>
            <a:ext cx="101891" cy="101891"/>
          </a:xfrm>
          <a:prstGeom prst="ellipse">
            <a:avLst/>
          </a:prstGeom>
          <a:solidFill>
            <a:schemeClr val="accent3"/>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1" name="円/楕円 33">
            <a:extLst>
              <a:ext uri="{FF2B5EF4-FFF2-40B4-BE49-F238E27FC236}">
                <a16:creationId xmlns:a16="http://schemas.microsoft.com/office/drawing/2014/main" id="{D865321B-CD60-9534-0165-C9C30678BD1B}"/>
              </a:ext>
            </a:extLst>
          </p:cNvPr>
          <p:cNvSpPr>
            <a:spLocks noChangeAspect="1"/>
          </p:cNvSpPr>
          <p:nvPr/>
        </p:nvSpPr>
        <p:spPr>
          <a:xfrm>
            <a:off x="7343820" y="3021008"/>
            <a:ext cx="101891" cy="101891"/>
          </a:xfrm>
          <a:prstGeom prst="ellipse">
            <a:avLst/>
          </a:prstGeom>
          <a:solidFill>
            <a:schemeClr val="accent3"/>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円/楕円 35">
            <a:extLst>
              <a:ext uri="{FF2B5EF4-FFF2-40B4-BE49-F238E27FC236}">
                <a16:creationId xmlns:a16="http://schemas.microsoft.com/office/drawing/2014/main" id="{DBE6A122-898C-FE6E-E799-5D3B9AE49D5C}"/>
              </a:ext>
            </a:extLst>
          </p:cNvPr>
          <p:cNvSpPr>
            <a:spLocks noChangeAspect="1"/>
          </p:cNvSpPr>
          <p:nvPr/>
        </p:nvSpPr>
        <p:spPr>
          <a:xfrm>
            <a:off x="4341789" y="4777204"/>
            <a:ext cx="101891" cy="101891"/>
          </a:xfrm>
          <a:prstGeom prst="ellipse">
            <a:avLst/>
          </a:prstGeom>
          <a:solidFill>
            <a:schemeClr val="accent3"/>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フリーフォーム 10">
            <a:extLst>
              <a:ext uri="{FF2B5EF4-FFF2-40B4-BE49-F238E27FC236}">
                <a16:creationId xmlns:a16="http://schemas.microsoft.com/office/drawing/2014/main" id="{15EEDBD4-5474-023C-B18D-F42B9D805385}"/>
              </a:ext>
            </a:extLst>
          </p:cNvPr>
          <p:cNvSpPr/>
          <p:nvPr/>
        </p:nvSpPr>
        <p:spPr>
          <a:xfrm flipH="1">
            <a:off x="670918" y="4879095"/>
            <a:ext cx="3667384" cy="808433"/>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 name="connsiteX0" fmla="*/ 0 w 3706870"/>
              <a:gd name="connsiteY0" fmla="*/ 0 h 698500"/>
              <a:gd name="connsiteX1" fmla="*/ 1054100 w 3706870"/>
              <a:gd name="connsiteY1" fmla="*/ 698500 h 698500"/>
              <a:gd name="connsiteX2" fmla="*/ 1425575 w 3706870"/>
              <a:gd name="connsiteY2" fmla="*/ 698500 h 698500"/>
              <a:gd name="connsiteX3" fmla="*/ 3706870 w 3706870"/>
              <a:gd name="connsiteY3" fmla="*/ 698500 h 698500"/>
            </a:gdLst>
            <a:ahLst/>
            <a:cxnLst>
              <a:cxn ang="0">
                <a:pos x="connsiteX0" y="connsiteY0"/>
              </a:cxn>
              <a:cxn ang="0">
                <a:pos x="connsiteX1" y="connsiteY1"/>
              </a:cxn>
              <a:cxn ang="0">
                <a:pos x="connsiteX2" y="connsiteY2"/>
              </a:cxn>
              <a:cxn ang="0">
                <a:pos x="connsiteX3" y="connsiteY3"/>
              </a:cxn>
            </a:cxnLst>
            <a:rect l="l" t="t" r="r" b="b"/>
            <a:pathLst>
              <a:path w="3706870" h="698500">
                <a:moveTo>
                  <a:pt x="0" y="0"/>
                </a:moveTo>
                <a:lnTo>
                  <a:pt x="1054100" y="698500"/>
                </a:lnTo>
                <a:lnTo>
                  <a:pt x="1425575" y="698500"/>
                </a:lnTo>
                <a:lnTo>
                  <a:pt x="3706870" y="698500"/>
                </a:lnTo>
              </a:path>
            </a:pathLst>
          </a:custGeom>
          <a:noFill/>
          <a:ln w="34925" cap="rnd">
            <a:solidFill>
              <a:schemeClr val="accent3"/>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6" name="グループ化 25">
            <a:extLst>
              <a:ext uri="{FF2B5EF4-FFF2-40B4-BE49-F238E27FC236}">
                <a16:creationId xmlns:a16="http://schemas.microsoft.com/office/drawing/2014/main" id="{8D97DE49-DB63-F6B2-83A9-2C3C8521505E}"/>
              </a:ext>
            </a:extLst>
          </p:cNvPr>
          <p:cNvGrpSpPr/>
          <p:nvPr/>
        </p:nvGrpSpPr>
        <p:grpSpPr>
          <a:xfrm>
            <a:off x="2889379" y="1958713"/>
            <a:ext cx="720000" cy="720000"/>
            <a:chOff x="7279035" y="155932"/>
            <a:chExt cx="720000" cy="720000"/>
          </a:xfrm>
        </p:grpSpPr>
        <p:sp>
          <p:nvSpPr>
            <p:cNvPr id="27" name="円/楕円 12">
              <a:extLst>
                <a:ext uri="{FF2B5EF4-FFF2-40B4-BE49-F238E27FC236}">
                  <a16:creationId xmlns:a16="http://schemas.microsoft.com/office/drawing/2014/main" id="{B372DB08-D981-8219-82CF-6E9876D693CA}"/>
                </a:ext>
              </a:extLst>
            </p:cNvPr>
            <p:cNvSpPr/>
            <p:nvPr/>
          </p:nvSpPr>
          <p:spPr>
            <a:xfrm>
              <a:off x="7279035" y="155932"/>
              <a:ext cx="720000" cy="720000"/>
            </a:xfrm>
            <a:prstGeom prst="ellips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28" name="グラフィックス 27" descr="ノート PC 単色塗りつぶし">
              <a:extLst>
                <a:ext uri="{FF2B5EF4-FFF2-40B4-BE49-F238E27FC236}">
                  <a16:creationId xmlns:a16="http://schemas.microsoft.com/office/drawing/2014/main" id="{73F0EEF7-D34C-D348-EA10-4E960C2CF191}"/>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441035" y="317932"/>
              <a:ext cx="396000" cy="396000"/>
            </a:xfrm>
            <a:prstGeom prst="rect">
              <a:avLst/>
            </a:prstGeom>
          </p:spPr>
        </p:pic>
      </p:grpSp>
      <p:sp>
        <p:nvSpPr>
          <p:cNvPr id="30" name="テキスト ボックス 29">
            <a:extLst>
              <a:ext uri="{FF2B5EF4-FFF2-40B4-BE49-F238E27FC236}">
                <a16:creationId xmlns:a16="http://schemas.microsoft.com/office/drawing/2014/main" id="{FD6CDAAF-8FED-3793-835E-9CA7990A4C49}"/>
              </a:ext>
            </a:extLst>
          </p:cNvPr>
          <p:cNvSpPr txBox="1"/>
          <p:nvPr/>
        </p:nvSpPr>
        <p:spPr>
          <a:xfrm>
            <a:off x="12418541" y="1173892"/>
            <a:ext cx="184731" cy="369332"/>
          </a:xfrm>
          <a:prstGeom prst="rect">
            <a:avLst/>
          </a:prstGeom>
          <a:noFill/>
        </p:spPr>
        <p:txBody>
          <a:bodyPr wrap="none" rtlCol="0">
            <a:spAutoFit/>
          </a:bodyPr>
          <a:lstStyle/>
          <a:p>
            <a:endParaRPr kumimoji="1" lang="ja-JP" altLang="en-US"/>
          </a:p>
        </p:txBody>
      </p:sp>
      <p:grpSp>
        <p:nvGrpSpPr>
          <p:cNvPr id="44" name="グループ化 43">
            <a:extLst>
              <a:ext uri="{FF2B5EF4-FFF2-40B4-BE49-F238E27FC236}">
                <a16:creationId xmlns:a16="http://schemas.microsoft.com/office/drawing/2014/main" id="{0A2DB291-5D30-B21A-4A31-FD83EC2A20C4}"/>
              </a:ext>
            </a:extLst>
          </p:cNvPr>
          <p:cNvGrpSpPr/>
          <p:nvPr/>
        </p:nvGrpSpPr>
        <p:grpSpPr>
          <a:xfrm>
            <a:off x="3930509" y="2564556"/>
            <a:ext cx="3691920" cy="68400"/>
            <a:chOff x="3930509" y="2632625"/>
            <a:chExt cx="3691920" cy="68400"/>
          </a:xfrm>
        </p:grpSpPr>
        <p:pic>
          <p:nvPicPr>
            <p:cNvPr id="41" name="図 40">
              <a:extLst>
                <a:ext uri="{FF2B5EF4-FFF2-40B4-BE49-F238E27FC236}">
                  <a16:creationId xmlns:a16="http://schemas.microsoft.com/office/drawing/2014/main" id="{35DA6690-793F-0D6A-EB2D-76FD995EDEBF}"/>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930509" y="2632625"/>
              <a:ext cx="1011630" cy="68400"/>
            </a:xfrm>
            <a:prstGeom prst="rect">
              <a:avLst/>
            </a:prstGeom>
          </p:spPr>
        </p:pic>
        <p:pic>
          <p:nvPicPr>
            <p:cNvPr id="43" name="図 42">
              <a:extLst>
                <a:ext uri="{FF2B5EF4-FFF2-40B4-BE49-F238E27FC236}">
                  <a16:creationId xmlns:a16="http://schemas.microsoft.com/office/drawing/2014/main" id="{AF3A2BAD-1DC9-DCA5-A1E8-0B1CD6D10396}"/>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7032027" y="2632625"/>
              <a:ext cx="590402" cy="68400"/>
            </a:xfrm>
            <a:prstGeom prst="rect">
              <a:avLst/>
            </a:prstGeom>
          </p:spPr>
        </p:pic>
      </p:grpSp>
      <p:sp>
        <p:nvSpPr>
          <p:cNvPr id="20" name="円/楕円 30">
            <a:extLst>
              <a:ext uri="{FF2B5EF4-FFF2-40B4-BE49-F238E27FC236}">
                <a16:creationId xmlns:a16="http://schemas.microsoft.com/office/drawing/2014/main" id="{FEE1B6FC-464E-0F10-27F4-ECC69A588B4D}"/>
              </a:ext>
            </a:extLst>
          </p:cNvPr>
          <p:cNvSpPr>
            <a:spLocks noChangeAspect="1"/>
          </p:cNvSpPr>
          <p:nvPr/>
        </p:nvSpPr>
        <p:spPr>
          <a:xfrm>
            <a:off x="3820131" y="2573113"/>
            <a:ext cx="101891" cy="101891"/>
          </a:xfrm>
          <a:prstGeom prst="ellipse">
            <a:avLst/>
          </a:prstGeom>
          <a:solidFill>
            <a:schemeClr val="accent3"/>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36328581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正方形/長方形 28">
            <a:extLst>
              <a:ext uri="{FF2B5EF4-FFF2-40B4-BE49-F238E27FC236}">
                <a16:creationId xmlns:a16="http://schemas.microsoft.com/office/drawing/2014/main" id="{CC53EC62-DCE1-4656-153C-9BF3CC5664CF}"/>
              </a:ext>
            </a:extLst>
          </p:cNvPr>
          <p:cNvSpPr/>
          <p:nvPr/>
        </p:nvSpPr>
        <p:spPr>
          <a:xfrm>
            <a:off x="587374" y="1667241"/>
            <a:ext cx="11017251" cy="4606560"/>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rgbClr val="FF0033"/>
              </a:solidFill>
            </a:endParaRPr>
          </a:p>
        </p:txBody>
      </p:sp>
      <p:grpSp>
        <p:nvGrpSpPr>
          <p:cNvPr id="11" name="グループ化 10">
            <a:extLst>
              <a:ext uri="{FF2B5EF4-FFF2-40B4-BE49-F238E27FC236}">
                <a16:creationId xmlns:a16="http://schemas.microsoft.com/office/drawing/2014/main" id="{1979A609-C64B-83EB-D7E1-F482B5961DCE}"/>
              </a:ext>
            </a:extLst>
          </p:cNvPr>
          <p:cNvGrpSpPr/>
          <p:nvPr/>
        </p:nvGrpSpPr>
        <p:grpSpPr>
          <a:xfrm>
            <a:off x="3370931" y="2280735"/>
            <a:ext cx="4753758" cy="3400499"/>
            <a:chOff x="3370931" y="2280735"/>
            <a:chExt cx="4753758" cy="3400499"/>
          </a:xfrm>
        </p:grpSpPr>
        <p:grpSp>
          <p:nvGrpSpPr>
            <p:cNvPr id="9" name="グループ化 8">
              <a:extLst>
                <a:ext uri="{FF2B5EF4-FFF2-40B4-BE49-F238E27FC236}">
                  <a16:creationId xmlns:a16="http://schemas.microsoft.com/office/drawing/2014/main" id="{E1A491C0-27B2-332D-C116-E140522AFB85}"/>
                </a:ext>
              </a:extLst>
            </p:cNvPr>
            <p:cNvGrpSpPr/>
            <p:nvPr/>
          </p:nvGrpSpPr>
          <p:grpSpPr>
            <a:xfrm>
              <a:off x="3370931" y="2280735"/>
              <a:ext cx="4753758" cy="3400499"/>
              <a:chOff x="7087184" y="1295112"/>
              <a:chExt cx="5068763" cy="3625831"/>
            </a:xfrm>
          </p:grpSpPr>
          <p:pic>
            <p:nvPicPr>
              <p:cNvPr id="7" name="図 6">
                <a:extLst>
                  <a:ext uri="{FF2B5EF4-FFF2-40B4-BE49-F238E27FC236}">
                    <a16:creationId xmlns:a16="http://schemas.microsoft.com/office/drawing/2014/main" id="{C6BEDD7E-B312-70A2-5CC1-D9A715104C53}"/>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7087184" y="1295112"/>
                <a:ext cx="5068763" cy="3625831"/>
              </a:xfrm>
              <a:prstGeom prst="rect">
                <a:avLst/>
              </a:prstGeom>
            </p:spPr>
          </p:pic>
          <p:sp>
            <p:nvSpPr>
              <p:cNvPr id="8" name="正方形/長方形 7">
                <a:extLst>
                  <a:ext uri="{FF2B5EF4-FFF2-40B4-BE49-F238E27FC236}">
                    <a16:creationId xmlns:a16="http://schemas.microsoft.com/office/drawing/2014/main" id="{7E964842-83FA-4841-DED6-8494C0D081F1}"/>
                  </a:ext>
                </a:extLst>
              </p:cNvPr>
              <p:cNvSpPr/>
              <p:nvPr/>
            </p:nvSpPr>
            <p:spPr>
              <a:xfrm>
                <a:off x="7087184" y="1295112"/>
                <a:ext cx="5064181" cy="3625831"/>
              </a:xfrm>
              <a:prstGeom prst="rect">
                <a:avLst/>
              </a:prstGeom>
              <a:solidFill>
                <a:schemeClr val="tx2">
                  <a:alpha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pic>
          <p:nvPicPr>
            <p:cNvPr id="10" name="図 9" descr="コンピューターのスクリーンショット&#10;&#10;自動的に生成された説明">
              <a:extLst>
                <a:ext uri="{FF2B5EF4-FFF2-40B4-BE49-F238E27FC236}">
                  <a16:creationId xmlns:a16="http://schemas.microsoft.com/office/drawing/2014/main" id="{55974E07-7A61-9841-FF5A-2611A1989E7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3714" t="12509" r="13494" b="30178"/>
            <a:stretch>
              <a:fillRect/>
            </a:stretch>
          </p:blipFill>
          <p:spPr>
            <a:xfrm>
              <a:off x="3960278" y="2706000"/>
              <a:ext cx="3570767" cy="2111639"/>
            </a:xfrm>
            <a:prstGeom prst="rect">
              <a:avLst/>
            </a:prstGeom>
          </p:spPr>
        </p:pic>
        <p:grpSp>
          <p:nvGrpSpPr>
            <p:cNvPr id="3" name="グループ化 2">
              <a:extLst>
                <a:ext uri="{FF2B5EF4-FFF2-40B4-BE49-F238E27FC236}">
                  <a16:creationId xmlns:a16="http://schemas.microsoft.com/office/drawing/2014/main" id="{33F64500-3DCA-0919-952E-06202BA8EAF9}"/>
                </a:ext>
              </a:extLst>
            </p:cNvPr>
            <p:cNvGrpSpPr/>
            <p:nvPr/>
          </p:nvGrpSpPr>
          <p:grpSpPr>
            <a:xfrm>
              <a:off x="4019279" y="2591091"/>
              <a:ext cx="3511766" cy="68400"/>
              <a:chOff x="3930509" y="2632625"/>
              <a:chExt cx="3511766" cy="68400"/>
            </a:xfrm>
          </p:grpSpPr>
          <p:pic>
            <p:nvPicPr>
              <p:cNvPr id="4" name="図 3">
                <a:extLst>
                  <a:ext uri="{FF2B5EF4-FFF2-40B4-BE49-F238E27FC236}">
                    <a16:creationId xmlns:a16="http://schemas.microsoft.com/office/drawing/2014/main" id="{8AD20594-2562-293D-C978-C77627359B0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930509" y="2632625"/>
                <a:ext cx="1011630" cy="68400"/>
              </a:xfrm>
              <a:prstGeom prst="rect">
                <a:avLst/>
              </a:prstGeom>
            </p:spPr>
          </p:pic>
          <p:pic>
            <p:nvPicPr>
              <p:cNvPr id="5" name="図 4">
                <a:extLst>
                  <a:ext uri="{FF2B5EF4-FFF2-40B4-BE49-F238E27FC236}">
                    <a16:creationId xmlns:a16="http://schemas.microsoft.com/office/drawing/2014/main" id="{CD2CED76-6817-2E83-1AF2-962137D9FF1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851873" y="2632625"/>
                <a:ext cx="590402" cy="68400"/>
              </a:xfrm>
              <a:prstGeom prst="rect">
                <a:avLst/>
              </a:prstGeom>
            </p:spPr>
          </p:pic>
        </p:grpSp>
      </p:grpSp>
      <p:sp>
        <p:nvSpPr>
          <p:cNvPr id="2" name="テキスト プレースホルダー 1">
            <a:extLst>
              <a:ext uri="{FF2B5EF4-FFF2-40B4-BE49-F238E27FC236}">
                <a16:creationId xmlns:a16="http://schemas.microsoft.com/office/drawing/2014/main" id="{FA4A6038-E926-ACDB-9426-3A37F1929512}"/>
              </a:ext>
            </a:extLst>
          </p:cNvPr>
          <p:cNvSpPr>
            <a:spLocks noGrp="1"/>
          </p:cNvSpPr>
          <p:nvPr>
            <p:ph type="body" sz="quarter" idx="10"/>
          </p:nvPr>
        </p:nvSpPr>
        <p:spPr/>
        <p:txBody>
          <a:bodyPr/>
          <a:lstStyle/>
          <a:p>
            <a:r>
              <a:rPr kumimoji="1" lang="ja-JP" altLang="en-US" sz="2000" b="1" i="0" u="none" strike="noStrike" kern="1200" cap="none" spc="0" normalizeH="0" baseline="0" noProof="0" dirty="0">
                <a:ln>
                  <a:noFill/>
                </a:ln>
                <a:effectLst/>
                <a:uLnTx/>
                <a:uFillTx/>
                <a:latin typeface="メイリオ" panose="020B0604030504040204" pitchFamily="34" charset="-128"/>
                <a:ea typeface="メイリオ" panose="020B0604030504040204" pitchFamily="34" charset="-128"/>
              </a:rPr>
              <a:t>インタラクションの種類 </a:t>
            </a:r>
            <a:r>
              <a:rPr kumimoji="1" lang="en-US" altLang="ja-JP" sz="1600" b="1" i="0" u="none" strike="noStrike" kern="1200" cap="none" spc="0" normalizeH="0" baseline="0" noProof="0" dirty="0">
                <a:ln>
                  <a:noFill/>
                </a:ln>
                <a:effectLst/>
                <a:uLnTx/>
                <a:uFillTx/>
                <a:latin typeface="メイリオ" panose="020B0604030504040204" pitchFamily="34" charset="-128"/>
                <a:ea typeface="メイリオ" panose="020B0604030504040204" pitchFamily="34" charset="-128"/>
              </a:rPr>
              <a:t>– PC</a:t>
            </a:r>
            <a:r>
              <a:rPr kumimoji="1" lang="ja-JP" altLang="en-US" sz="1600" b="1" i="0" u="none" strike="noStrike" kern="1200" cap="none" spc="0" normalizeH="0" baseline="0" noProof="0" dirty="0">
                <a:ln>
                  <a:noFill/>
                </a:ln>
                <a:effectLst/>
                <a:uLnTx/>
                <a:uFillTx/>
                <a:latin typeface="メイリオ" panose="020B0604030504040204" pitchFamily="34" charset="-128"/>
                <a:ea typeface="メイリオ" panose="020B0604030504040204" pitchFamily="34" charset="-128"/>
              </a:rPr>
              <a:t>版 </a:t>
            </a:r>
            <a:r>
              <a:rPr kumimoji="1" lang="en-US" altLang="ja-JP" sz="1600" b="1" i="0" u="none" strike="noStrike" kern="1200" cap="none" spc="0" normalizeH="0" baseline="0" noProof="0" dirty="0">
                <a:ln>
                  <a:noFill/>
                </a:ln>
                <a:effectLst/>
                <a:uLnTx/>
                <a:uFillTx/>
                <a:latin typeface="メイリオ" panose="020B0604030504040204" pitchFamily="34" charset="-128"/>
                <a:ea typeface="メイリオ" panose="020B0604030504040204" pitchFamily="34" charset="-128"/>
              </a:rPr>
              <a:t>–</a:t>
            </a:r>
            <a:endParaRPr lang="ja-JP" altLang="en-US" dirty="0"/>
          </a:p>
        </p:txBody>
      </p:sp>
      <p:sp>
        <p:nvSpPr>
          <p:cNvPr id="31" name="object 39">
            <a:extLst>
              <a:ext uri="{FF2B5EF4-FFF2-40B4-BE49-F238E27FC236}">
                <a16:creationId xmlns:a16="http://schemas.microsoft.com/office/drawing/2014/main" id="{D8B2C63E-E99E-F4FB-861E-CFDC6BA18491}"/>
              </a:ext>
            </a:extLst>
          </p:cNvPr>
          <p:cNvSpPr/>
          <p:nvPr/>
        </p:nvSpPr>
        <p:spPr>
          <a:xfrm>
            <a:off x="587375" y="1200884"/>
            <a:ext cx="4481303" cy="487285"/>
          </a:xfrm>
          <a:prstGeom prst="snip1Rect">
            <a:avLst/>
          </a:prstGeom>
          <a:solidFill>
            <a:schemeClr val="accent3"/>
          </a:solidFill>
          <a:ln w="41275" cap="flat" cmpd="sng" algn="ctr">
            <a:noFill/>
            <a:prstDash val="solid"/>
          </a:ln>
          <a:effectLst/>
        </p:spPr>
        <p:txBody>
          <a:bodyPr rot="0" spcFirstLastPara="0" vertOverflow="overflow" horzOverflow="overflow" vert="horz" wrap="none" lIns="91440" tIns="108000" rIns="251999" bIns="108000" numCol="1" spcCol="0" rtlCol="0" fromWordArt="0" anchor="ctr" anchorCtr="0" forceAA="0" compatLnSpc="1">
            <a:prstTxWarp prst="textNoShape">
              <a:avLst/>
            </a:prstTxWarp>
            <a:noAutofit/>
          </a:bodyPr>
          <a:lstStyle/>
          <a:p>
            <a:pPr algn="ctr">
              <a:defRPr/>
            </a:pPr>
            <a:r>
              <a:rPr lang="ja-JP" altLang="en-US" sz="1600" b="1">
                <a:solidFill>
                  <a:schemeClr val="bg1"/>
                </a:solidFill>
                <a:latin typeface="Meiryo" panose="020B0604030504040204" pitchFamily="34" charset="-128"/>
                <a:ea typeface="Meiryo" panose="020B0604030504040204" pitchFamily="34" charset="-128"/>
                <a:cs typeface="+mn-lt"/>
              </a:rPr>
              <a:t>タップインタラクションの場合</a:t>
            </a:r>
            <a:endParaRPr lang="ja-JP" altLang="en-US" sz="1400">
              <a:latin typeface="Meiryo" panose="020B0604030504040204" pitchFamily="34" charset="-128"/>
              <a:ea typeface="Meiryo" panose="020B0604030504040204" pitchFamily="34" charset="-128"/>
              <a:cs typeface="+mn-lt"/>
            </a:endParaRPr>
          </a:p>
        </p:txBody>
      </p:sp>
      <p:sp>
        <p:nvSpPr>
          <p:cNvPr id="32" name="円/楕円 50">
            <a:extLst>
              <a:ext uri="{FF2B5EF4-FFF2-40B4-BE49-F238E27FC236}">
                <a16:creationId xmlns:a16="http://schemas.microsoft.com/office/drawing/2014/main" id="{8AF2F6CC-ED0C-A8B9-4AAE-B935C4F1B725}"/>
              </a:ext>
            </a:extLst>
          </p:cNvPr>
          <p:cNvSpPr/>
          <p:nvPr/>
        </p:nvSpPr>
        <p:spPr>
          <a:xfrm>
            <a:off x="9681610" y="1137210"/>
            <a:ext cx="1780039" cy="1780039"/>
          </a:xfrm>
          <a:prstGeom prst="ellipse">
            <a:avLst/>
          </a:prstGeom>
          <a:solidFill>
            <a:schemeClr val="bg2">
              <a:lumMod val="50000"/>
              <a:alpha val="76000"/>
            </a:schemeClr>
          </a:solidFill>
          <a:ln w="349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503999" rIns="91440" bIns="45720" numCol="1" spcCol="0" rtlCol="0" fromWordArt="0" anchor="ctr" anchorCtr="0" forceAA="0" compatLnSpc="1">
            <a:prstTxWarp prst="textNoShape">
              <a:avLst/>
            </a:prstTxWarp>
            <a:noAutofit/>
          </a:bodyPr>
          <a:lstStyle/>
          <a:p>
            <a:pPr algn="ctr">
              <a:lnSpc>
                <a:spcPct val="120000"/>
              </a:lnSpc>
            </a:pPr>
            <a:r>
              <a:rPr lang="ja-JP" altLang="en-US" sz="1200">
                <a:solidFill>
                  <a:schemeClr val="bg1"/>
                </a:solidFill>
              </a:rPr>
              <a:t>これらの動作は</a:t>
            </a:r>
            <a:br>
              <a:rPr lang="en-US" altLang="ja-JP" sz="1200" dirty="0">
                <a:solidFill>
                  <a:schemeClr val="bg1"/>
                </a:solidFill>
              </a:rPr>
            </a:br>
            <a:r>
              <a:rPr lang="ja-JP" altLang="en-US" sz="1200">
                <a:solidFill>
                  <a:schemeClr val="bg1"/>
                </a:solidFill>
              </a:rPr>
              <a:t>アクション率として</a:t>
            </a:r>
            <a:br>
              <a:rPr lang="en-US" altLang="ja-JP" sz="1200" dirty="0">
                <a:solidFill>
                  <a:schemeClr val="bg1"/>
                </a:solidFill>
              </a:rPr>
            </a:br>
            <a:r>
              <a:rPr lang="ja-JP" altLang="en-US" sz="1200">
                <a:solidFill>
                  <a:schemeClr val="bg1"/>
                </a:solidFill>
              </a:rPr>
              <a:t>数値が出ます</a:t>
            </a:r>
            <a:endParaRPr lang="ja-JP" altLang="en-US" sz="1200" dirty="0">
              <a:solidFill>
                <a:schemeClr val="bg1"/>
              </a:solidFill>
            </a:endParaRPr>
          </a:p>
        </p:txBody>
      </p:sp>
      <p:pic>
        <p:nvPicPr>
          <p:cNvPr id="33" name="グラフィックス 32" descr="信号 単色塗りつぶし">
            <a:extLst>
              <a:ext uri="{FF2B5EF4-FFF2-40B4-BE49-F238E27FC236}">
                <a16:creationId xmlns:a16="http://schemas.microsoft.com/office/drawing/2014/main" id="{98B15F40-626B-DFB4-A343-E12491D76852}"/>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290370" y="1376824"/>
            <a:ext cx="468000" cy="468000"/>
          </a:xfrm>
          <a:prstGeom prst="rect">
            <a:avLst/>
          </a:prstGeom>
        </p:spPr>
      </p:pic>
      <p:sp>
        <p:nvSpPr>
          <p:cNvPr id="34" name="フリーフォーム 38">
            <a:extLst>
              <a:ext uri="{FF2B5EF4-FFF2-40B4-BE49-F238E27FC236}">
                <a16:creationId xmlns:a16="http://schemas.microsoft.com/office/drawing/2014/main" id="{02A5E1EB-8A65-1653-F823-E6AA7E53E8CC}"/>
              </a:ext>
            </a:extLst>
          </p:cNvPr>
          <p:cNvSpPr/>
          <p:nvPr/>
        </p:nvSpPr>
        <p:spPr>
          <a:xfrm>
            <a:off x="7701432" y="2712625"/>
            <a:ext cx="3819648" cy="775994"/>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4114800" h="723900">
                <a:moveTo>
                  <a:pt x="0" y="0"/>
                </a:moveTo>
                <a:lnTo>
                  <a:pt x="723900" y="723900"/>
                </a:lnTo>
                <a:lnTo>
                  <a:pt x="1095375" y="723900"/>
                </a:lnTo>
                <a:lnTo>
                  <a:pt x="4114800" y="723900"/>
                </a:lnTo>
              </a:path>
            </a:pathLst>
          </a:custGeom>
          <a:noFill/>
          <a:ln w="34925" cap="rnd">
            <a:solidFill>
              <a:schemeClr val="accent3"/>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正方形/長方形 34">
            <a:extLst>
              <a:ext uri="{FF2B5EF4-FFF2-40B4-BE49-F238E27FC236}">
                <a16:creationId xmlns:a16="http://schemas.microsoft.com/office/drawing/2014/main" id="{2143E82A-8455-C3C9-7BBA-6D64944F3E36}"/>
              </a:ext>
            </a:extLst>
          </p:cNvPr>
          <p:cNvSpPr/>
          <p:nvPr/>
        </p:nvSpPr>
        <p:spPr>
          <a:xfrm>
            <a:off x="8444855" y="2840910"/>
            <a:ext cx="3076225" cy="59409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dirty="0">
                <a:solidFill>
                  <a:schemeClr val="accent3"/>
                </a:solidFill>
              </a:rPr>
              <a:t>リンクを押すと</a:t>
            </a:r>
          </a:p>
          <a:p>
            <a:pPr>
              <a:lnSpc>
                <a:spcPct val="120000"/>
              </a:lnSpc>
            </a:pPr>
            <a:r>
              <a:rPr lang="ja-JP" altLang="en-US" sz="1400" dirty="0">
                <a:solidFill>
                  <a:schemeClr val="accent3"/>
                </a:solidFill>
              </a:rPr>
              <a:t>ランディングページに遷移する</a:t>
            </a:r>
          </a:p>
        </p:txBody>
      </p:sp>
      <p:sp>
        <p:nvSpPr>
          <p:cNvPr id="36" name="フリーフォーム 40">
            <a:extLst>
              <a:ext uri="{FF2B5EF4-FFF2-40B4-BE49-F238E27FC236}">
                <a16:creationId xmlns:a16="http://schemas.microsoft.com/office/drawing/2014/main" id="{CDE95AD6-AD6E-B34F-042F-3166A20B2844}"/>
              </a:ext>
            </a:extLst>
          </p:cNvPr>
          <p:cNvSpPr/>
          <p:nvPr/>
        </p:nvSpPr>
        <p:spPr>
          <a:xfrm>
            <a:off x="7469446" y="3123009"/>
            <a:ext cx="4051633" cy="1733549"/>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Lst>
            <a:ahLst/>
            <a:cxnLst>
              <a:cxn ang="0">
                <a:pos x="connsiteX0" y="connsiteY0"/>
              </a:cxn>
              <a:cxn ang="0">
                <a:pos x="connsiteX1" y="connsiteY1"/>
              </a:cxn>
              <a:cxn ang="0">
                <a:pos x="connsiteX2" y="connsiteY2"/>
              </a:cxn>
              <a:cxn ang="0">
                <a:pos x="connsiteX3" y="connsiteY3"/>
              </a:cxn>
            </a:cxnLst>
            <a:rect l="l" t="t" r="r" b="b"/>
            <a:pathLst>
              <a:path w="4348556" h="950781">
                <a:moveTo>
                  <a:pt x="0" y="0"/>
                </a:moveTo>
                <a:lnTo>
                  <a:pt x="957656" y="950781"/>
                </a:lnTo>
                <a:lnTo>
                  <a:pt x="1329131" y="950781"/>
                </a:lnTo>
                <a:lnTo>
                  <a:pt x="4348556" y="950781"/>
                </a:lnTo>
              </a:path>
            </a:pathLst>
          </a:custGeom>
          <a:noFill/>
          <a:ln w="34925" cap="rnd">
            <a:solidFill>
              <a:schemeClr val="accent3"/>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正方形/長方形 36">
            <a:extLst>
              <a:ext uri="{FF2B5EF4-FFF2-40B4-BE49-F238E27FC236}">
                <a16:creationId xmlns:a16="http://schemas.microsoft.com/office/drawing/2014/main" id="{36F523E7-F2DC-C783-9D2B-3BF47DD48961}"/>
              </a:ext>
            </a:extLst>
          </p:cNvPr>
          <p:cNvSpPr/>
          <p:nvPr/>
        </p:nvSpPr>
        <p:spPr>
          <a:xfrm>
            <a:off x="8444855" y="3803404"/>
            <a:ext cx="3076225" cy="95103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nSpc>
                <a:spcPct val="120000"/>
              </a:lnSpc>
            </a:pPr>
            <a:r>
              <a:rPr lang="ja-JP" altLang="en-US" sz="1400" dirty="0">
                <a:solidFill>
                  <a:schemeClr val="accent3"/>
                </a:solidFill>
              </a:rPr>
              <a:t>時間に制限があり、タイムアップになるとランディングページに遷移する</a:t>
            </a:r>
          </a:p>
          <a:p>
            <a:pPr>
              <a:lnSpc>
                <a:spcPct val="120000"/>
              </a:lnSpc>
            </a:pPr>
            <a:r>
              <a:rPr lang="en-US" altLang="ja-JP" sz="1200" dirty="0">
                <a:solidFill>
                  <a:schemeClr val="accent3"/>
                </a:solidFill>
              </a:rPr>
              <a:t>(</a:t>
            </a:r>
            <a:r>
              <a:rPr lang="ja-JP" altLang="en-US" sz="1200" dirty="0">
                <a:solidFill>
                  <a:schemeClr val="accent3"/>
                </a:solidFill>
              </a:rPr>
              <a:t>制限時間は原則</a:t>
            </a:r>
            <a:r>
              <a:rPr lang="en-US" altLang="ja-JP" sz="1200" dirty="0">
                <a:solidFill>
                  <a:schemeClr val="accent3"/>
                </a:solidFill>
              </a:rPr>
              <a:t>5</a:t>
            </a:r>
            <a:r>
              <a:rPr lang="ja-JP" altLang="en-US" sz="1200" dirty="0">
                <a:solidFill>
                  <a:schemeClr val="accent3"/>
                </a:solidFill>
              </a:rPr>
              <a:t>秒以上。インタラクションの種類によって変動する</a:t>
            </a:r>
            <a:r>
              <a:rPr lang="en-US" altLang="ja-JP" sz="1200" dirty="0">
                <a:solidFill>
                  <a:schemeClr val="accent3"/>
                </a:solidFill>
              </a:rPr>
              <a:t>)</a:t>
            </a:r>
          </a:p>
        </p:txBody>
      </p:sp>
      <p:sp>
        <p:nvSpPr>
          <p:cNvPr id="38" name="フリーフォーム 42">
            <a:extLst>
              <a:ext uri="{FF2B5EF4-FFF2-40B4-BE49-F238E27FC236}">
                <a16:creationId xmlns:a16="http://schemas.microsoft.com/office/drawing/2014/main" id="{521E2E63-B7D5-10EA-0D46-F6EF09644191}"/>
              </a:ext>
            </a:extLst>
          </p:cNvPr>
          <p:cNvSpPr/>
          <p:nvPr/>
        </p:nvSpPr>
        <p:spPr>
          <a:xfrm>
            <a:off x="5471101" y="4586035"/>
            <a:ext cx="6049980" cy="1387642"/>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 name="connsiteX0" fmla="*/ 0 w 5031602"/>
              <a:gd name="connsiteY0" fmla="*/ 0 h 1089454"/>
              <a:gd name="connsiteX1" fmla="*/ 1640702 w 5031602"/>
              <a:gd name="connsiteY1" fmla="*/ 1089454 h 1089454"/>
              <a:gd name="connsiteX2" fmla="*/ 2012177 w 5031602"/>
              <a:gd name="connsiteY2" fmla="*/ 1089454 h 1089454"/>
              <a:gd name="connsiteX3" fmla="*/ 5031602 w 5031602"/>
              <a:gd name="connsiteY3" fmla="*/ 1089454 h 1089454"/>
            </a:gdLst>
            <a:ahLst/>
            <a:cxnLst>
              <a:cxn ang="0">
                <a:pos x="connsiteX0" y="connsiteY0"/>
              </a:cxn>
              <a:cxn ang="0">
                <a:pos x="connsiteX1" y="connsiteY1"/>
              </a:cxn>
              <a:cxn ang="0">
                <a:pos x="connsiteX2" y="connsiteY2"/>
              </a:cxn>
              <a:cxn ang="0">
                <a:pos x="connsiteX3" y="connsiteY3"/>
              </a:cxn>
            </a:cxnLst>
            <a:rect l="l" t="t" r="r" b="b"/>
            <a:pathLst>
              <a:path w="5031602" h="1089454">
                <a:moveTo>
                  <a:pt x="0" y="0"/>
                </a:moveTo>
                <a:lnTo>
                  <a:pt x="1640702" y="1089454"/>
                </a:lnTo>
                <a:lnTo>
                  <a:pt x="2012177" y="1089454"/>
                </a:lnTo>
                <a:lnTo>
                  <a:pt x="5031602" y="1089454"/>
                </a:lnTo>
              </a:path>
            </a:pathLst>
          </a:custGeom>
          <a:noFill/>
          <a:ln w="34925" cap="rnd">
            <a:solidFill>
              <a:schemeClr val="accent3"/>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9" name="図 38">
            <a:extLst>
              <a:ext uri="{FF2B5EF4-FFF2-40B4-BE49-F238E27FC236}">
                <a16:creationId xmlns:a16="http://schemas.microsoft.com/office/drawing/2014/main" id="{1C8A74CB-50D9-DF91-138A-A977C360D841}"/>
              </a:ext>
            </a:extLst>
          </p:cNvPr>
          <p:cNvPicPr>
            <a:picLocks noChangeAspect="1"/>
          </p:cNvPicPr>
          <p:nvPr/>
        </p:nvPicPr>
        <p:blipFill>
          <a:blip r:embed="rId8">
            <a:lum contrast="40000"/>
          </a:blip>
          <a:stretch>
            <a:fillRect/>
          </a:stretch>
        </p:blipFill>
        <p:spPr>
          <a:xfrm>
            <a:off x="4983893" y="4177252"/>
            <a:ext cx="487207" cy="594678"/>
          </a:xfrm>
          <a:prstGeom prst="rect">
            <a:avLst/>
          </a:prstGeom>
        </p:spPr>
      </p:pic>
      <p:sp>
        <p:nvSpPr>
          <p:cNvPr id="40" name="正方形/長方形 39">
            <a:extLst>
              <a:ext uri="{FF2B5EF4-FFF2-40B4-BE49-F238E27FC236}">
                <a16:creationId xmlns:a16="http://schemas.microsoft.com/office/drawing/2014/main" id="{12501C65-00B3-95EC-793E-C2B709F6BC83}"/>
              </a:ext>
            </a:extLst>
          </p:cNvPr>
          <p:cNvSpPr/>
          <p:nvPr/>
        </p:nvSpPr>
        <p:spPr>
          <a:xfrm>
            <a:off x="8444855" y="5330796"/>
            <a:ext cx="3076225" cy="59409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dirty="0">
                <a:solidFill>
                  <a:schemeClr val="accent3"/>
                </a:solidFill>
              </a:rPr>
              <a:t>タップすることでストーリーをすすめたり、ゲームをするこができる</a:t>
            </a:r>
          </a:p>
        </p:txBody>
      </p:sp>
      <p:sp>
        <p:nvSpPr>
          <p:cNvPr id="41" name="フリーフォーム 44">
            <a:extLst>
              <a:ext uri="{FF2B5EF4-FFF2-40B4-BE49-F238E27FC236}">
                <a16:creationId xmlns:a16="http://schemas.microsoft.com/office/drawing/2014/main" id="{334E6D2F-4612-7D2F-F686-C0ADFDA2592E}"/>
              </a:ext>
            </a:extLst>
          </p:cNvPr>
          <p:cNvSpPr/>
          <p:nvPr/>
        </p:nvSpPr>
        <p:spPr>
          <a:xfrm flipH="1">
            <a:off x="670918" y="2699706"/>
            <a:ext cx="3259227" cy="807167"/>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3376670" h="723900">
                <a:moveTo>
                  <a:pt x="0" y="0"/>
                </a:moveTo>
                <a:lnTo>
                  <a:pt x="723900" y="723900"/>
                </a:lnTo>
                <a:lnTo>
                  <a:pt x="1095375" y="723900"/>
                </a:lnTo>
                <a:lnTo>
                  <a:pt x="3376670" y="723900"/>
                </a:lnTo>
              </a:path>
            </a:pathLst>
          </a:custGeom>
          <a:noFill/>
          <a:ln w="34925" cap="rnd">
            <a:solidFill>
              <a:schemeClr val="accent3"/>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正方形/長方形 41">
            <a:extLst>
              <a:ext uri="{FF2B5EF4-FFF2-40B4-BE49-F238E27FC236}">
                <a16:creationId xmlns:a16="http://schemas.microsoft.com/office/drawing/2014/main" id="{97F560F7-5A31-3539-8D6F-F8E1B9BC615F}"/>
              </a:ext>
            </a:extLst>
          </p:cNvPr>
          <p:cNvSpPr/>
          <p:nvPr/>
        </p:nvSpPr>
        <p:spPr>
          <a:xfrm>
            <a:off x="767501" y="2859164"/>
            <a:ext cx="2711675" cy="59409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dirty="0">
                <a:solidFill>
                  <a:schemeClr val="accent3"/>
                </a:solidFill>
              </a:rPr>
              <a:t>リンクを押すと</a:t>
            </a:r>
          </a:p>
          <a:p>
            <a:pPr>
              <a:lnSpc>
                <a:spcPct val="120000"/>
              </a:lnSpc>
            </a:pPr>
            <a:r>
              <a:rPr lang="ja-JP" altLang="en-US" sz="1400" dirty="0">
                <a:solidFill>
                  <a:schemeClr val="accent3"/>
                </a:solidFill>
              </a:rPr>
              <a:t>ヤフートップページに戻る</a:t>
            </a:r>
          </a:p>
        </p:txBody>
      </p:sp>
      <p:sp>
        <p:nvSpPr>
          <p:cNvPr id="43" name="正方形/長方形 42">
            <a:extLst>
              <a:ext uri="{FF2B5EF4-FFF2-40B4-BE49-F238E27FC236}">
                <a16:creationId xmlns:a16="http://schemas.microsoft.com/office/drawing/2014/main" id="{A979304D-2D92-6287-5EE8-2BC0150188E0}"/>
              </a:ext>
            </a:extLst>
          </p:cNvPr>
          <p:cNvSpPr/>
          <p:nvPr/>
        </p:nvSpPr>
        <p:spPr>
          <a:xfrm>
            <a:off x="767501" y="5027184"/>
            <a:ext cx="2711675" cy="59409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dirty="0">
                <a:solidFill>
                  <a:schemeClr val="accent3"/>
                </a:solidFill>
              </a:rPr>
              <a:t>ボタンを押すと</a:t>
            </a:r>
          </a:p>
          <a:p>
            <a:pPr>
              <a:lnSpc>
                <a:spcPct val="120000"/>
              </a:lnSpc>
            </a:pPr>
            <a:r>
              <a:rPr lang="ja-JP" altLang="en-US" sz="1400" dirty="0">
                <a:solidFill>
                  <a:schemeClr val="accent3"/>
                </a:solidFill>
              </a:rPr>
              <a:t>ランディングページに遷移する</a:t>
            </a:r>
          </a:p>
        </p:txBody>
      </p:sp>
      <p:sp>
        <p:nvSpPr>
          <p:cNvPr id="44" name="円/楕円 24">
            <a:extLst>
              <a:ext uri="{FF2B5EF4-FFF2-40B4-BE49-F238E27FC236}">
                <a16:creationId xmlns:a16="http://schemas.microsoft.com/office/drawing/2014/main" id="{FD75F03F-D82C-5405-A525-B0F0EBCCC014}"/>
              </a:ext>
            </a:extLst>
          </p:cNvPr>
          <p:cNvSpPr>
            <a:spLocks noChangeAspect="1"/>
          </p:cNvSpPr>
          <p:nvPr/>
        </p:nvSpPr>
        <p:spPr>
          <a:xfrm>
            <a:off x="7599541" y="2589228"/>
            <a:ext cx="101891" cy="101891"/>
          </a:xfrm>
          <a:prstGeom prst="ellipse">
            <a:avLst/>
          </a:prstGeom>
          <a:solidFill>
            <a:schemeClr val="accent3"/>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5" name="円/楕円 30">
            <a:extLst>
              <a:ext uri="{FF2B5EF4-FFF2-40B4-BE49-F238E27FC236}">
                <a16:creationId xmlns:a16="http://schemas.microsoft.com/office/drawing/2014/main" id="{5EE30A51-79F2-61A9-C903-F3E07A323207}"/>
              </a:ext>
            </a:extLst>
          </p:cNvPr>
          <p:cNvSpPr>
            <a:spLocks noChangeAspect="1"/>
          </p:cNvSpPr>
          <p:nvPr/>
        </p:nvSpPr>
        <p:spPr>
          <a:xfrm>
            <a:off x="3909682" y="2597815"/>
            <a:ext cx="101891" cy="101891"/>
          </a:xfrm>
          <a:prstGeom prst="ellipse">
            <a:avLst/>
          </a:prstGeom>
          <a:solidFill>
            <a:schemeClr val="accent3"/>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6" name="円/楕円 33">
            <a:extLst>
              <a:ext uri="{FF2B5EF4-FFF2-40B4-BE49-F238E27FC236}">
                <a16:creationId xmlns:a16="http://schemas.microsoft.com/office/drawing/2014/main" id="{37D49351-E20E-38DC-1C85-A3299E4E9FC6}"/>
              </a:ext>
            </a:extLst>
          </p:cNvPr>
          <p:cNvSpPr>
            <a:spLocks noChangeAspect="1"/>
          </p:cNvSpPr>
          <p:nvPr/>
        </p:nvSpPr>
        <p:spPr>
          <a:xfrm>
            <a:off x="7367556" y="3017328"/>
            <a:ext cx="101891" cy="101891"/>
          </a:xfrm>
          <a:prstGeom prst="ellipse">
            <a:avLst/>
          </a:prstGeom>
          <a:solidFill>
            <a:schemeClr val="accent3"/>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7" name="円/楕円 35">
            <a:extLst>
              <a:ext uri="{FF2B5EF4-FFF2-40B4-BE49-F238E27FC236}">
                <a16:creationId xmlns:a16="http://schemas.microsoft.com/office/drawing/2014/main" id="{15703EE0-896A-F7FE-2C49-6F65DED25280}"/>
              </a:ext>
            </a:extLst>
          </p:cNvPr>
          <p:cNvSpPr>
            <a:spLocks noChangeAspect="1"/>
          </p:cNvSpPr>
          <p:nvPr/>
        </p:nvSpPr>
        <p:spPr>
          <a:xfrm>
            <a:off x="4362005" y="4652543"/>
            <a:ext cx="101891" cy="101891"/>
          </a:xfrm>
          <a:prstGeom prst="ellipse">
            <a:avLst/>
          </a:prstGeom>
          <a:solidFill>
            <a:schemeClr val="accent3"/>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8" name="フリーフォーム 10">
            <a:extLst>
              <a:ext uri="{FF2B5EF4-FFF2-40B4-BE49-F238E27FC236}">
                <a16:creationId xmlns:a16="http://schemas.microsoft.com/office/drawing/2014/main" id="{432728DB-3B5E-7507-0F8B-A8FBCD0F7F34}"/>
              </a:ext>
            </a:extLst>
          </p:cNvPr>
          <p:cNvSpPr/>
          <p:nvPr/>
        </p:nvSpPr>
        <p:spPr>
          <a:xfrm flipH="1">
            <a:off x="670918" y="4754435"/>
            <a:ext cx="3686788" cy="933094"/>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 name="connsiteX0" fmla="*/ 0 w 3706870"/>
              <a:gd name="connsiteY0" fmla="*/ 0 h 698500"/>
              <a:gd name="connsiteX1" fmla="*/ 1054100 w 3706870"/>
              <a:gd name="connsiteY1" fmla="*/ 698500 h 698500"/>
              <a:gd name="connsiteX2" fmla="*/ 1425575 w 3706870"/>
              <a:gd name="connsiteY2" fmla="*/ 698500 h 698500"/>
              <a:gd name="connsiteX3" fmla="*/ 3706870 w 3706870"/>
              <a:gd name="connsiteY3" fmla="*/ 698500 h 698500"/>
            </a:gdLst>
            <a:ahLst/>
            <a:cxnLst>
              <a:cxn ang="0">
                <a:pos x="connsiteX0" y="connsiteY0"/>
              </a:cxn>
              <a:cxn ang="0">
                <a:pos x="connsiteX1" y="connsiteY1"/>
              </a:cxn>
              <a:cxn ang="0">
                <a:pos x="connsiteX2" y="connsiteY2"/>
              </a:cxn>
              <a:cxn ang="0">
                <a:pos x="connsiteX3" y="connsiteY3"/>
              </a:cxn>
            </a:cxnLst>
            <a:rect l="l" t="t" r="r" b="b"/>
            <a:pathLst>
              <a:path w="3706870" h="698500">
                <a:moveTo>
                  <a:pt x="0" y="0"/>
                </a:moveTo>
                <a:lnTo>
                  <a:pt x="1054100" y="698500"/>
                </a:lnTo>
                <a:lnTo>
                  <a:pt x="1425575" y="698500"/>
                </a:lnTo>
                <a:lnTo>
                  <a:pt x="3706870" y="698500"/>
                </a:lnTo>
              </a:path>
            </a:pathLst>
          </a:custGeom>
          <a:noFill/>
          <a:ln w="34925" cap="rnd">
            <a:solidFill>
              <a:schemeClr val="accent3"/>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49" name="グループ化 48">
            <a:extLst>
              <a:ext uri="{FF2B5EF4-FFF2-40B4-BE49-F238E27FC236}">
                <a16:creationId xmlns:a16="http://schemas.microsoft.com/office/drawing/2014/main" id="{03448C90-5468-7D00-8256-8397741DFBC1}"/>
              </a:ext>
            </a:extLst>
          </p:cNvPr>
          <p:cNvGrpSpPr/>
          <p:nvPr/>
        </p:nvGrpSpPr>
        <p:grpSpPr>
          <a:xfrm>
            <a:off x="2889379" y="1958713"/>
            <a:ext cx="720000" cy="720000"/>
            <a:chOff x="7279035" y="155932"/>
            <a:chExt cx="720000" cy="720000"/>
          </a:xfrm>
        </p:grpSpPr>
        <p:sp>
          <p:nvSpPr>
            <p:cNvPr id="50" name="円/楕円 12">
              <a:extLst>
                <a:ext uri="{FF2B5EF4-FFF2-40B4-BE49-F238E27FC236}">
                  <a16:creationId xmlns:a16="http://schemas.microsoft.com/office/drawing/2014/main" id="{9194608B-6E75-ADD3-CBFA-2973F47697BA}"/>
                </a:ext>
              </a:extLst>
            </p:cNvPr>
            <p:cNvSpPr/>
            <p:nvPr/>
          </p:nvSpPr>
          <p:spPr>
            <a:xfrm>
              <a:off x="7279035" y="155932"/>
              <a:ext cx="720000" cy="720000"/>
            </a:xfrm>
            <a:prstGeom prst="ellips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51" name="グラフィックス 50" descr="ノート PC 単色塗りつぶし">
              <a:extLst>
                <a:ext uri="{FF2B5EF4-FFF2-40B4-BE49-F238E27FC236}">
                  <a16:creationId xmlns:a16="http://schemas.microsoft.com/office/drawing/2014/main" id="{0F136139-6793-F5E7-8435-1CFC2ADC441F}"/>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441035" y="317932"/>
              <a:ext cx="396000" cy="396000"/>
            </a:xfrm>
            <a:prstGeom prst="rect">
              <a:avLst/>
            </a:prstGeom>
          </p:spPr>
        </p:pic>
      </p:grpSp>
    </p:spTree>
    <p:extLst>
      <p:ext uri="{BB962C8B-B14F-4D97-AF65-F5344CB8AC3E}">
        <p14:creationId xmlns:p14="http://schemas.microsoft.com/office/powerpoint/2010/main" val="30270909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A8FBB8-F75B-9D34-7354-73F26E5CA191}"/>
            </a:ext>
          </a:extLst>
        </p:cNvPr>
        <p:cNvGrpSpPr/>
        <p:nvPr/>
      </p:nvGrpSpPr>
      <p:grpSpPr>
        <a:xfrm>
          <a:off x="0" y="0"/>
          <a:ext cx="0" cy="0"/>
          <a:chOff x="0" y="0"/>
          <a:chExt cx="0" cy="0"/>
        </a:xfrm>
      </p:grpSpPr>
      <p:sp>
        <p:nvSpPr>
          <p:cNvPr id="3" name="正方形/長方形 2">
            <a:extLst>
              <a:ext uri="{FF2B5EF4-FFF2-40B4-BE49-F238E27FC236}">
                <a16:creationId xmlns:a16="http://schemas.microsoft.com/office/drawing/2014/main" id="{CC53EC62-DCE1-4656-153C-9BF3CC5664CF}"/>
              </a:ext>
            </a:extLst>
          </p:cNvPr>
          <p:cNvSpPr/>
          <p:nvPr/>
        </p:nvSpPr>
        <p:spPr>
          <a:xfrm>
            <a:off x="587374" y="1667241"/>
            <a:ext cx="11017251" cy="4606560"/>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1">
            <a:extLst>
              <a:ext uri="{FF2B5EF4-FFF2-40B4-BE49-F238E27FC236}">
                <a16:creationId xmlns:a16="http://schemas.microsoft.com/office/drawing/2014/main" id="{7252B6B1-CA41-1A80-00BC-F3608F33A4CE}"/>
              </a:ext>
            </a:extLst>
          </p:cNvPr>
          <p:cNvSpPr>
            <a:spLocks noGrp="1"/>
          </p:cNvSpPr>
          <p:nvPr>
            <p:ph type="body" sz="quarter" idx="10"/>
          </p:nvPr>
        </p:nvSpPr>
        <p:spPr/>
        <p:txBody>
          <a:bodyPr/>
          <a:lstStyle/>
          <a:p>
            <a:r>
              <a:rPr kumimoji="1" lang="ja-JP" altLang="en-US" sz="2000" b="1" i="0" u="none" strike="noStrike" kern="1200" cap="none" spc="0" normalizeH="0" baseline="0" noProof="0" dirty="0">
                <a:ln>
                  <a:noFill/>
                </a:ln>
                <a:effectLst/>
                <a:uLnTx/>
                <a:uFillTx/>
                <a:latin typeface="メイリオ" panose="020B0604030504040204" pitchFamily="34" charset="-128"/>
                <a:ea typeface="メイリオ" panose="020B0604030504040204" pitchFamily="34" charset="-128"/>
              </a:rPr>
              <a:t>インタラクションの種類 </a:t>
            </a:r>
            <a:r>
              <a:rPr kumimoji="1" lang="en-US" altLang="ja-JP" sz="1600" b="1" i="0" u="none" strike="noStrike" kern="1200" cap="none" spc="0" normalizeH="0" baseline="0" noProof="0" dirty="0">
                <a:ln>
                  <a:noFill/>
                </a:ln>
                <a:effectLst/>
                <a:uLnTx/>
                <a:uFillTx/>
                <a:latin typeface="メイリオ" panose="020B0604030504040204" pitchFamily="34" charset="-128"/>
                <a:ea typeface="メイリオ" panose="020B0604030504040204" pitchFamily="34" charset="-128"/>
              </a:rPr>
              <a:t>– PC</a:t>
            </a:r>
            <a:r>
              <a:rPr kumimoji="1" lang="ja-JP" altLang="en-US" sz="1600" b="1" i="0" u="none" strike="noStrike" kern="1200" cap="none" spc="0" normalizeH="0" baseline="0" noProof="0" dirty="0">
                <a:ln>
                  <a:noFill/>
                </a:ln>
                <a:effectLst/>
                <a:uLnTx/>
                <a:uFillTx/>
                <a:latin typeface="メイリオ" panose="020B0604030504040204" pitchFamily="34" charset="-128"/>
                <a:ea typeface="メイリオ" panose="020B0604030504040204" pitchFamily="34" charset="-128"/>
              </a:rPr>
              <a:t>版 </a:t>
            </a:r>
            <a:r>
              <a:rPr kumimoji="1" lang="en-US" altLang="ja-JP" sz="1600" b="1" i="0" u="none" strike="noStrike" kern="1200" cap="none" spc="0" normalizeH="0" baseline="0" noProof="0" dirty="0">
                <a:ln>
                  <a:noFill/>
                </a:ln>
                <a:effectLst/>
                <a:uLnTx/>
                <a:uFillTx/>
                <a:latin typeface="メイリオ" panose="020B0604030504040204" pitchFamily="34" charset="-128"/>
                <a:ea typeface="メイリオ" panose="020B0604030504040204" pitchFamily="34" charset="-128"/>
              </a:rPr>
              <a:t>–</a:t>
            </a:r>
            <a:endParaRPr lang="ja-JP" altLang="en-US" dirty="0"/>
          </a:p>
        </p:txBody>
      </p:sp>
      <p:grpSp>
        <p:nvGrpSpPr>
          <p:cNvPr id="36" name="グループ化 35">
            <a:extLst>
              <a:ext uri="{FF2B5EF4-FFF2-40B4-BE49-F238E27FC236}">
                <a16:creationId xmlns:a16="http://schemas.microsoft.com/office/drawing/2014/main" id="{21612DDE-D97C-3F18-AEEB-09FE0C31BC07}"/>
              </a:ext>
            </a:extLst>
          </p:cNvPr>
          <p:cNvGrpSpPr/>
          <p:nvPr/>
        </p:nvGrpSpPr>
        <p:grpSpPr>
          <a:xfrm>
            <a:off x="2473157" y="2218200"/>
            <a:ext cx="4753758" cy="3400499"/>
            <a:chOff x="2436581" y="2218200"/>
            <a:chExt cx="4753758" cy="3400499"/>
          </a:xfrm>
        </p:grpSpPr>
        <p:grpSp>
          <p:nvGrpSpPr>
            <p:cNvPr id="29" name="グループ化 28">
              <a:extLst>
                <a:ext uri="{FF2B5EF4-FFF2-40B4-BE49-F238E27FC236}">
                  <a16:creationId xmlns:a16="http://schemas.microsoft.com/office/drawing/2014/main" id="{68B5AB6B-B964-E143-6195-0E1144B4FC16}"/>
                </a:ext>
              </a:extLst>
            </p:cNvPr>
            <p:cNvGrpSpPr/>
            <p:nvPr/>
          </p:nvGrpSpPr>
          <p:grpSpPr>
            <a:xfrm>
              <a:off x="2436581" y="2218200"/>
              <a:ext cx="4753758" cy="3400499"/>
              <a:chOff x="7087184" y="1295112"/>
              <a:chExt cx="5068763" cy="3625831"/>
            </a:xfrm>
          </p:grpSpPr>
          <p:pic>
            <p:nvPicPr>
              <p:cNvPr id="34" name="図 33">
                <a:extLst>
                  <a:ext uri="{FF2B5EF4-FFF2-40B4-BE49-F238E27FC236}">
                    <a16:creationId xmlns:a16="http://schemas.microsoft.com/office/drawing/2014/main" id="{1197DE68-D357-D5ED-9618-BCE343729166}"/>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7087184" y="1295112"/>
                <a:ext cx="5068763" cy="3625831"/>
              </a:xfrm>
              <a:prstGeom prst="rect">
                <a:avLst/>
              </a:prstGeom>
            </p:spPr>
          </p:pic>
          <p:sp>
            <p:nvSpPr>
              <p:cNvPr id="35" name="正方形/長方形 34">
                <a:extLst>
                  <a:ext uri="{FF2B5EF4-FFF2-40B4-BE49-F238E27FC236}">
                    <a16:creationId xmlns:a16="http://schemas.microsoft.com/office/drawing/2014/main" id="{E506CD00-BC88-F363-C002-FA1320AFD59B}"/>
                  </a:ext>
                </a:extLst>
              </p:cNvPr>
              <p:cNvSpPr/>
              <p:nvPr/>
            </p:nvSpPr>
            <p:spPr>
              <a:xfrm>
                <a:off x="7087184" y="1295112"/>
                <a:ext cx="5064181" cy="3625831"/>
              </a:xfrm>
              <a:prstGeom prst="rect">
                <a:avLst/>
              </a:prstGeom>
              <a:solidFill>
                <a:schemeClr val="tx2">
                  <a:alpha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pic>
          <p:nvPicPr>
            <p:cNvPr id="32" name="図 31">
              <a:extLst>
                <a:ext uri="{FF2B5EF4-FFF2-40B4-BE49-F238E27FC236}">
                  <a16:creationId xmlns:a16="http://schemas.microsoft.com/office/drawing/2014/main" id="{97D434E0-675D-4A60-3E41-83271EDB7AC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57721" y="2528556"/>
              <a:ext cx="1011630" cy="68400"/>
            </a:xfrm>
            <a:prstGeom prst="rect">
              <a:avLst/>
            </a:prstGeom>
          </p:spPr>
        </p:pic>
        <p:pic>
          <p:nvPicPr>
            <p:cNvPr id="33" name="図 32">
              <a:extLst>
                <a:ext uri="{FF2B5EF4-FFF2-40B4-BE49-F238E27FC236}">
                  <a16:creationId xmlns:a16="http://schemas.microsoft.com/office/drawing/2014/main" id="{6970448D-2456-6DD1-2A76-D7DA5167D80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978798" y="2528556"/>
              <a:ext cx="590402" cy="68400"/>
            </a:xfrm>
            <a:prstGeom prst="rect">
              <a:avLst/>
            </a:prstGeom>
          </p:spPr>
        </p:pic>
        <p:pic>
          <p:nvPicPr>
            <p:cNvPr id="4" name="図 3">
              <a:extLst>
                <a:ext uri="{FF2B5EF4-FFF2-40B4-BE49-F238E27FC236}">
                  <a16:creationId xmlns:a16="http://schemas.microsoft.com/office/drawing/2014/main" id="{EBB73BBD-4B3E-4471-A152-AA7D41F2632E}"/>
                </a:ext>
              </a:extLst>
            </p:cNvPr>
            <p:cNvPicPr>
              <a:picLocks noChangeAspect="1"/>
            </p:cNvPicPr>
            <p:nvPr/>
          </p:nvPicPr>
          <p:blipFill>
            <a:blip r:embed="rId5" cstate="screen">
              <a:extLst>
                <a:ext uri="{28A0092B-C50C-407E-A947-70E740481C1C}">
                  <a14:useLocalDpi xmlns:a14="http://schemas.microsoft.com/office/drawing/2010/main"/>
                </a:ext>
              </a:extLst>
            </a:blip>
            <a:srcRect l="9157" t="13931" r="9002" b="20776"/>
            <a:stretch>
              <a:fillRect/>
            </a:stretch>
          </p:blipFill>
          <p:spPr>
            <a:xfrm>
              <a:off x="3057721" y="2647505"/>
              <a:ext cx="3511479" cy="2114050"/>
            </a:xfrm>
            <a:prstGeom prst="rect">
              <a:avLst/>
            </a:prstGeom>
          </p:spPr>
        </p:pic>
      </p:grpSp>
      <p:sp>
        <p:nvSpPr>
          <p:cNvPr id="5" name="object 39">
            <a:extLst>
              <a:ext uri="{FF2B5EF4-FFF2-40B4-BE49-F238E27FC236}">
                <a16:creationId xmlns:a16="http://schemas.microsoft.com/office/drawing/2014/main" id="{D8B2C63E-E99E-F4FB-861E-CFDC6BA18491}"/>
              </a:ext>
            </a:extLst>
          </p:cNvPr>
          <p:cNvSpPr/>
          <p:nvPr/>
        </p:nvSpPr>
        <p:spPr>
          <a:xfrm>
            <a:off x="587375" y="1200884"/>
            <a:ext cx="4481303" cy="487285"/>
          </a:xfrm>
          <a:prstGeom prst="snip1Rect">
            <a:avLst/>
          </a:prstGeom>
          <a:solidFill>
            <a:schemeClr val="accent3"/>
          </a:solidFill>
          <a:ln w="41275" cap="flat" cmpd="sng" algn="ctr">
            <a:noFill/>
            <a:prstDash val="solid"/>
          </a:ln>
          <a:effectLst/>
        </p:spPr>
        <p:txBody>
          <a:bodyPr rot="0" spcFirstLastPara="0" vertOverflow="overflow" horzOverflow="overflow" vert="horz" wrap="none" lIns="91440" tIns="108000" rIns="251999" bIns="108000" numCol="1" spcCol="0" rtlCol="0" fromWordArt="0" anchor="ctr" anchorCtr="0" forceAA="0" compatLnSpc="1">
            <a:prstTxWarp prst="textNoShape">
              <a:avLst/>
            </a:prstTxWarp>
            <a:noAutofit/>
          </a:bodyPr>
          <a:lstStyle/>
          <a:p>
            <a:pPr algn="ctr">
              <a:defRPr/>
            </a:pPr>
            <a:r>
              <a:rPr lang="ja-JP" altLang="en-US" sz="1600" b="1">
                <a:solidFill>
                  <a:schemeClr val="bg1"/>
                </a:solidFill>
                <a:latin typeface="Meiryo" panose="020B0604030504040204" pitchFamily="34" charset="-128"/>
                <a:ea typeface="Meiryo" panose="020B0604030504040204" pitchFamily="34" charset="-128"/>
                <a:cs typeface="+mn-lt"/>
              </a:rPr>
              <a:t>投票インタラクションの場合</a:t>
            </a:r>
            <a:endParaRPr lang="ja-JP" altLang="en-US" sz="1400">
              <a:latin typeface="Meiryo" panose="020B0604030504040204" pitchFamily="34" charset="-128"/>
              <a:ea typeface="Meiryo" panose="020B0604030504040204" pitchFamily="34" charset="-128"/>
              <a:cs typeface="+mn-lt"/>
            </a:endParaRPr>
          </a:p>
        </p:txBody>
      </p:sp>
      <p:sp>
        <p:nvSpPr>
          <p:cNvPr id="6" name="円/楕円 50">
            <a:extLst>
              <a:ext uri="{FF2B5EF4-FFF2-40B4-BE49-F238E27FC236}">
                <a16:creationId xmlns:a16="http://schemas.microsoft.com/office/drawing/2014/main" id="{8AF2F6CC-ED0C-A8B9-4AAE-B935C4F1B725}"/>
              </a:ext>
            </a:extLst>
          </p:cNvPr>
          <p:cNvSpPr/>
          <p:nvPr/>
        </p:nvSpPr>
        <p:spPr>
          <a:xfrm>
            <a:off x="9681610" y="1137210"/>
            <a:ext cx="1780039" cy="1780039"/>
          </a:xfrm>
          <a:prstGeom prst="ellipse">
            <a:avLst/>
          </a:prstGeom>
          <a:solidFill>
            <a:schemeClr val="bg2">
              <a:lumMod val="50000"/>
              <a:alpha val="76000"/>
            </a:schemeClr>
          </a:solidFill>
          <a:ln w="349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503999" rIns="91440" bIns="45720" numCol="1" spcCol="0" rtlCol="0" fromWordArt="0" anchor="ctr" anchorCtr="0" forceAA="0" compatLnSpc="1">
            <a:prstTxWarp prst="textNoShape">
              <a:avLst/>
            </a:prstTxWarp>
            <a:noAutofit/>
          </a:bodyPr>
          <a:lstStyle/>
          <a:p>
            <a:pPr algn="ctr">
              <a:lnSpc>
                <a:spcPct val="120000"/>
              </a:lnSpc>
            </a:pPr>
            <a:r>
              <a:rPr lang="ja-JP" altLang="en-US" sz="1200">
                <a:solidFill>
                  <a:schemeClr val="bg1"/>
                </a:solidFill>
              </a:rPr>
              <a:t>これらの動作は</a:t>
            </a:r>
            <a:br>
              <a:rPr lang="en-US" altLang="ja-JP" sz="1200" dirty="0">
                <a:solidFill>
                  <a:schemeClr val="bg1"/>
                </a:solidFill>
              </a:rPr>
            </a:br>
            <a:r>
              <a:rPr lang="ja-JP" altLang="en-US" sz="1200">
                <a:solidFill>
                  <a:schemeClr val="bg1"/>
                </a:solidFill>
              </a:rPr>
              <a:t>アクション率として</a:t>
            </a:r>
            <a:br>
              <a:rPr lang="en-US" altLang="ja-JP" sz="1200" dirty="0">
                <a:solidFill>
                  <a:schemeClr val="bg1"/>
                </a:solidFill>
              </a:rPr>
            </a:br>
            <a:r>
              <a:rPr lang="ja-JP" altLang="en-US" sz="1200">
                <a:solidFill>
                  <a:schemeClr val="bg1"/>
                </a:solidFill>
              </a:rPr>
              <a:t>数値が出ます</a:t>
            </a:r>
            <a:endParaRPr lang="ja-JP" altLang="en-US" sz="1200" dirty="0">
              <a:solidFill>
                <a:schemeClr val="bg1"/>
              </a:solidFill>
            </a:endParaRPr>
          </a:p>
        </p:txBody>
      </p:sp>
      <p:pic>
        <p:nvPicPr>
          <p:cNvPr id="7" name="グラフィックス 6" descr="信号 単色塗りつぶし">
            <a:extLst>
              <a:ext uri="{FF2B5EF4-FFF2-40B4-BE49-F238E27FC236}">
                <a16:creationId xmlns:a16="http://schemas.microsoft.com/office/drawing/2014/main" id="{98B15F40-626B-DFB4-A343-E12491D76852}"/>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290370" y="1376824"/>
            <a:ext cx="468000" cy="468000"/>
          </a:xfrm>
          <a:prstGeom prst="rect">
            <a:avLst/>
          </a:prstGeom>
        </p:spPr>
      </p:pic>
      <p:sp>
        <p:nvSpPr>
          <p:cNvPr id="8" name="フリーフォーム 38">
            <a:extLst>
              <a:ext uri="{FF2B5EF4-FFF2-40B4-BE49-F238E27FC236}">
                <a16:creationId xmlns:a16="http://schemas.microsoft.com/office/drawing/2014/main" id="{02A5E1EB-8A65-1653-F823-E6AA7E53E8CC}"/>
              </a:ext>
            </a:extLst>
          </p:cNvPr>
          <p:cNvSpPr/>
          <p:nvPr/>
        </p:nvSpPr>
        <p:spPr>
          <a:xfrm>
            <a:off x="6761886" y="2625335"/>
            <a:ext cx="2836180" cy="298592"/>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4114800" h="723900">
                <a:moveTo>
                  <a:pt x="0" y="0"/>
                </a:moveTo>
                <a:lnTo>
                  <a:pt x="723900" y="723900"/>
                </a:lnTo>
                <a:lnTo>
                  <a:pt x="1095375" y="723900"/>
                </a:lnTo>
                <a:lnTo>
                  <a:pt x="4114800" y="723900"/>
                </a:lnTo>
              </a:path>
            </a:pathLst>
          </a:custGeom>
          <a:noFill/>
          <a:ln w="34925" cap="rnd">
            <a:solidFill>
              <a:schemeClr val="accent3"/>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a:extLst>
              <a:ext uri="{FF2B5EF4-FFF2-40B4-BE49-F238E27FC236}">
                <a16:creationId xmlns:a16="http://schemas.microsoft.com/office/drawing/2014/main" id="{2143E82A-8455-C3C9-7BBA-6D64944F3E36}"/>
              </a:ext>
            </a:extLst>
          </p:cNvPr>
          <p:cNvSpPr/>
          <p:nvPr/>
        </p:nvSpPr>
        <p:spPr>
          <a:xfrm>
            <a:off x="7454593" y="2357304"/>
            <a:ext cx="3076225" cy="59409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100" dirty="0">
                <a:solidFill>
                  <a:schemeClr val="accent3"/>
                </a:solidFill>
              </a:rPr>
              <a:t>リンクを押すと</a:t>
            </a:r>
          </a:p>
          <a:p>
            <a:pPr>
              <a:lnSpc>
                <a:spcPct val="120000"/>
              </a:lnSpc>
            </a:pPr>
            <a:r>
              <a:rPr lang="ja-JP" altLang="en-US" sz="1100" dirty="0">
                <a:solidFill>
                  <a:schemeClr val="accent3"/>
                </a:solidFill>
              </a:rPr>
              <a:t>ランディングページに遷移する</a:t>
            </a:r>
          </a:p>
        </p:txBody>
      </p:sp>
      <p:sp>
        <p:nvSpPr>
          <p:cNvPr id="10" name="フリーフォーム 40">
            <a:extLst>
              <a:ext uri="{FF2B5EF4-FFF2-40B4-BE49-F238E27FC236}">
                <a16:creationId xmlns:a16="http://schemas.microsoft.com/office/drawing/2014/main" id="{CDE95AD6-AD6E-B34F-042F-3166A20B2844}"/>
              </a:ext>
            </a:extLst>
          </p:cNvPr>
          <p:cNvSpPr/>
          <p:nvPr/>
        </p:nvSpPr>
        <p:spPr>
          <a:xfrm>
            <a:off x="6523763" y="3053292"/>
            <a:ext cx="4997318" cy="950847"/>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Lst>
            <a:ahLst/>
            <a:cxnLst>
              <a:cxn ang="0">
                <a:pos x="connsiteX0" y="connsiteY0"/>
              </a:cxn>
              <a:cxn ang="0">
                <a:pos x="connsiteX1" y="connsiteY1"/>
              </a:cxn>
              <a:cxn ang="0">
                <a:pos x="connsiteX2" y="connsiteY2"/>
              </a:cxn>
              <a:cxn ang="0">
                <a:pos x="connsiteX3" y="connsiteY3"/>
              </a:cxn>
            </a:cxnLst>
            <a:rect l="l" t="t" r="r" b="b"/>
            <a:pathLst>
              <a:path w="4348556" h="950781">
                <a:moveTo>
                  <a:pt x="0" y="0"/>
                </a:moveTo>
                <a:lnTo>
                  <a:pt x="957656" y="950781"/>
                </a:lnTo>
                <a:lnTo>
                  <a:pt x="1329131" y="950781"/>
                </a:lnTo>
                <a:lnTo>
                  <a:pt x="4348556" y="950781"/>
                </a:lnTo>
              </a:path>
            </a:pathLst>
          </a:custGeom>
          <a:noFill/>
          <a:ln w="34925" cap="rnd">
            <a:solidFill>
              <a:schemeClr val="accent3"/>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a:extLst>
              <a:ext uri="{FF2B5EF4-FFF2-40B4-BE49-F238E27FC236}">
                <a16:creationId xmlns:a16="http://schemas.microsoft.com/office/drawing/2014/main" id="{36F523E7-F2DC-C783-9D2B-3BF47DD48961}"/>
              </a:ext>
            </a:extLst>
          </p:cNvPr>
          <p:cNvSpPr/>
          <p:nvPr/>
        </p:nvSpPr>
        <p:spPr>
          <a:xfrm>
            <a:off x="7817827" y="3120750"/>
            <a:ext cx="3600470" cy="813684"/>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nSpc>
                <a:spcPct val="120000"/>
              </a:lnSpc>
            </a:pPr>
            <a:r>
              <a:rPr lang="ja-JP" altLang="en-US" sz="1100" dirty="0">
                <a:solidFill>
                  <a:schemeClr val="accent3"/>
                </a:solidFill>
              </a:rPr>
              <a:t>時間に制限があり、タイムアップになるとランディングページに遷移する</a:t>
            </a:r>
          </a:p>
          <a:p>
            <a:pPr>
              <a:lnSpc>
                <a:spcPct val="120000"/>
              </a:lnSpc>
            </a:pPr>
            <a:r>
              <a:rPr lang="en-US" altLang="ja-JP" sz="1050" dirty="0">
                <a:solidFill>
                  <a:schemeClr val="accent3"/>
                </a:solidFill>
              </a:rPr>
              <a:t>(</a:t>
            </a:r>
            <a:r>
              <a:rPr lang="ja-JP" altLang="en-US" sz="1050" dirty="0">
                <a:solidFill>
                  <a:schemeClr val="accent3"/>
                </a:solidFill>
              </a:rPr>
              <a:t>制限時間は原則</a:t>
            </a:r>
            <a:r>
              <a:rPr lang="en-US" altLang="ja-JP" sz="1050" dirty="0">
                <a:solidFill>
                  <a:schemeClr val="accent3"/>
                </a:solidFill>
              </a:rPr>
              <a:t>5</a:t>
            </a:r>
            <a:r>
              <a:rPr lang="ja-JP" altLang="en-US" sz="1050" dirty="0">
                <a:solidFill>
                  <a:schemeClr val="accent3"/>
                </a:solidFill>
              </a:rPr>
              <a:t>秒以上。インタラクションの種類によって変動する</a:t>
            </a:r>
            <a:r>
              <a:rPr lang="en-US" altLang="ja-JP" sz="1050" dirty="0">
                <a:solidFill>
                  <a:schemeClr val="accent3"/>
                </a:solidFill>
              </a:rPr>
              <a:t>)</a:t>
            </a:r>
            <a:endParaRPr lang="en-US" altLang="ja-JP" sz="1200" dirty="0">
              <a:solidFill>
                <a:schemeClr val="accent3"/>
              </a:solidFill>
            </a:endParaRPr>
          </a:p>
        </p:txBody>
      </p:sp>
      <p:sp>
        <p:nvSpPr>
          <p:cNvPr id="12" name="正方形/長方形 11">
            <a:extLst>
              <a:ext uri="{FF2B5EF4-FFF2-40B4-BE49-F238E27FC236}">
                <a16:creationId xmlns:a16="http://schemas.microsoft.com/office/drawing/2014/main" id="{12501C65-00B3-95EC-793E-C2B709F6BC83}"/>
              </a:ext>
            </a:extLst>
          </p:cNvPr>
          <p:cNvSpPr/>
          <p:nvPr/>
        </p:nvSpPr>
        <p:spPr>
          <a:xfrm>
            <a:off x="7425417" y="4270237"/>
            <a:ext cx="1867051" cy="1283512"/>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100" dirty="0">
                <a:solidFill>
                  <a:schemeClr val="accent3"/>
                </a:solidFill>
              </a:rPr>
              <a:t>投票してみんなの結果を</a:t>
            </a:r>
            <a:endParaRPr lang="en-US" altLang="ja-JP" sz="1100" dirty="0">
              <a:solidFill>
                <a:schemeClr val="accent3"/>
              </a:solidFill>
            </a:endParaRPr>
          </a:p>
          <a:p>
            <a:pPr>
              <a:lnSpc>
                <a:spcPct val="120000"/>
              </a:lnSpc>
            </a:pPr>
            <a:r>
              <a:rPr lang="ja-JP" altLang="en-US" sz="1100" dirty="0">
                <a:solidFill>
                  <a:schemeClr val="accent3"/>
                </a:solidFill>
              </a:rPr>
              <a:t>リアルタイムで確認できる</a:t>
            </a:r>
            <a:endParaRPr lang="en-US" altLang="ja-JP" sz="1100" dirty="0">
              <a:solidFill>
                <a:schemeClr val="accent3"/>
              </a:solidFill>
            </a:endParaRPr>
          </a:p>
          <a:p>
            <a:pPr>
              <a:lnSpc>
                <a:spcPct val="120000"/>
              </a:lnSpc>
            </a:pPr>
            <a:r>
              <a:rPr lang="en-US" altLang="ja-JP" sz="1050" dirty="0">
                <a:solidFill>
                  <a:schemeClr val="accent3"/>
                </a:solidFill>
              </a:rPr>
              <a:t>※</a:t>
            </a:r>
            <a:r>
              <a:rPr lang="ja-JP" altLang="en-US" sz="1050" dirty="0">
                <a:solidFill>
                  <a:schemeClr val="accent3"/>
                </a:solidFill>
              </a:rPr>
              <a:t>投票後に特典があると</a:t>
            </a:r>
            <a:endParaRPr lang="en-US" altLang="ja-JP" sz="1050" dirty="0">
              <a:solidFill>
                <a:schemeClr val="accent3"/>
              </a:solidFill>
            </a:endParaRPr>
          </a:p>
          <a:p>
            <a:pPr>
              <a:lnSpc>
                <a:spcPct val="120000"/>
              </a:lnSpc>
            </a:pPr>
            <a:r>
              <a:rPr lang="ja-JP" altLang="en-US" sz="1050" dirty="0">
                <a:solidFill>
                  <a:schemeClr val="accent3"/>
                </a:solidFill>
              </a:rPr>
              <a:t>クリックを促進できる</a:t>
            </a:r>
            <a:br>
              <a:rPr lang="en-US" altLang="ja-JP" sz="1050" dirty="0">
                <a:solidFill>
                  <a:srgbClr val="C9002C"/>
                </a:solidFill>
              </a:rPr>
            </a:br>
            <a:r>
              <a:rPr lang="en-US" altLang="ja-JP" sz="1050" dirty="0">
                <a:solidFill>
                  <a:schemeClr val="tx2"/>
                </a:solidFill>
              </a:rPr>
              <a:t>※</a:t>
            </a:r>
            <a:r>
              <a:rPr lang="ja-JP" altLang="en-US" sz="1050" dirty="0">
                <a:solidFill>
                  <a:schemeClr val="tx2"/>
                </a:solidFill>
              </a:rPr>
              <a:t>選択肢は最大</a:t>
            </a:r>
            <a:r>
              <a:rPr lang="en-US" altLang="ja-JP" sz="1050" dirty="0">
                <a:solidFill>
                  <a:schemeClr val="tx2"/>
                </a:solidFill>
              </a:rPr>
              <a:t>4</a:t>
            </a:r>
            <a:r>
              <a:rPr lang="ja-JP" altLang="en-US" sz="1050" dirty="0">
                <a:solidFill>
                  <a:schemeClr val="tx2"/>
                </a:solidFill>
              </a:rPr>
              <a:t>つまでを推奨</a:t>
            </a:r>
          </a:p>
        </p:txBody>
      </p:sp>
      <p:sp>
        <p:nvSpPr>
          <p:cNvPr id="13" name="フリーフォーム 44">
            <a:extLst>
              <a:ext uri="{FF2B5EF4-FFF2-40B4-BE49-F238E27FC236}">
                <a16:creationId xmlns:a16="http://schemas.microsoft.com/office/drawing/2014/main" id="{334E6D2F-4612-7D2F-F686-C0ADFDA2592E}"/>
              </a:ext>
            </a:extLst>
          </p:cNvPr>
          <p:cNvSpPr/>
          <p:nvPr/>
        </p:nvSpPr>
        <p:spPr>
          <a:xfrm flipH="1">
            <a:off x="670919" y="2625334"/>
            <a:ext cx="2280402" cy="881539"/>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3376670" h="723900">
                <a:moveTo>
                  <a:pt x="0" y="0"/>
                </a:moveTo>
                <a:lnTo>
                  <a:pt x="723900" y="723900"/>
                </a:lnTo>
                <a:lnTo>
                  <a:pt x="1095375" y="723900"/>
                </a:lnTo>
                <a:lnTo>
                  <a:pt x="3376670" y="723900"/>
                </a:lnTo>
              </a:path>
            </a:pathLst>
          </a:custGeom>
          <a:noFill/>
          <a:ln w="34925" cap="rnd">
            <a:solidFill>
              <a:schemeClr val="accent3"/>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a:extLst>
              <a:ext uri="{FF2B5EF4-FFF2-40B4-BE49-F238E27FC236}">
                <a16:creationId xmlns:a16="http://schemas.microsoft.com/office/drawing/2014/main" id="{97F560F7-5A31-3539-8D6F-F8E1B9BC615F}"/>
              </a:ext>
            </a:extLst>
          </p:cNvPr>
          <p:cNvSpPr/>
          <p:nvPr/>
        </p:nvSpPr>
        <p:spPr>
          <a:xfrm>
            <a:off x="670918" y="2894522"/>
            <a:ext cx="2711675" cy="59409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100" dirty="0">
                <a:solidFill>
                  <a:schemeClr val="accent3"/>
                </a:solidFill>
              </a:rPr>
              <a:t>リンクを押すと</a:t>
            </a:r>
          </a:p>
          <a:p>
            <a:pPr>
              <a:lnSpc>
                <a:spcPct val="120000"/>
              </a:lnSpc>
            </a:pPr>
            <a:r>
              <a:rPr lang="ja-JP" altLang="en-US" sz="1100" dirty="0">
                <a:solidFill>
                  <a:schemeClr val="accent3"/>
                </a:solidFill>
              </a:rPr>
              <a:t>ヤフートップページに戻る</a:t>
            </a:r>
          </a:p>
        </p:txBody>
      </p:sp>
      <p:sp>
        <p:nvSpPr>
          <p:cNvPr id="15" name="正方形/長方形 14">
            <a:extLst>
              <a:ext uri="{FF2B5EF4-FFF2-40B4-BE49-F238E27FC236}">
                <a16:creationId xmlns:a16="http://schemas.microsoft.com/office/drawing/2014/main" id="{A979304D-2D92-6287-5EE8-2BC0150188E0}"/>
              </a:ext>
            </a:extLst>
          </p:cNvPr>
          <p:cNvSpPr/>
          <p:nvPr/>
        </p:nvSpPr>
        <p:spPr>
          <a:xfrm>
            <a:off x="910959" y="4688302"/>
            <a:ext cx="1635045" cy="59409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100" dirty="0">
                <a:solidFill>
                  <a:schemeClr val="accent3"/>
                </a:solidFill>
              </a:rPr>
              <a:t>ボタンを押すと</a:t>
            </a:r>
          </a:p>
          <a:p>
            <a:pPr>
              <a:lnSpc>
                <a:spcPct val="120000"/>
              </a:lnSpc>
            </a:pPr>
            <a:r>
              <a:rPr lang="ja-JP" altLang="en-US" sz="1100" dirty="0">
                <a:solidFill>
                  <a:schemeClr val="accent3"/>
                </a:solidFill>
              </a:rPr>
              <a:t>ランディングページに</a:t>
            </a:r>
            <a:endParaRPr lang="en-US" altLang="ja-JP" sz="1100" dirty="0">
              <a:solidFill>
                <a:schemeClr val="accent3"/>
              </a:solidFill>
            </a:endParaRPr>
          </a:p>
          <a:p>
            <a:pPr>
              <a:lnSpc>
                <a:spcPct val="120000"/>
              </a:lnSpc>
            </a:pPr>
            <a:r>
              <a:rPr lang="ja-JP" altLang="en-US" sz="1100" dirty="0">
                <a:solidFill>
                  <a:schemeClr val="accent3"/>
                </a:solidFill>
              </a:rPr>
              <a:t>遷移する</a:t>
            </a:r>
          </a:p>
        </p:txBody>
      </p:sp>
      <p:sp>
        <p:nvSpPr>
          <p:cNvPr id="16" name="円/楕円 24">
            <a:extLst>
              <a:ext uri="{FF2B5EF4-FFF2-40B4-BE49-F238E27FC236}">
                <a16:creationId xmlns:a16="http://schemas.microsoft.com/office/drawing/2014/main" id="{FD75F03F-D82C-5405-A525-B0F0EBCCC014}"/>
              </a:ext>
            </a:extLst>
          </p:cNvPr>
          <p:cNvSpPr>
            <a:spLocks noChangeAspect="1"/>
          </p:cNvSpPr>
          <p:nvPr/>
        </p:nvSpPr>
        <p:spPr>
          <a:xfrm>
            <a:off x="6659994" y="2523443"/>
            <a:ext cx="101891" cy="101891"/>
          </a:xfrm>
          <a:prstGeom prst="ellipse">
            <a:avLst/>
          </a:prstGeom>
          <a:solidFill>
            <a:schemeClr val="accent3"/>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7" name="円/楕円 30">
            <a:extLst>
              <a:ext uri="{FF2B5EF4-FFF2-40B4-BE49-F238E27FC236}">
                <a16:creationId xmlns:a16="http://schemas.microsoft.com/office/drawing/2014/main" id="{5EE30A51-79F2-61A9-C903-F3E07A323207}"/>
              </a:ext>
            </a:extLst>
          </p:cNvPr>
          <p:cNvSpPr>
            <a:spLocks noChangeAspect="1"/>
          </p:cNvSpPr>
          <p:nvPr/>
        </p:nvSpPr>
        <p:spPr>
          <a:xfrm>
            <a:off x="2932458" y="2527615"/>
            <a:ext cx="101891" cy="101891"/>
          </a:xfrm>
          <a:prstGeom prst="ellipse">
            <a:avLst/>
          </a:prstGeom>
          <a:solidFill>
            <a:schemeClr val="accent3"/>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円/楕円 33">
            <a:extLst>
              <a:ext uri="{FF2B5EF4-FFF2-40B4-BE49-F238E27FC236}">
                <a16:creationId xmlns:a16="http://schemas.microsoft.com/office/drawing/2014/main" id="{37D49351-E20E-38DC-1C85-A3299E4E9FC6}"/>
              </a:ext>
            </a:extLst>
          </p:cNvPr>
          <p:cNvSpPr>
            <a:spLocks noChangeAspect="1"/>
          </p:cNvSpPr>
          <p:nvPr/>
        </p:nvSpPr>
        <p:spPr>
          <a:xfrm>
            <a:off x="6421871" y="2951401"/>
            <a:ext cx="101891" cy="101891"/>
          </a:xfrm>
          <a:prstGeom prst="ellipse">
            <a:avLst/>
          </a:prstGeom>
          <a:solidFill>
            <a:schemeClr val="accent3"/>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円/楕円 35">
            <a:extLst>
              <a:ext uri="{FF2B5EF4-FFF2-40B4-BE49-F238E27FC236}">
                <a16:creationId xmlns:a16="http://schemas.microsoft.com/office/drawing/2014/main" id="{15703EE0-896A-F7FE-2C49-6F65DED25280}"/>
              </a:ext>
            </a:extLst>
          </p:cNvPr>
          <p:cNvSpPr>
            <a:spLocks noChangeAspect="1"/>
          </p:cNvSpPr>
          <p:nvPr/>
        </p:nvSpPr>
        <p:spPr>
          <a:xfrm>
            <a:off x="3382593" y="4586411"/>
            <a:ext cx="101891" cy="101891"/>
          </a:xfrm>
          <a:prstGeom prst="ellipse">
            <a:avLst/>
          </a:prstGeom>
          <a:solidFill>
            <a:schemeClr val="accent3"/>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フリーフォーム 10">
            <a:extLst>
              <a:ext uri="{FF2B5EF4-FFF2-40B4-BE49-F238E27FC236}">
                <a16:creationId xmlns:a16="http://schemas.microsoft.com/office/drawing/2014/main" id="{432728DB-3B5E-7507-0F8B-A8FBCD0F7F34}"/>
              </a:ext>
            </a:extLst>
          </p:cNvPr>
          <p:cNvSpPr/>
          <p:nvPr/>
        </p:nvSpPr>
        <p:spPr>
          <a:xfrm flipH="1">
            <a:off x="821185" y="4713227"/>
            <a:ext cx="2561408" cy="653904"/>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 name="connsiteX0" fmla="*/ 0 w 3706870"/>
              <a:gd name="connsiteY0" fmla="*/ 0 h 698500"/>
              <a:gd name="connsiteX1" fmla="*/ 1054100 w 3706870"/>
              <a:gd name="connsiteY1" fmla="*/ 698500 h 698500"/>
              <a:gd name="connsiteX2" fmla="*/ 1425575 w 3706870"/>
              <a:gd name="connsiteY2" fmla="*/ 698500 h 698500"/>
              <a:gd name="connsiteX3" fmla="*/ 3706870 w 3706870"/>
              <a:gd name="connsiteY3" fmla="*/ 698500 h 698500"/>
            </a:gdLst>
            <a:ahLst/>
            <a:cxnLst>
              <a:cxn ang="0">
                <a:pos x="connsiteX0" y="connsiteY0"/>
              </a:cxn>
              <a:cxn ang="0">
                <a:pos x="connsiteX1" y="connsiteY1"/>
              </a:cxn>
              <a:cxn ang="0">
                <a:pos x="connsiteX2" y="connsiteY2"/>
              </a:cxn>
              <a:cxn ang="0">
                <a:pos x="connsiteX3" y="connsiteY3"/>
              </a:cxn>
            </a:cxnLst>
            <a:rect l="l" t="t" r="r" b="b"/>
            <a:pathLst>
              <a:path w="3706870" h="698500">
                <a:moveTo>
                  <a:pt x="0" y="0"/>
                </a:moveTo>
                <a:lnTo>
                  <a:pt x="1054100" y="698500"/>
                </a:lnTo>
                <a:lnTo>
                  <a:pt x="1425575" y="698500"/>
                </a:lnTo>
                <a:lnTo>
                  <a:pt x="3706870" y="698500"/>
                </a:lnTo>
              </a:path>
            </a:pathLst>
          </a:custGeom>
          <a:noFill/>
          <a:ln w="34925" cap="rnd">
            <a:solidFill>
              <a:schemeClr val="accent3"/>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1" name="グループ化 20">
            <a:extLst>
              <a:ext uri="{FF2B5EF4-FFF2-40B4-BE49-F238E27FC236}">
                <a16:creationId xmlns:a16="http://schemas.microsoft.com/office/drawing/2014/main" id="{03448C90-5468-7D00-8256-8397741DFBC1}"/>
              </a:ext>
            </a:extLst>
          </p:cNvPr>
          <p:cNvGrpSpPr/>
          <p:nvPr/>
        </p:nvGrpSpPr>
        <p:grpSpPr>
          <a:xfrm>
            <a:off x="1920185" y="1905334"/>
            <a:ext cx="720000" cy="720000"/>
            <a:chOff x="7279035" y="155932"/>
            <a:chExt cx="720000" cy="720000"/>
          </a:xfrm>
        </p:grpSpPr>
        <p:sp>
          <p:nvSpPr>
            <p:cNvPr id="22" name="円/楕円 12">
              <a:extLst>
                <a:ext uri="{FF2B5EF4-FFF2-40B4-BE49-F238E27FC236}">
                  <a16:creationId xmlns:a16="http://schemas.microsoft.com/office/drawing/2014/main" id="{9194608B-6E75-ADD3-CBFA-2973F47697BA}"/>
                </a:ext>
              </a:extLst>
            </p:cNvPr>
            <p:cNvSpPr/>
            <p:nvPr/>
          </p:nvSpPr>
          <p:spPr>
            <a:xfrm>
              <a:off x="7279035" y="155932"/>
              <a:ext cx="720000" cy="720000"/>
            </a:xfrm>
            <a:prstGeom prst="ellips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23" name="グラフィックス 22" descr="ノート PC 単色塗りつぶし">
              <a:extLst>
                <a:ext uri="{FF2B5EF4-FFF2-40B4-BE49-F238E27FC236}">
                  <a16:creationId xmlns:a16="http://schemas.microsoft.com/office/drawing/2014/main" id="{0F136139-6793-F5E7-8435-1CFC2ADC441F}"/>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7441035" y="317932"/>
              <a:ext cx="396000" cy="396000"/>
            </a:xfrm>
            <a:prstGeom prst="rect">
              <a:avLst/>
            </a:prstGeom>
          </p:spPr>
        </p:pic>
      </p:grpSp>
      <p:pic>
        <p:nvPicPr>
          <p:cNvPr id="24" name="図 23" descr="グラフィカル ユーザー インターフェイス&#10;&#10;中程度の精度で自動的に生成された説明">
            <a:extLst>
              <a:ext uri="{FF2B5EF4-FFF2-40B4-BE49-F238E27FC236}">
                <a16:creationId xmlns:a16="http://schemas.microsoft.com/office/drawing/2014/main" id="{33412160-399C-D107-C0EC-B93ECE506A01}"/>
              </a:ext>
            </a:extLst>
          </p:cNvPr>
          <p:cNvPicPr>
            <a:picLocks noChangeAspect="1"/>
          </p:cNvPicPr>
          <p:nvPr/>
        </p:nvPicPr>
        <p:blipFill>
          <a:blip r:embed="rId10" cstate="screen">
            <a:extLst>
              <a:ext uri="{28A0092B-C50C-407E-A947-70E740481C1C}">
                <a14:useLocalDpi xmlns:a14="http://schemas.microsoft.com/office/drawing/2010/main"/>
              </a:ext>
            </a:extLst>
          </a:blip>
          <a:srcRect l="9708" t="14010" r="8899" b="20812"/>
          <a:stretch/>
        </p:blipFill>
        <p:spPr>
          <a:xfrm>
            <a:off x="9336575" y="4588002"/>
            <a:ext cx="2124003" cy="1283513"/>
          </a:xfrm>
          <a:prstGeom prst="rect">
            <a:avLst/>
          </a:prstGeom>
        </p:spPr>
      </p:pic>
      <p:sp>
        <p:nvSpPr>
          <p:cNvPr id="25" name="フリーフォーム 42">
            <a:extLst>
              <a:ext uri="{FF2B5EF4-FFF2-40B4-BE49-F238E27FC236}">
                <a16:creationId xmlns:a16="http://schemas.microsoft.com/office/drawing/2014/main" id="{521E2E63-B7D5-10EA-0D46-F6EF09644191}"/>
              </a:ext>
            </a:extLst>
          </p:cNvPr>
          <p:cNvSpPr/>
          <p:nvPr/>
        </p:nvSpPr>
        <p:spPr>
          <a:xfrm>
            <a:off x="4561994" y="4317006"/>
            <a:ext cx="6229195" cy="1198462"/>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 name="connsiteX0" fmla="*/ 0 w 5031602"/>
              <a:gd name="connsiteY0" fmla="*/ 0 h 1089454"/>
              <a:gd name="connsiteX1" fmla="*/ 1640702 w 5031602"/>
              <a:gd name="connsiteY1" fmla="*/ 1089454 h 1089454"/>
              <a:gd name="connsiteX2" fmla="*/ 2012177 w 5031602"/>
              <a:gd name="connsiteY2" fmla="*/ 1089454 h 1089454"/>
              <a:gd name="connsiteX3" fmla="*/ 5031602 w 5031602"/>
              <a:gd name="connsiteY3" fmla="*/ 1089454 h 1089454"/>
              <a:gd name="connsiteX0" fmla="*/ 0 w 7457165"/>
              <a:gd name="connsiteY0" fmla="*/ 0 h 1089454"/>
              <a:gd name="connsiteX1" fmla="*/ 1640702 w 7457165"/>
              <a:gd name="connsiteY1" fmla="*/ 1089454 h 1089454"/>
              <a:gd name="connsiteX2" fmla="*/ 2012177 w 7457165"/>
              <a:gd name="connsiteY2" fmla="*/ 1089454 h 1089454"/>
              <a:gd name="connsiteX3" fmla="*/ 7457165 w 7457165"/>
              <a:gd name="connsiteY3" fmla="*/ 1089454 h 1089454"/>
              <a:gd name="connsiteX0" fmla="*/ 0 w 7648873"/>
              <a:gd name="connsiteY0" fmla="*/ 0 h 1096098"/>
              <a:gd name="connsiteX1" fmla="*/ 1640702 w 7648873"/>
              <a:gd name="connsiteY1" fmla="*/ 1089454 h 1096098"/>
              <a:gd name="connsiteX2" fmla="*/ 2012177 w 7648873"/>
              <a:gd name="connsiteY2" fmla="*/ 1089454 h 1096098"/>
              <a:gd name="connsiteX3" fmla="*/ 7648873 w 7648873"/>
              <a:gd name="connsiteY3" fmla="*/ 1096098 h 1096098"/>
              <a:gd name="connsiteX0" fmla="*/ 0 w 7648873"/>
              <a:gd name="connsiteY0" fmla="*/ 0 h 1089454"/>
              <a:gd name="connsiteX1" fmla="*/ 1640702 w 7648873"/>
              <a:gd name="connsiteY1" fmla="*/ 1089454 h 1089454"/>
              <a:gd name="connsiteX2" fmla="*/ 2012177 w 7648873"/>
              <a:gd name="connsiteY2" fmla="*/ 1089454 h 1089454"/>
              <a:gd name="connsiteX3" fmla="*/ 7648873 w 7648873"/>
              <a:gd name="connsiteY3" fmla="*/ 1089454 h 1089454"/>
              <a:gd name="connsiteX0" fmla="*/ 0 w 7638241"/>
              <a:gd name="connsiteY0" fmla="*/ 0 h 1195580"/>
              <a:gd name="connsiteX1" fmla="*/ 1630070 w 7638241"/>
              <a:gd name="connsiteY1" fmla="*/ 1195580 h 1195580"/>
              <a:gd name="connsiteX2" fmla="*/ 2001545 w 7638241"/>
              <a:gd name="connsiteY2" fmla="*/ 1195580 h 1195580"/>
              <a:gd name="connsiteX3" fmla="*/ 7638241 w 7638241"/>
              <a:gd name="connsiteY3" fmla="*/ 1195580 h 1195580"/>
              <a:gd name="connsiteX0" fmla="*/ 0 w 10542802"/>
              <a:gd name="connsiteY0" fmla="*/ 0 h 1221014"/>
              <a:gd name="connsiteX1" fmla="*/ 4534631 w 10542802"/>
              <a:gd name="connsiteY1" fmla="*/ 1221014 h 1221014"/>
              <a:gd name="connsiteX2" fmla="*/ 4906106 w 10542802"/>
              <a:gd name="connsiteY2" fmla="*/ 1221014 h 1221014"/>
              <a:gd name="connsiteX3" fmla="*/ 10542802 w 10542802"/>
              <a:gd name="connsiteY3" fmla="*/ 1221014 h 1221014"/>
              <a:gd name="connsiteX0" fmla="*/ 0 w 10149316"/>
              <a:gd name="connsiteY0" fmla="*/ 0 h 1221014"/>
              <a:gd name="connsiteX1" fmla="*/ 4534631 w 10149316"/>
              <a:gd name="connsiteY1" fmla="*/ 1221014 h 1221014"/>
              <a:gd name="connsiteX2" fmla="*/ 4906106 w 10149316"/>
              <a:gd name="connsiteY2" fmla="*/ 1221014 h 1221014"/>
              <a:gd name="connsiteX3" fmla="*/ 10149316 w 10149316"/>
              <a:gd name="connsiteY3" fmla="*/ 1221014 h 1221014"/>
            </a:gdLst>
            <a:ahLst/>
            <a:cxnLst>
              <a:cxn ang="0">
                <a:pos x="connsiteX0" y="connsiteY0"/>
              </a:cxn>
              <a:cxn ang="0">
                <a:pos x="connsiteX1" y="connsiteY1"/>
              </a:cxn>
              <a:cxn ang="0">
                <a:pos x="connsiteX2" y="connsiteY2"/>
              </a:cxn>
              <a:cxn ang="0">
                <a:pos x="connsiteX3" y="connsiteY3"/>
              </a:cxn>
            </a:cxnLst>
            <a:rect l="l" t="t" r="r" b="b"/>
            <a:pathLst>
              <a:path w="10149316" h="1221014">
                <a:moveTo>
                  <a:pt x="0" y="0"/>
                </a:moveTo>
                <a:lnTo>
                  <a:pt x="4534631" y="1221014"/>
                </a:lnTo>
                <a:lnTo>
                  <a:pt x="4906106" y="1221014"/>
                </a:lnTo>
                <a:lnTo>
                  <a:pt x="10149316" y="1221014"/>
                </a:lnTo>
              </a:path>
            </a:pathLst>
          </a:custGeom>
          <a:noFill/>
          <a:ln w="34925" cap="rnd">
            <a:solidFill>
              <a:schemeClr val="accent3"/>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円/楕円 33">
            <a:extLst>
              <a:ext uri="{FF2B5EF4-FFF2-40B4-BE49-F238E27FC236}">
                <a16:creationId xmlns:a16="http://schemas.microsoft.com/office/drawing/2014/main" id="{65959723-A76C-F011-C8BD-DC43AA83ECB8}"/>
              </a:ext>
            </a:extLst>
          </p:cNvPr>
          <p:cNvSpPr>
            <a:spLocks noChangeAspect="1"/>
          </p:cNvSpPr>
          <p:nvPr/>
        </p:nvSpPr>
        <p:spPr>
          <a:xfrm>
            <a:off x="10751147" y="5449250"/>
            <a:ext cx="115238" cy="115238"/>
          </a:xfrm>
          <a:prstGeom prst="ellipse">
            <a:avLst/>
          </a:prstGeom>
          <a:solidFill>
            <a:schemeClr val="accent3"/>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7" name="円/楕円 33">
            <a:extLst>
              <a:ext uri="{FF2B5EF4-FFF2-40B4-BE49-F238E27FC236}">
                <a16:creationId xmlns:a16="http://schemas.microsoft.com/office/drawing/2014/main" id="{6961AFBE-8F18-C1BA-6D68-054DA1633621}"/>
              </a:ext>
            </a:extLst>
          </p:cNvPr>
          <p:cNvSpPr>
            <a:spLocks noChangeAspect="1"/>
          </p:cNvSpPr>
          <p:nvPr/>
        </p:nvSpPr>
        <p:spPr>
          <a:xfrm>
            <a:off x="4460104" y="4242672"/>
            <a:ext cx="101891" cy="101891"/>
          </a:xfrm>
          <a:prstGeom prst="ellipse">
            <a:avLst/>
          </a:prstGeom>
          <a:solidFill>
            <a:schemeClr val="accent3"/>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14320363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テキスト プレースホルダー 26">
            <a:extLst>
              <a:ext uri="{FF2B5EF4-FFF2-40B4-BE49-F238E27FC236}">
                <a16:creationId xmlns:a16="http://schemas.microsoft.com/office/drawing/2014/main" id="{11D2FCDD-0318-E57A-D14F-654E741E65E9}"/>
              </a:ext>
            </a:extLst>
          </p:cNvPr>
          <p:cNvSpPr>
            <a:spLocks noGrp="1"/>
          </p:cNvSpPr>
          <p:nvPr>
            <p:ph type="body" sz="quarter" idx="10"/>
          </p:nvPr>
        </p:nvSpPr>
        <p:spPr/>
        <p:txBody>
          <a:bodyPr/>
          <a:lstStyle/>
          <a:p>
            <a:r>
              <a:rPr kumimoji="1" lang="ja-JP" altLang="en-US" sz="2000" b="1" i="0" u="none" strike="noStrike" kern="1200" cap="none" spc="0" normalizeH="0" baseline="0" noProof="0" dirty="0">
                <a:ln>
                  <a:noFill/>
                </a:ln>
                <a:effectLst/>
                <a:uLnTx/>
                <a:uFillTx/>
                <a:latin typeface="メイリオ" panose="020B0604030504040204" pitchFamily="34" charset="-128"/>
                <a:ea typeface="メイリオ" panose="020B0604030504040204" pitchFamily="34" charset="-128"/>
              </a:rPr>
              <a:t>インタラクションの種類 </a:t>
            </a:r>
            <a:r>
              <a:rPr kumimoji="1" lang="en-US" altLang="ja-JP" sz="1600" b="1" i="0" u="none" strike="noStrike" kern="1200" cap="none" spc="0" normalizeH="0" baseline="0" noProof="0" dirty="0">
                <a:ln>
                  <a:noFill/>
                </a:ln>
                <a:effectLst/>
                <a:uLnTx/>
                <a:uFillTx/>
                <a:latin typeface="メイリオ" panose="020B0604030504040204" pitchFamily="34" charset="-128"/>
                <a:ea typeface="メイリオ" panose="020B0604030504040204" pitchFamily="34" charset="-128"/>
              </a:rPr>
              <a:t>– </a:t>
            </a:r>
            <a:r>
              <a:rPr kumimoji="1" lang="ja-JP" altLang="en-US" sz="1600" b="1" i="0" u="none" strike="noStrike" kern="1200" cap="none" spc="0" normalizeH="0" baseline="0" noProof="0" dirty="0">
                <a:ln>
                  <a:noFill/>
                </a:ln>
                <a:effectLst/>
                <a:uLnTx/>
                <a:uFillTx/>
                <a:latin typeface="メイリオ" panose="020B0604030504040204" pitchFamily="34" charset="-128"/>
                <a:ea typeface="メイリオ" panose="020B0604030504040204" pitchFamily="34" charset="-128"/>
              </a:rPr>
              <a:t>スマートフォン版 </a:t>
            </a:r>
            <a:r>
              <a:rPr kumimoji="1" lang="en-US" altLang="ja-JP" sz="1600" b="1" i="0" u="none" strike="noStrike" kern="1200" cap="none" spc="0" normalizeH="0" baseline="0" noProof="0" dirty="0">
                <a:ln>
                  <a:noFill/>
                </a:ln>
                <a:effectLst/>
                <a:uLnTx/>
                <a:uFillTx/>
                <a:latin typeface="メイリオ" panose="020B0604030504040204" pitchFamily="34" charset="-128"/>
                <a:ea typeface="メイリオ" panose="020B0604030504040204" pitchFamily="34" charset="-128"/>
              </a:rPr>
              <a:t>–</a:t>
            </a:r>
            <a:endParaRPr lang="ja-JP" altLang="en-US" dirty="0"/>
          </a:p>
        </p:txBody>
      </p:sp>
      <p:sp>
        <p:nvSpPr>
          <p:cNvPr id="2" name="正方形/長方形 1">
            <a:extLst>
              <a:ext uri="{FF2B5EF4-FFF2-40B4-BE49-F238E27FC236}">
                <a16:creationId xmlns:a16="http://schemas.microsoft.com/office/drawing/2014/main" id="{CF9DE769-4033-0523-DD66-2ED9A0B3F5D5}"/>
              </a:ext>
            </a:extLst>
          </p:cNvPr>
          <p:cNvSpPr/>
          <p:nvPr/>
        </p:nvSpPr>
        <p:spPr>
          <a:xfrm>
            <a:off x="587374" y="1667241"/>
            <a:ext cx="11017251" cy="4733559"/>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3" name="図 2">
            <a:extLst>
              <a:ext uri="{FF2B5EF4-FFF2-40B4-BE49-F238E27FC236}">
                <a16:creationId xmlns:a16="http://schemas.microsoft.com/office/drawing/2014/main" id="{18C6D61E-A67D-1406-4014-8080DBDCEF50}"/>
              </a:ext>
            </a:extLst>
          </p:cNvPr>
          <p:cNvPicPr>
            <a:picLocks noChangeAspect="1"/>
          </p:cNvPicPr>
          <p:nvPr/>
        </p:nvPicPr>
        <p:blipFill>
          <a:blip r:embed="rId2"/>
          <a:srcRect l="48" t="3018" r="-48" b="13095"/>
          <a:stretch>
            <a:fillRect/>
          </a:stretch>
        </p:blipFill>
        <p:spPr>
          <a:xfrm>
            <a:off x="3856303" y="1899258"/>
            <a:ext cx="2534400" cy="4265264"/>
          </a:xfrm>
          <a:prstGeom prst="rect">
            <a:avLst/>
          </a:prstGeom>
        </p:spPr>
      </p:pic>
      <p:sp>
        <p:nvSpPr>
          <p:cNvPr id="4" name="object 39">
            <a:extLst>
              <a:ext uri="{FF2B5EF4-FFF2-40B4-BE49-F238E27FC236}">
                <a16:creationId xmlns:a16="http://schemas.microsoft.com/office/drawing/2014/main" id="{9AC05631-EC69-25AD-F7F2-F5F93305C3C4}"/>
              </a:ext>
            </a:extLst>
          </p:cNvPr>
          <p:cNvSpPr/>
          <p:nvPr/>
        </p:nvSpPr>
        <p:spPr>
          <a:xfrm>
            <a:off x="587375" y="1200884"/>
            <a:ext cx="4625319" cy="487285"/>
          </a:xfrm>
          <a:prstGeom prst="snip1Rect">
            <a:avLst/>
          </a:prstGeom>
          <a:solidFill>
            <a:schemeClr val="accent3"/>
          </a:solidFill>
          <a:ln w="41275" cap="flat" cmpd="sng" algn="ctr">
            <a:noFill/>
            <a:prstDash val="solid"/>
          </a:ln>
          <a:effectLst/>
        </p:spPr>
        <p:txBody>
          <a:bodyPr rot="0" spcFirstLastPara="0" vertOverflow="overflow" horzOverflow="overflow" vert="horz" wrap="none" lIns="91440" tIns="108000" rIns="251999" bIns="108000" numCol="1" spcCol="0" rtlCol="0" fromWordArt="0" anchor="ctr" anchorCtr="0" forceAA="0" compatLnSpc="1">
            <a:prstTxWarp prst="textNoShape">
              <a:avLst/>
            </a:prstTxWarp>
            <a:noAutofit/>
          </a:bodyPr>
          <a:lstStyle/>
          <a:p>
            <a:pPr algn="ctr">
              <a:defRPr/>
            </a:pPr>
            <a:r>
              <a:rPr lang="ja-JP" altLang="en-US" sz="1600" b="1">
                <a:solidFill>
                  <a:schemeClr val="bg1"/>
                </a:solidFill>
                <a:latin typeface="Meiryo" panose="020B0604030504040204" pitchFamily="34" charset="-128"/>
                <a:ea typeface="Meiryo" panose="020B0604030504040204" pitchFamily="34" charset="-128"/>
                <a:cs typeface="+mn-lt"/>
              </a:rPr>
              <a:t>マルチビューインタラクションの場合</a:t>
            </a:r>
            <a:endParaRPr lang="ja-JP" altLang="en-US" sz="1400">
              <a:latin typeface="Meiryo" panose="020B0604030504040204" pitchFamily="34" charset="-128"/>
              <a:ea typeface="Meiryo" panose="020B0604030504040204" pitchFamily="34" charset="-128"/>
              <a:cs typeface="+mn-lt"/>
            </a:endParaRPr>
          </a:p>
        </p:txBody>
      </p:sp>
      <p:pic>
        <p:nvPicPr>
          <p:cNvPr id="5" name="図 4" descr="男, 写真, ウォーキング, スキー が含まれている画像&#10;&#10;自動的に生成された説明">
            <a:extLst>
              <a:ext uri="{FF2B5EF4-FFF2-40B4-BE49-F238E27FC236}">
                <a16:creationId xmlns:a16="http://schemas.microsoft.com/office/drawing/2014/main" id="{55DD6E11-B770-2A30-15BF-88D4398A6AE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1678" t="79623" r="10422" b="14856"/>
          <a:stretch/>
        </p:blipFill>
        <p:spPr>
          <a:xfrm>
            <a:off x="4247367" y="5742642"/>
            <a:ext cx="1796411" cy="251863"/>
          </a:xfrm>
          <a:prstGeom prst="rect">
            <a:avLst/>
          </a:prstGeom>
        </p:spPr>
      </p:pic>
      <p:sp>
        <p:nvSpPr>
          <p:cNvPr id="6" name="フリーフォーム 38">
            <a:extLst>
              <a:ext uri="{FF2B5EF4-FFF2-40B4-BE49-F238E27FC236}">
                <a16:creationId xmlns:a16="http://schemas.microsoft.com/office/drawing/2014/main" id="{3454E1E2-08C5-5AF3-A2C5-2FA31BF9CC34}"/>
              </a:ext>
            </a:extLst>
          </p:cNvPr>
          <p:cNvSpPr/>
          <p:nvPr/>
        </p:nvSpPr>
        <p:spPr>
          <a:xfrm>
            <a:off x="6248718" y="2182944"/>
            <a:ext cx="4114800" cy="7239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4114800" h="723900">
                <a:moveTo>
                  <a:pt x="0" y="0"/>
                </a:moveTo>
                <a:lnTo>
                  <a:pt x="723900" y="723900"/>
                </a:lnTo>
                <a:lnTo>
                  <a:pt x="1095375" y="723900"/>
                </a:lnTo>
                <a:lnTo>
                  <a:pt x="4114800" y="723900"/>
                </a:lnTo>
              </a:path>
            </a:pathLst>
          </a:custGeom>
          <a:noFill/>
          <a:ln w="34925" cap="rnd">
            <a:solidFill>
              <a:schemeClr val="accent3"/>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正方形/長方形 6">
            <a:extLst>
              <a:ext uri="{FF2B5EF4-FFF2-40B4-BE49-F238E27FC236}">
                <a16:creationId xmlns:a16="http://schemas.microsoft.com/office/drawing/2014/main" id="{062C6F7C-F632-C761-A60E-5C45DF389194}"/>
              </a:ext>
            </a:extLst>
          </p:cNvPr>
          <p:cNvSpPr/>
          <p:nvPr/>
        </p:nvSpPr>
        <p:spPr>
          <a:xfrm>
            <a:off x="7134361" y="2220300"/>
            <a:ext cx="3260666"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dirty="0">
                <a:solidFill>
                  <a:schemeClr val="accent3"/>
                </a:solidFill>
              </a:rPr>
              <a:t>リンクを押すと</a:t>
            </a:r>
          </a:p>
          <a:p>
            <a:pPr>
              <a:lnSpc>
                <a:spcPct val="120000"/>
              </a:lnSpc>
            </a:pPr>
            <a:r>
              <a:rPr lang="ja-JP" altLang="en-US" sz="1400" dirty="0">
                <a:solidFill>
                  <a:schemeClr val="accent3"/>
                </a:solidFill>
              </a:rPr>
              <a:t>ランディングページに遷移する</a:t>
            </a:r>
          </a:p>
        </p:txBody>
      </p:sp>
      <p:sp>
        <p:nvSpPr>
          <p:cNvPr id="8" name="フリーフォーム 40">
            <a:extLst>
              <a:ext uri="{FF2B5EF4-FFF2-40B4-BE49-F238E27FC236}">
                <a16:creationId xmlns:a16="http://schemas.microsoft.com/office/drawing/2014/main" id="{829FA404-69A0-3FB3-844A-DF149C58AAC8}"/>
              </a:ext>
            </a:extLst>
          </p:cNvPr>
          <p:cNvSpPr/>
          <p:nvPr/>
        </p:nvSpPr>
        <p:spPr>
          <a:xfrm>
            <a:off x="6014962" y="2870462"/>
            <a:ext cx="4348556" cy="1661762"/>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Lst>
            <a:ahLst/>
            <a:cxnLst>
              <a:cxn ang="0">
                <a:pos x="connsiteX0" y="connsiteY0"/>
              </a:cxn>
              <a:cxn ang="0">
                <a:pos x="connsiteX1" y="connsiteY1"/>
              </a:cxn>
              <a:cxn ang="0">
                <a:pos x="connsiteX2" y="connsiteY2"/>
              </a:cxn>
              <a:cxn ang="0">
                <a:pos x="connsiteX3" y="connsiteY3"/>
              </a:cxn>
            </a:cxnLst>
            <a:rect l="l" t="t" r="r" b="b"/>
            <a:pathLst>
              <a:path w="4348556" h="950781">
                <a:moveTo>
                  <a:pt x="0" y="0"/>
                </a:moveTo>
                <a:lnTo>
                  <a:pt x="957656" y="950781"/>
                </a:lnTo>
                <a:lnTo>
                  <a:pt x="1329131" y="950781"/>
                </a:lnTo>
                <a:lnTo>
                  <a:pt x="4348556" y="950781"/>
                </a:lnTo>
              </a:path>
            </a:pathLst>
          </a:custGeom>
          <a:noFill/>
          <a:ln w="34925" cap="rnd">
            <a:solidFill>
              <a:schemeClr val="accent3"/>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a:extLst>
              <a:ext uri="{FF2B5EF4-FFF2-40B4-BE49-F238E27FC236}">
                <a16:creationId xmlns:a16="http://schemas.microsoft.com/office/drawing/2014/main" id="{E42C2614-A52B-B936-CFEC-BB3C3AD4E4F6}"/>
              </a:ext>
            </a:extLst>
          </p:cNvPr>
          <p:cNvSpPr/>
          <p:nvPr/>
        </p:nvSpPr>
        <p:spPr>
          <a:xfrm>
            <a:off x="7134361" y="3444436"/>
            <a:ext cx="3260666" cy="95103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nSpc>
                <a:spcPct val="120000"/>
              </a:lnSpc>
            </a:pPr>
            <a:r>
              <a:rPr lang="ja-JP" altLang="en-US" sz="1400" dirty="0">
                <a:solidFill>
                  <a:schemeClr val="accent3"/>
                </a:solidFill>
              </a:rPr>
              <a:t>時間に制限があり、タイムアップになるとランディングページに遷移する</a:t>
            </a:r>
          </a:p>
          <a:p>
            <a:pPr>
              <a:lnSpc>
                <a:spcPct val="120000"/>
              </a:lnSpc>
            </a:pPr>
            <a:r>
              <a:rPr lang="en-US" altLang="ja-JP" sz="1200" dirty="0">
                <a:solidFill>
                  <a:schemeClr val="accent3"/>
                </a:solidFill>
              </a:rPr>
              <a:t>(</a:t>
            </a:r>
            <a:r>
              <a:rPr lang="ja-JP" altLang="en-US" sz="1200" dirty="0">
                <a:solidFill>
                  <a:schemeClr val="accent3"/>
                </a:solidFill>
              </a:rPr>
              <a:t>制限時間は原則</a:t>
            </a:r>
            <a:r>
              <a:rPr lang="en-US" altLang="ja-JP" sz="1200" dirty="0">
                <a:solidFill>
                  <a:schemeClr val="accent3"/>
                </a:solidFill>
              </a:rPr>
              <a:t>5</a:t>
            </a:r>
            <a:r>
              <a:rPr lang="ja-JP" altLang="en-US" sz="1200" dirty="0">
                <a:solidFill>
                  <a:schemeClr val="accent3"/>
                </a:solidFill>
              </a:rPr>
              <a:t>秒以上。インタラクションの種類によって変動する</a:t>
            </a:r>
            <a:r>
              <a:rPr lang="en-US" altLang="ja-JP" sz="1200" dirty="0">
                <a:solidFill>
                  <a:schemeClr val="accent3"/>
                </a:solidFill>
              </a:rPr>
              <a:t>)</a:t>
            </a:r>
          </a:p>
        </p:txBody>
      </p:sp>
      <p:sp>
        <p:nvSpPr>
          <p:cNvPr id="10" name="フリーフォーム 42">
            <a:extLst>
              <a:ext uri="{FF2B5EF4-FFF2-40B4-BE49-F238E27FC236}">
                <a16:creationId xmlns:a16="http://schemas.microsoft.com/office/drawing/2014/main" id="{AF688CFE-4338-72D2-8439-D840F9A26683}"/>
              </a:ext>
            </a:extLst>
          </p:cNvPr>
          <p:cNvSpPr/>
          <p:nvPr/>
        </p:nvSpPr>
        <p:spPr>
          <a:xfrm>
            <a:off x="5331916" y="3917063"/>
            <a:ext cx="5031602" cy="1904133"/>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 name="connsiteX0" fmla="*/ 0 w 5031602"/>
              <a:gd name="connsiteY0" fmla="*/ 0 h 1089454"/>
              <a:gd name="connsiteX1" fmla="*/ 1640702 w 5031602"/>
              <a:gd name="connsiteY1" fmla="*/ 1089454 h 1089454"/>
              <a:gd name="connsiteX2" fmla="*/ 2012177 w 5031602"/>
              <a:gd name="connsiteY2" fmla="*/ 1089454 h 1089454"/>
              <a:gd name="connsiteX3" fmla="*/ 5031602 w 5031602"/>
              <a:gd name="connsiteY3" fmla="*/ 1089454 h 1089454"/>
            </a:gdLst>
            <a:ahLst/>
            <a:cxnLst>
              <a:cxn ang="0">
                <a:pos x="connsiteX0" y="connsiteY0"/>
              </a:cxn>
              <a:cxn ang="0">
                <a:pos x="connsiteX1" y="connsiteY1"/>
              </a:cxn>
              <a:cxn ang="0">
                <a:pos x="connsiteX2" y="connsiteY2"/>
              </a:cxn>
              <a:cxn ang="0">
                <a:pos x="connsiteX3" y="connsiteY3"/>
              </a:cxn>
            </a:cxnLst>
            <a:rect l="l" t="t" r="r" b="b"/>
            <a:pathLst>
              <a:path w="5031602" h="1089454">
                <a:moveTo>
                  <a:pt x="0" y="0"/>
                </a:moveTo>
                <a:lnTo>
                  <a:pt x="1640702" y="1089454"/>
                </a:lnTo>
                <a:lnTo>
                  <a:pt x="2012177" y="1089454"/>
                </a:lnTo>
                <a:lnTo>
                  <a:pt x="5031602" y="1089454"/>
                </a:lnTo>
              </a:path>
            </a:pathLst>
          </a:custGeom>
          <a:noFill/>
          <a:ln w="34925" cap="rnd">
            <a:solidFill>
              <a:schemeClr val="accent3"/>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1" name="図 10">
            <a:extLst>
              <a:ext uri="{FF2B5EF4-FFF2-40B4-BE49-F238E27FC236}">
                <a16:creationId xmlns:a16="http://schemas.microsoft.com/office/drawing/2014/main" id="{D2A3327B-F34C-E195-E5A6-76E1E4208531}"/>
              </a:ext>
            </a:extLst>
          </p:cNvPr>
          <p:cNvPicPr>
            <a:picLocks noChangeAspect="1"/>
          </p:cNvPicPr>
          <p:nvPr/>
        </p:nvPicPr>
        <p:blipFill>
          <a:blip r:embed="rId4">
            <a:lum contrast="40000"/>
          </a:blip>
          <a:stretch>
            <a:fillRect/>
          </a:stretch>
        </p:blipFill>
        <p:spPr>
          <a:xfrm>
            <a:off x="5273835" y="3957259"/>
            <a:ext cx="516418" cy="630333"/>
          </a:xfrm>
          <a:prstGeom prst="rect">
            <a:avLst/>
          </a:prstGeom>
        </p:spPr>
      </p:pic>
      <p:sp>
        <p:nvSpPr>
          <p:cNvPr id="12" name="正方形/長方形 11">
            <a:extLst>
              <a:ext uri="{FF2B5EF4-FFF2-40B4-BE49-F238E27FC236}">
                <a16:creationId xmlns:a16="http://schemas.microsoft.com/office/drawing/2014/main" id="{1D811F65-E9C9-5C3B-8232-6C463B0646E0}"/>
              </a:ext>
            </a:extLst>
          </p:cNvPr>
          <p:cNvSpPr/>
          <p:nvPr/>
        </p:nvSpPr>
        <p:spPr>
          <a:xfrm>
            <a:off x="7134361" y="5139770"/>
            <a:ext cx="3260666"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dirty="0">
                <a:solidFill>
                  <a:schemeClr val="accent3"/>
                </a:solidFill>
              </a:rPr>
              <a:t>スワイプで写真や</a:t>
            </a:r>
            <a:r>
              <a:rPr lang="en-US" altLang="ja-JP" sz="1400" dirty="0">
                <a:solidFill>
                  <a:schemeClr val="accent3"/>
                </a:solidFill>
              </a:rPr>
              <a:t>3</a:t>
            </a:r>
            <a:r>
              <a:rPr lang="en" altLang="ja-JP" sz="1400" dirty="0">
                <a:solidFill>
                  <a:schemeClr val="accent3"/>
                </a:solidFill>
              </a:rPr>
              <a:t>D</a:t>
            </a:r>
            <a:r>
              <a:rPr lang="ja-JP" altLang="en-US" sz="1400" dirty="0">
                <a:solidFill>
                  <a:schemeClr val="accent3"/>
                </a:solidFill>
              </a:rPr>
              <a:t>モデルを</a:t>
            </a:r>
            <a:r>
              <a:rPr lang="en-US" altLang="ja-JP" sz="1400" dirty="0">
                <a:solidFill>
                  <a:schemeClr val="accent3"/>
                </a:solidFill>
              </a:rPr>
              <a:t>360°</a:t>
            </a:r>
            <a:r>
              <a:rPr lang="ja-JP" altLang="en-US" sz="1400" dirty="0">
                <a:solidFill>
                  <a:schemeClr val="accent3"/>
                </a:solidFill>
              </a:rPr>
              <a:t>回すことができる</a:t>
            </a:r>
          </a:p>
        </p:txBody>
      </p:sp>
      <p:sp>
        <p:nvSpPr>
          <p:cNvPr id="13" name="フリーフォーム 44">
            <a:extLst>
              <a:ext uri="{FF2B5EF4-FFF2-40B4-BE49-F238E27FC236}">
                <a16:creationId xmlns:a16="http://schemas.microsoft.com/office/drawing/2014/main" id="{6BE5247D-7821-51BD-418C-2708FFE6838B}"/>
              </a:ext>
            </a:extLst>
          </p:cNvPr>
          <p:cNvSpPr/>
          <p:nvPr/>
        </p:nvSpPr>
        <p:spPr>
          <a:xfrm flipH="1">
            <a:off x="623392" y="2182944"/>
            <a:ext cx="3376670" cy="7239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3376670" h="723900">
                <a:moveTo>
                  <a:pt x="0" y="0"/>
                </a:moveTo>
                <a:lnTo>
                  <a:pt x="723900" y="723900"/>
                </a:lnTo>
                <a:lnTo>
                  <a:pt x="1095375" y="723900"/>
                </a:lnTo>
                <a:lnTo>
                  <a:pt x="3376670" y="723900"/>
                </a:lnTo>
              </a:path>
            </a:pathLst>
          </a:custGeom>
          <a:noFill/>
          <a:ln w="34925" cap="rnd">
            <a:solidFill>
              <a:schemeClr val="accent3"/>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a:extLst>
              <a:ext uri="{FF2B5EF4-FFF2-40B4-BE49-F238E27FC236}">
                <a16:creationId xmlns:a16="http://schemas.microsoft.com/office/drawing/2014/main" id="{A871662E-BC8C-6A65-EE70-56FF0AA5F523}"/>
              </a:ext>
            </a:extLst>
          </p:cNvPr>
          <p:cNvSpPr/>
          <p:nvPr/>
        </p:nvSpPr>
        <p:spPr>
          <a:xfrm>
            <a:off x="725765" y="2220300"/>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dirty="0">
                <a:solidFill>
                  <a:schemeClr val="accent3"/>
                </a:solidFill>
              </a:rPr>
              <a:t>リンクを押すと</a:t>
            </a:r>
          </a:p>
          <a:p>
            <a:pPr>
              <a:lnSpc>
                <a:spcPct val="120000"/>
              </a:lnSpc>
            </a:pPr>
            <a:r>
              <a:rPr lang="ja-JP" altLang="en-US" sz="1400" dirty="0">
                <a:solidFill>
                  <a:schemeClr val="accent3"/>
                </a:solidFill>
              </a:rPr>
              <a:t>ヤフートップページに戻る</a:t>
            </a:r>
          </a:p>
        </p:txBody>
      </p:sp>
      <p:sp>
        <p:nvSpPr>
          <p:cNvPr id="15" name="フリーフォーム 47">
            <a:extLst>
              <a:ext uri="{FF2B5EF4-FFF2-40B4-BE49-F238E27FC236}">
                <a16:creationId xmlns:a16="http://schemas.microsoft.com/office/drawing/2014/main" id="{C67B7BC7-4C7D-1F32-49E8-88AA3F5063ED}"/>
              </a:ext>
            </a:extLst>
          </p:cNvPr>
          <p:cNvSpPr/>
          <p:nvPr/>
        </p:nvSpPr>
        <p:spPr>
          <a:xfrm flipH="1" flipV="1">
            <a:off x="623391" y="4907621"/>
            <a:ext cx="3782353" cy="971744"/>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 name="connsiteX0" fmla="*/ 0 w 3754041"/>
              <a:gd name="connsiteY0" fmla="*/ 0 h 1094014"/>
              <a:gd name="connsiteX1" fmla="*/ 1101271 w 3754041"/>
              <a:gd name="connsiteY1" fmla="*/ 1094014 h 1094014"/>
              <a:gd name="connsiteX2" fmla="*/ 1472746 w 3754041"/>
              <a:gd name="connsiteY2" fmla="*/ 1094014 h 1094014"/>
              <a:gd name="connsiteX3" fmla="*/ 3754041 w 3754041"/>
              <a:gd name="connsiteY3" fmla="*/ 1094014 h 1094014"/>
            </a:gdLst>
            <a:ahLst/>
            <a:cxnLst>
              <a:cxn ang="0">
                <a:pos x="connsiteX0" y="connsiteY0"/>
              </a:cxn>
              <a:cxn ang="0">
                <a:pos x="connsiteX1" y="connsiteY1"/>
              </a:cxn>
              <a:cxn ang="0">
                <a:pos x="connsiteX2" y="connsiteY2"/>
              </a:cxn>
              <a:cxn ang="0">
                <a:pos x="connsiteX3" y="connsiteY3"/>
              </a:cxn>
            </a:cxnLst>
            <a:rect l="l" t="t" r="r" b="b"/>
            <a:pathLst>
              <a:path w="3754041" h="1094014">
                <a:moveTo>
                  <a:pt x="0" y="0"/>
                </a:moveTo>
                <a:lnTo>
                  <a:pt x="1101271" y="1094014"/>
                </a:lnTo>
                <a:lnTo>
                  <a:pt x="1472746" y="1094014"/>
                </a:lnTo>
                <a:lnTo>
                  <a:pt x="3754041" y="1094014"/>
                </a:lnTo>
              </a:path>
            </a:pathLst>
          </a:custGeom>
          <a:noFill/>
          <a:ln w="34925" cap="rnd">
            <a:solidFill>
              <a:schemeClr val="accent3"/>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正方形/長方形 15">
            <a:extLst>
              <a:ext uri="{FF2B5EF4-FFF2-40B4-BE49-F238E27FC236}">
                <a16:creationId xmlns:a16="http://schemas.microsoft.com/office/drawing/2014/main" id="{792FFC0D-102C-397D-5DBF-99BE73C7B3DC}"/>
              </a:ext>
            </a:extLst>
          </p:cNvPr>
          <p:cNvSpPr/>
          <p:nvPr/>
        </p:nvSpPr>
        <p:spPr>
          <a:xfrm>
            <a:off x="725765" y="4227444"/>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dirty="0">
                <a:solidFill>
                  <a:schemeClr val="accent3"/>
                </a:solidFill>
              </a:rPr>
              <a:t>ボタンを押すと</a:t>
            </a:r>
          </a:p>
          <a:p>
            <a:pPr>
              <a:lnSpc>
                <a:spcPct val="120000"/>
              </a:lnSpc>
            </a:pPr>
            <a:r>
              <a:rPr lang="ja-JP" altLang="en-US" sz="1400" dirty="0">
                <a:solidFill>
                  <a:schemeClr val="accent3"/>
                </a:solidFill>
              </a:rPr>
              <a:t>ランディングページに遷移する</a:t>
            </a:r>
          </a:p>
        </p:txBody>
      </p:sp>
      <p:sp>
        <p:nvSpPr>
          <p:cNvPr id="17" name="円/楕円 34">
            <a:extLst>
              <a:ext uri="{FF2B5EF4-FFF2-40B4-BE49-F238E27FC236}">
                <a16:creationId xmlns:a16="http://schemas.microsoft.com/office/drawing/2014/main" id="{BDF49CBF-3951-852A-223A-DA9CB006E9A6}"/>
              </a:ext>
            </a:extLst>
          </p:cNvPr>
          <p:cNvSpPr>
            <a:spLocks noChangeAspect="1"/>
          </p:cNvSpPr>
          <p:nvPr/>
        </p:nvSpPr>
        <p:spPr>
          <a:xfrm>
            <a:off x="5259945" y="3827072"/>
            <a:ext cx="108000" cy="108000"/>
          </a:xfrm>
          <a:prstGeom prst="ellipse">
            <a:avLst/>
          </a:prstGeom>
          <a:solidFill>
            <a:schemeClr val="accent3"/>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円/楕円 24">
            <a:extLst>
              <a:ext uri="{FF2B5EF4-FFF2-40B4-BE49-F238E27FC236}">
                <a16:creationId xmlns:a16="http://schemas.microsoft.com/office/drawing/2014/main" id="{AA101558-7A30-D550-48CC-48E209E68BB5}"/>
              </a:ext>
            </a:extLst>
          </p:cNvPr>
          <p:cNvSpPr>
            <a:spLocks noChangeAspect="1"/>
          </p:cNvSpPr>
          <p:nvPr/>
        </p:nvSpPr>
        <p:spPr>
          <a:xfrm>
            <a:off x="6217208" y="2148291"/>
            <a:ext cx="108000" cy="108000"/>
          </a:xfrm>
          <a:prstGeom prst="ellipse">
            <a:avLst/>
          </a:prstGeom>
          <a:solidFill>
            <a:schemeClr val="accent3"/>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円/楕円 30">
            <a:extLst>
              <a:ext uri="{FF2B5EF4-FFF2-40B4-BE49-F238E27FC236}">
                <a16:creationId xmlns:a16="http://schemas.microsoft.com/office/drawing/2014/main" id="{60D8B4AD-02EF-3C7C-D2EC-0DA325293A4B}"/>
              </a:ext>
            </a:extLst>
          </p:cNvPr>
          <p:cNvSpPr>
            <a:spLocks noChangeAspect="1"/>
          </p:cNvSpPr>
          <p:nvPr/>
        </p:nvSpPr>
        <p:spPr>
          <a:xfrm>
            <a:off x="3959783" y="2148291"/>
            <a:ext cx="108000" cy="108000"/>
          </a:xfrm>
          <a:prstGeom prst="ellipse">
            <a:avLst/>
          </a:prstGeom>
          <a:solidFill>
            <a:schemeClr val="accent3"/>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円/楕円 33">
            <a:extLst>
              <a:ext uri="{FF2B5EF4-FFF2-40B4-BE49-F238E27FC236}">
                <a16:creationId xmlns:a16="http://schemas.microsoft.com/office/drawing/2014/main" id="{FBBD171B-AECA-DB42-969D-A1D365613EED}"/>
              </a:ext>
            </a:extLst>
          </p:cNvPr>
          <p:cNvSpPr>
            <a:spLocks noChangeAspect="1"/>
          </p:cNvSpPr>
          <p:nvPr/>
        </p:nvSpPr>
        <p:spPr>
          <a:xfrm>
            <a:off x="5906962" y="2659723"/>
            <a:ext cx="108000" cy="108000"/>
          </a:xfrm>
          <a:prstGeom prst="ellipse">
            <a:avLst/>
          </a:prstGeom>
          <a:solidFill>
            <a:schemeClr val="accent3"/>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1" name="円/楕円 35">
            <a:extLst>
              <a:ext uri="{FF2B5EF4-FFF2-40B4-BE49-F238E27FC236}">
                <a16:creationId xmlns:a16="http://schemas.microsoft.com/office/drawing/2014/main" id="{F96B47E9-2A6E-CF85-9398-8A0E267B0697}"/>
              </a:ext>
            </a:extLst>
          </p:cNvPr>
          <p:cNvSpPr>
            <a:spLocks noChangeAspect="1"/>
          </p:cNvSpPr>
          <p:nvPr/>
        </p:nvSpPr>
        <p:spPr>
          <a:xfrm flipV="1">
            <a:off x="4345544" y="5795199"/>
            <a:ext cx="167855" cy="167855"/>
          </a:xfrm>
          <a:prstGeom prst="ellipse">
            <a:avLst/>
          </a:prstGeom>
          <a:solidFill>
            <a:schemeClr val="accent3"/>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円/楕円 50">
            <a:extLst>
              <a:ext uri="{FF2B5EF4-FFF2-40B4-BE49-F238E27FC236}">
                <a16:creationId xmlns:a16="http://schemas.microsoft.com/office/drawing/2014/main" id="{BC16D920-80D7-69EF-B236-17914B560A57}"/>
              </a:ext>
            </a:extLst>
          </p:cNvPr>
          <p:cNvSpPr/>
          <p:nvPr/>
        </p:nvSpPr>
        <p:spPr>
          <a:xfrm>
            <a:off x="9681610" y="1137210"/>
            <a:ext cx="1780039" cy="1780039"/>
          </a:xfrm>
          <a:prstGeom prst="ellipse">
            <a:avLst/>
          </a:prstGeom>
          <a:solidFill>
            <a:schemeClr val="bg2">
              <a:lumMod val="50000"/>
              <a:alpha val="76000"/>
            </a:schemeClr>
          </a:solidFill>
          <a:ln w="349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503999" rIns="91440" bIns="45720" numCol="1" spcCol="0" rtlCol="0" fromWordArt="0" anchor="ctr" anchorCtr="0" forceAA="0" compatLnSpc="1">
            <a:prstTxWarp prst="textNoShape">
              <a:avLst/>
            </a:prstTxWarp>
            <a:noAutofit/>
          </a:bodyPr>
          <a:lstStyle/>
          <a:p>
            <a:pPr algn="ctr">
              <a:lnSpc>
                <a:spcPct val="120000"/>
              </a:lnSpc>
            </a:pPr>
            <a:r>
              <a:rPr lang="ja-JP" altLang="en-US" sz="1200">
                <a:solidFill>
                  <a:schemeClr val="bg1"/>
                </a:solidFill>
              </a:rPr>
              <a:t>これらの動作は</a:t>
            </a:r>
            <a:br>
              <a:rPr lang="en-US" altLang="ja-JP" sz="1200" dirty="0">
                <a:solidFill>
                  <a:schemeClr val="bg1"/>
                </a:solidFill>
              </a:rPr>
            </a:br>
            <a:r>
              <a:rPr lang="ja-JP" altLang="en-US" sz="1200">
                <a:solidFill>
                  <a:schemeClr val="bg1"/>
                </a:solidFill>
              </a:rPr>
              <a:t>アクション率として</a:t>
            </a:r>
            <a:br>
              <a:rPr lang="en-US" altLang="ja-JP" sz="1200" dirty="0">
                <a:solidFill>
                  <a:schemeClr val="bg1"/>
                </a:solidFill>
              </a:rPr>
            </a:br>
            <a:r>
              <a:rPr lang="ja-JP" altLang="en-US" sz="1200">
                <a:solidFill>
                  <a:schemeClr val="bg1"/>
                </a:solidFill>
              </a:rPr>
              <a:t>数値が出ます</a:t>
            </a:r>
            <a:endParaRPr lang="ja-JP" altLang="en-US" sz="1200" dirty="0">
              <a:solidFill>
                <a:schemeClr val="bg1"/>
              </a:solidFill>
            </a:endParaRPr>
          </a:p>
        </p:txBody>
      </p:sp>
      <p:pic>
        <p:nvPicPr>
          <p:cNvPr id="23" name="グラフィックス 22" descr="信号 単色塗りつぶし">
            <a:extLst>
              <a:ext uri="{FF2B5EF4-FFF2-40B4-BE49-F238E27FC236}">
                <a16:creationId xmlns:a16="http://schemas.microsoft.com/office/drawing/2014/main" id="{9E1552A9-4E05-7879-4AD8-663E08BB061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90370" y="1376824"/>
            <a:ext cx="468000" cy="468000"/>
          </a:xfrm>
          <a:prstGeom prst="rect">
            <a:avLst/>
          </a:prstGeom>
        </p:spPr>
      </p:pic>
      <p:grpSp>
        <p:nvGrpSpPr>
          <p:cNvPr id="24" name="グループ化 23">
            <a:extLst>
              <a:ext uri="{FF2B5EF4-FFF2-40B4-BE49-F238E27FC236}">
                <a16:creationId xmlns:a16="http://schemas.microsoft.com/office/drawing/2014/main" id="{068370EC-0272-D23A-8F6A-D3E5B0E6FE58}"/>
              </a:ext>
            </a:extLst>
          </p:cNvPr>
          <p:cNvGrpSpPr/>
          <p:nvPr/>
        </p:nvGrpSpPr>
        <p:grpSpPr>
          <a:xfrm>
            <a:off x="5999745" y="5562511"/>
            <a:ext cx="720000" cy="720000"/>
            <a:chOff x="6177344" y="2869729"/>
            <a:chExt cx="720000" cy="720000"/>
          </a:xfrm>
        </p:grpSpPr>
        <p:sp>
          <p:nvSpPr>
            <p:cNvPr id="25" name="円/楕円 55">
              <a:extLst>
                <a:ext uri="{FF2B5EF4-FFF2-40B4-BE49-F238E27FC236}">
                  <a16:creationId xmlns:a16="http://schemas.microsoft.com/office/drawing/2014/main" id="{98091746-6A68-A941-E28E-D1000830AD9F}"/>
                </a:ext>
              </a:extLst>
            </p:cNvPr>
            <p:cNvSpPr/>
            <p:nvPr/>
          </p:nvSpPr>
          <p:spPr>
            <a:xfrm>
              <a:off x="6177344" y="2869729"/>
              <a:ext cx="720000" cy="720000"/>
            </a:xfrm>
            <a:prstGeom prst="ellips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26" name="グラフィックス 25" descr="スマート フォン 単色塗りつぶし">
              <a:extLst>
                <a:ext uri="{FF2B5EF4-FFF2-40B4-BE49-F238E27FC236}">
                  <a16:creationId xmlns:a16="http://schemas.microsoft.com/office/drawing/2014/main" id="{47CE56F8-7EF2-AA60-ED08-2C9085B3314F}"/>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357344" y="3049729"/>
              <a:ext cx="360000" cy="360000"/>
            </a:xfrm>
            <a:prstGeom prst="rect">
              <a:avLst/>
            </a:prstGeom>
          </p:spPr>
        </p:pic>
      </p:grpSp>
    </p:spTree>
    <p:extLst>
      <p:ext uri="{BB962C8B-B14F-4D97-AF65-F5344CB8AC3E}">
        <p14:creationId xmlns:p14="http://schemas.microsoft.com/office/powerpoint/2010/main" val="20467089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2">
            <a:extLst>
              <a:ext uri="{FF2B5EF4-FFF2-40B4-BE49-F238E27FC236}">
                <a16:creationId xmlns:a16="http://schemas.microsoft.com/office/drawing/2014/main" id="{1EDF6383-B962-93C6-DE01-8EB5ED0405E8}"/>
              </a:ext>
            </a:extLst>
          </p:cNvPr>
          <p:cNvSpPr txBox="1">
            <a:spLocks/>
          </p:cNvSpPr>
          <p:nvPr/>
        </p:nvSpPr>
        <p:spPr>
          <a:xfrm>
            <a:off x="1995876" y="1563185"/>
            <a:ext cx="5414600" cy="360040"/>
          </a:xfrm>
          <a:prstGeom prst="rect">
            <a:avLst/>
          </a:prstGeom>
        </p:spPr>
        <p:txBody>
          <a:bodyPr tIns="90000">
            <a:normAutofit fontScale="92500" lnSpcReduction="10000"/>
          </a:bodyPr>
          <a:lstStyle>
            <a:lvl1pPr marL="0" indent="0" algn="l" defTabSz="914400" rtl="0" eaLnBrk="1" latinLnBrk="0" hangingPunct="1">
              <a:lnSpc>
                <a:spcPct val="90000"/>
              </a:lnSpc>
              <a:spcBef>
                <a:spcPts val="1000"/>
              </a:spcBef>
              <a:buFont typeface="Arial" panose="020B0604020202020204" pitchFamily="34" charset="0"/>
              <a:buNone/>
              <a:defRPr kumimoji="1" sz="1800" b="1" kern="1200">
                <a:solidFill>
                  <a:schemeClr val="accent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fontAlgn="auto">
              <a:spcAft>
                <a:spcPts val="0"/>
              </a:spcAft>
            </a:pPr>
            <a:r>
              <a:rPr lang="ja-JP" altLang="en-US">
                <a:latin typeface="+mn-ea"/>
              </a:rPr>
              <a:t>概要</a:t>
            </a:r>
            <a:endParaRPr lang="ja-JP" altLang="en-US" dirty="0">
              <a:latin typeface="+mn-ea"/>
            </a:endParaRPr>
          </a:p>
        </p:txBody>
      </p:sp>
      <p:sp>
        <p:nvSpPr>
          <p:cNvPr id="4" name="テキスト プレースホルダー 17">
            <a:extLst>
              <a:ext uri="{FF2B5EF4-FFF2-40B4-BE49-F238E27FC236}">
                <a16:creationId xmlns:a16="http://schemas.microsoft.com/office/drawing/2014/main" id="{0277F7A6-C871-F9DC-5F61-47282AF82B57}"/>
              </a:ext>
            </a:extLst>
          </p:cNvPr>
          <p:cNvSpPr txBox="1">
            <a:spLocks/>
          </p:cNvSpPr>
          <p:nvPr/>
        </p:nvSpPr>
        <p:spPr>
          <a:xfrm>
            <a:off x="1995876" y="2481287"/>
            <a:ext cx="5414600" cy="360040"/>
          </a:xfrm>
          <a:prstGeom prst="rect">
            <a:avLst/>
          </a:prstGeom>
        </p:spPr>
        <p:txBody>
          <a:bodyPr tIns="90000">
            <a:normAutofit fontScale="92500" lnSpcReduction="10000"/>
          </a:bodyPr>
          <a:lstStyle>
            <a:lvl1pPr marL="0" indent="0" algn="l" defTabSz="914400" rtl="0" eaLnBrk="1" latinLnBrk="0" hangingPunct="1">
              <a:lnSpc>
                <a:spcPct val="90000"/>
              </a:lnSpc>
              <a:spcBef>
                <a:spcPts val="1000"/>
              </a:spcBef>
              <a:buFont typeface="Arial" panose="020B0604020202020204" pitchFamily="34" charset="0"/>
              <a:buNone/>
              <a:defRPr kumimoji="1" sz="1800" b="1" kern="1200">
                <a:solidFill>
                  <a:schemeClr val="accent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fontAlgn="auto">
              <a:spcAft>
                <a:spcPts val="0"/>
              </a:spcAft>
            </a:pPr>
            <a:r>
              <a:rPr lang="ja-JP" altLang="en-US"/>
              <a:t>商品価格</a:t>
            </a:r>
          </a:p>
        </p:txBody>
      </p:sp>
      <p:sp>
        <p:nvSpPr>
          <p:cNvPr id="6" name="テキスト プレースホルダー 18">
            <a:extLst>
              <a:ext uri="{FF2B5EF4-FFF2-40B4-BE49-F238E27FC236}">
                <a16:creationId xmlns:a16="http://schemas.microsoft.com/office/drawing/2014/main" id="{433AF2E5-5CA4-03B6-421D-747CAD61BFD1}"/>
              </a:ext>
            </a:extLst>
          </p:cNvPr>
          <p:cNvSpPr txBox="1">
            <a:spLocks/>
          </p:cNvSpPr>
          <p:nvPr/>
        </p:nvSpPr>
        <p:spPr>
          <a:xfrm>
            <a:off x="1995876" y="3408027"/>
            <a:ext cx="5414600" cy="360040"/>
          </a:xfrm>
          <a:prstGeom prst="rect">
            <a:avLst/>
          </a:prstGeom>
        </p:spPr>
        <p:txBody>
          <a:bodyPr tIns="90000">
            <a:normAutofit fontScale="92500" lnSpcReduction="10000"/>
          </a:bodyPr>
          <a:lstStyle>
            <a:lvl1pPr marL="0" indent="0" algn="l" defTabSz="914400" rtl="0" eaLnBrk="1" latinLnBrk="0" hangingPunct="1">
              <a:lnSpc>
                <a:spcPct val="90000"/>
              </a:lnSpc>
              <a:spcBef>
                <a:spcPts val="1000"/>
              </a:spcBef>
              <a:buFont typeface="Arial" panose="020B0604020202020204" pitchFamily="34" charset="0"/>
              <a:buNone/>
              <a:defRPr kumimoji="1" sz="1800" b="1" kern="1200">
                <a:solidFill>
                  <a:schemeClr val="accent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fontAlgn="auto">
              <a:spcAft>
                <a:spcPts val="0"/>
              </a:spcAft>
            </a:pPr>
            <a:r>
              <a:rPr lang="ja-JP" altLang="en-US"/>
              <a:t>スペック詳細</a:t>
            </a:r>
          </a:p>
        </p:txBody>
      </p:sp>
      <p:sp>
        <p:nvSpPr>
          <p:cNvPr id="7" name="テキスト プレースホルダー 19">
            <a:extLst>
              <a:ext uri="{FF2B5EF4-FFF2-40B4-BE49-F238E27FC236}">
                <a16:creationId xmlns:a16="http://schemas.microsoft.com/office/drawing/2014/main" id="{49519DB4-34CF-51DA-AAD4-B7301F7EE647}"/>
              </a:ext>
            </a:extLst>
          </p:cNvPr>
          <p:cNvSpPr txBox="1">
            <a:spLocks/>
          </p:cNvSpPr>
          <p:nvPr/>
        </p:nvSpPr>
        <p:spPr>
          <a:xfrm>
            <a:off x="1995876" y="4304903"/>
            <a:ext cx="5414600" cy="360040"/>
          </a:xfrm>
          <a:prstGeom prst="rect">
            <a:avLst/>
          </a:prstGeom>
        </p:spPr>
        <p:txBody>
          <a:bodyPr tIns="90000">
            <a:normAutofit fontScale="92500" lnSpcReduction="10000"/>
          </a:bodyPr>
          <a:lstStyle>
            <a:lvl1pPr marL="0" indent="0" algn="l" defTabSz="914400" rtl="0" eaLnBrk="1" latinLnBrk="0" hangingPunct="1">
              <a:lnSpc>
                <a:spcPct val="90000"/>
              </a:lnSpc>
              <a:spcBef>
                <a:spcPts val="1000"/>
              </a:spcBef>
              <a:buFont typeface="Arial" panose="020B0604020202020204" pitchFamily="34" charset="0"/>
              <a:buNone/>
              <a:defRPr kumimoji="1" sz="1800" b="1" kern="1200">
                <a:solidFill>
                  <a:schemeClr val="accent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fontAlgn="auto">
              <a:spcAft>
                <a:spcPts val="0"/>
              </a:spcAft>
            </a:pPr>
            <a:r>
              <a:rPr lang="ja-JP" altLang="en-US"/>
              <a:t>実施フロー</a:t>
            </a:r>
          </a:p>
        </p:txBody>
      </p:sp>
      <p:sp>
        <p:nvSpPr>
          <p:cNvPr id="8" name="テキスト プレースホルダー 19">
            <a:extLst>
              <a:ext uri="{FF2B5EF4-FFF2-40B4-BE49-F238E27FC236}">
                <a16:creationId xmlns:a16="http://schemas.microsoft.com/office/drawing/2014/main" id="{4698DD60-AB12-092A-DBB9-A03B72BF428E}"/>
              </a:ext>
            </a:extLst>
          </p:cNvPr>
          <p:cNvSpPr txBox="1">
            <a:spLocks/>
          </p:cNvSpPr>
          <p:nvPr/>
        </p:nvSpPr>
        <p:spPr>
          <a:xfrm>
            <a:off x="1995876" y="5201779"/>
            <a:ext cx="5414600" cy="360040"/>
          </a:xfrm>
          <a:prstGeom prst="rect">
            <a:avLst/>
          </a:prstGeom>
        </p:spPr>
        <p:txBody>
          <a:bodyPr tIns="90000">
            <a:normAutofit fontScale="92500" lnSpcReduction="10000"/>
          </a:bodyPr>
          <a:lstStyle>
            <a:lvl1pPr marL="0" indent="0" algn="l" defTabSz="914400" rtl="0" eaLnBrk="1" latinLnBrk="0" hangingPunct="1">
              <a:lnSpc>
                <a:spcPct val="90000"/>
              </a:lnSpc>
              <a:spcBef>
                <a:spcPts val="1000"/>
              </a:spcBef>
              <a:buFont typeface="Arial" panose="020B0604020202020204" pitchFamily="34" charset="0"/>
              <a:buNone/>
              <a:defRPr kumimoji="1" sz="1800" b="1" kern="1200">
                <a:solidFill>
                  <a:schemeClr val="accent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fontAlgn="auto">
              <a:spcAft>
                <a:spcPts val="0"/>
              </a:spcAft>
            </a:pPr>
            <a:r>
              <a:rPr lang="ja-JP" altLang="en-US" dirty="0"/>
              <a:t>その他・注意事項</a:t>
            </a:r>
          </a:p>
        </p:txBody>
      </p:sp>
    </p:spTree>
    <p:extLst>
      <p:ext uri="{BB962C8B-B14F-4D97-AF65-F5344CB8AC3E}">
        <p14:creationId xmlns:p14="http://schemas.microsoft.com/office/powerpoint/2010/main" val="27200247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テキスト プレースホルダー 28">
            <a:extLst>
              <a:ext uri="{FF2B5EF4-FFF2-40B4-BE49-F238E27FC236}">
                <a16:creationId xmlns:a16="http://schemas.microsoft.com/office/drawing/2014/main" id="{ADBBDA9D-AD7F-939F-6311-31F222B7D1AE}"/>
              </a:ext>
            </a:extLst>
          </p:cNvPr>
          <p:cNvSpPr>
            <a:spLocks noGrp="1"/>
          </p:cNvSpPr>
          <p:nvPr>
            <p:ph type="body" sz="quarter" idx="10"/>
          </p:nvPr>
        </p:nvSpPr>
        <p:spPr/>
        <p:txBody>
          <a:bodyPr/>
          <a:lstStyle/>
          <a:p>
            <a:r>
              <a:rPr kumimoji="1" lang="ja-JP" altLang="en-US" sz="2000" b="1" i="0" u="none" strike="noStrike" kern="1200" cap="none" spc="0" normalizeH="0" baseline="0" noProof="0" dirty="0">
                <a:ln>
                  <a:noFill/>
                </a:ln>
                <a:effectLst/>
                <a:uLnTx/>
                <a:uFillTx/>
                <a:latin typeface="メイリオ" panose="020B0604030504040204" pitchFamily="34" charset="-128"/>
                <a:ea typeface="メイリオ" panose="020B0604030504040204" pitchFamily="34" charset="-128"/>
              </a:rPr>
              <a:t>インタラクションの種類 </a:t>
            </a:r>
            <a:r>
              <a:rPr kumimoji="1" lang="en-US" altLang="ja-JP" sz="1600" b="1" i="0" u="none" strike="noStrike" kern="1200" cap="none" spc="0" normalizeH="0" baseline="0" noProof="0" dirty="0">
                <a:ln>
                  <a:noFill/>
                </a:ln>
                <a:effectLst/>
                <a:uLnTx/>
                <a:uFillTx/>
                <a:latin typeface="メイリオ" panose="020B0604030504040204" pitchFamily="34" charset="-128"/>
                <a:ea typeface="メイリオ" panose="020B0604030504040204" pitchFamily="34" charset="-128"/>
              </a:rPr>
              <a:t>– </a:t>
            </a:r>
            <a:r>
              <a:rPr kumimoji="1" lang="ja-JP" altLang="en-US" sz="1600" b="1" i="0" u="none" strike="noStrike" kern="1200" cap="none" spc="0" normalizeH="0" baseline="0" noProof="0" dirty="0">
                <a:ln>
                  <a:noFill/>
                </a:ln>
                <a:effectLst/>
                <a:uLnTx/>
                <a:uFillTx/>
                <a:latin typeface="メイリオ" panose="020B0604030504040204" pitchFamily="34" charset="-128"/>
                <a:ea typeface="メイリオ" panose="020B0604030504040204" pitchFamily="34" charset="-128"/>
              </a:rPr>
              <a:t>スマートフォン版 </a:t>
            </a:r>
            <a:r>
              <a:rPr kumimoji="1" lang="en-US" altLang="ja-JP" sz="1600" b="1" i="0" u="none" strike="noStrike" kern="1200" cap="none" spc="0" normalizeH="0" baseline="0" noProof="0" dirty="0">
                <a:ln>
                  <a:noFill/>
                </a:ln>
                <a:effectLst/>
                <a:uLnTx/>
                <a:uFillTx/>
                <a:latin typeface="メイリオ" panose="020B0604030504040204" pitchFamily="34" charset="-128"/>
                <a:ea typeface="メイリオ" panose="020B0604030504040204" pitchFamily="34" charset="-128"/>
              </a:rPr>
              <a:t>–</a:t>
            </a:r>
            <a:endParaRPr lang="ja-JP" altLang="en-US" dirty="0"/>
          </a:p>
        </p:txBody>
      </p:sp>
      <p:sp>
        <p:nvSpPr>
          <p:cNvPr id="2" name="正方形/長方形 1">
            <a:extLst>
              <a:ext uri="{FF2B5EF4-FFF2-40B4-BE49-F238E27FC236}">
                <a16:creationId xmlns:a16="http://schemas.microsoft.com/office/drawing/2014/main" id="{2C24F268-A9C0-8F0B-B221-75AFC4358707}"/>
              </a:ext>
            </a:extLst>
          </p:cNvPr>
          <p:cNvSpPr/>
          <p:nvPr/>
        </p:nvSpPr>
        <p:spPr>
          <a:xfrm>
            <a:off x="587374" y="1667240"/>
            <a:ext cx="11017251" cy="4897139"/>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3" name="図 2">
            <a:extLst>
              <a:ext uri="{FF2B5EF4-FFF2-40B4-BE49-F238E27FC236}">
                <a16:creationId xmlns:a16="http://schemas.microsoft.com/office/drawing/2014/main" id="{1F30DAB2-7F67-8AFF-58A3-A6D4F62285E4}"/>
              </a:ext>
            </a:extLst>
          </p:cNvPr>
          <p:cNvPicPr>
            <a:picLocks noChangeAspect="1"/>
          </p:cNvPicPr>
          <p:nvPr/>
        </p:nvPicPr>
        <p:blipFill>
          <a:blip r:embed="rId2"/>
          <a:srcRect t="3514" b="20419"/>
          <a:stretch>
            <a:fillRect/>
          </a:stretch>
        </p:blipFill>
        <p:spPr>
          <a:xfrm>
            <a:off x="3904653" y="2086615"/>
            <a:ext cx="2534400" cy="3867650"/>
          </a:xfrm>
          <a:prstGeom prst="rect">
            <a:avLst/>
          </a:prstGeom>
        </p:spPr>
      </p:pic>
      <p:sp>
        <p:nvSpPr>
          <p:cNvPr id="4" name="object 39">
            <a:extLst>
              <a:ext uri="{FF2B5EF4-FFF2-40B4-BE49-F238E27FC236}">
                <a16:creationId xmlns:a16="http://schemas.microsoft.com/office/drawing/2014/main" id="{23A7A849-3236-15B5-31D7-93BD4BB631A9}"/>
              </a:ext>
            </a:extLst>
          </p:cNvPr>
          <p:cNvSpPr/>
          <p:nvPr/>
        </p:nvSpPr>
        <p:spPr>
          <a:xfrm>
            <a:off x="587375" y="1200884"/>
            <a:ext cx="4216846" cy="487285"/>
          </a:xfrm>
          <a:prstGeom prst="snip1Rect">
            <a:avLst/>
          </a:prstGeom>
          <a:solidFill>
            <a:schemeClr val="accent3"/>
          </a:solidFill>
          <a:ln w="41275" cap="flat" cmpd="sng" algn="ctr">
            <a:noFill/>
            <a:prstDash val="solid"/>
          </a:ln>
          <a:effectLst/>
        </p:spPr>
        <p:txBody>
          <a:bodyPr rot="0" spcFirstLastPara="0" vertOverflow="overflow" horzOverflow="overflow" vert="horz" wrap="none" lIns="91440" tIns="108000" rIns="251999" bIns="108000" numCol="1" spcCol="0" rtlCol="0" fromWordArt="0" anchor="ctr" anchorCtr="0" forceAA="0" compatLnSpc="1">
            <a:prstTxWarp prst="textNoShape">
              <a:avLst/>
            </a:prstTxWarp>
            <a:noAutofit/>
          </a:bodyPr>
          <a:lstStyle/>
          <a:p>
            <a:pPr algn="ctr">
              <a:defRPr/>
            </a:pPr>
            <a:r>
              <a:rPr lang="ja-JP" altLang="en-US" sz="1600" b="1">
                <a:solidFill>
                  <a:schemeClr val="bg1"/>
                </a:solidFill>
                <a:latin typeface="Meiryo" panose="020B0604030504040204" pitchFamily="34" charset="-128"/>
                <a:ea typeface="Meiryo" panose="020B0604030504040204" pitchFamily="34" charset="-128"/>
                <a:cs typeface="+mn-lt"/>
              </a:rPr>
              <a:t>タップインタラクションの場合</a:t>
            </a:r>
            <a:endParaRPr lang="ja-JP" altLang="en-US" sz="1400">
              <a:latin typeface="Meiryo" panose="020B0604030504040204" pitchFamily="34" charset="-128"/>
              <a:ea typeface="Meiryo" panose="020B0604030504040204" pitchFamily="34" charset="-128"/>
              <a:cs typeface="+mn-lt"/>
            </a:endParaRPr>
          </a:p>
        </p:txBody>
      </p:sp>
      <p:sp>
        <p:nvSpPr>
          <p:cNvPr id="5" name="フリーフォーム 38">
            <a:extLst>
              <a:ext uri="{FF2B5EF4-FFF2-40B4-BE49-F238E27FC236}">
                <a16:creationId xmlns:a16="http://schemas.microsoft.com/office/drawing/2014/main" id="{985B6F77-F250-2753-C5CF-48DAE6831643}"/>
              </a:ext>
            </a:extLst>
          </p:cNvPr>
          <p:cNvSpPr/>
          <p:nvPr/>
        </p:nvSpPr>
        <p:spPr>
          <a:xfrm>
            <a:off x="6248718" y="2383532"/>
            <a:ext cx="4114800" cy="7239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4114800" h="723900">
                <a:moveTo>
                  <a:pt x="0" y="0"/>
                </a:moveTo>
                <a:lnTo>
                  <a:pt x="723900" y="723900"/>
                </a:lnTo>
                <a:lnTo>
                  <a:pt x="1095375" y="723900"/>
                </a:lnTo>
                <a:lnTo>
                  <a:pt x="4114800" y="723900"/>
                </a:lnTo>
              </a:path>
            </a:pathLst>
          </a:custGeom>
          <a:noFill/>
          <a:ln w="34925" cap="rnd">
            <a:solidFill>
              <a:schemeClr val="accent3"/>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06AB1B74-1E14-A083-80EE-9A5A0C4DC958}"/>
              </a:ext>
            </a:extLst>
          </p:cNvPr>
          <p:cNvSpPr/>
          <p:nvPr/>
        </p:nvSpPr>
        <p:spPr>
          <a:xfrm>
            <a:off x="7134361" y="2420888"/>
            <a:ext cx="3260666"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dirty="0">
                <a:solidFill>
                  <a:schemeClr val="accent3"/>
                </a:solidFill>
              </a:rPr>
              <a:t>リンクを押すと</a:t>
            </a:r>
          </a:p>
          <a:p>
            <a:pPr>
              <a:lnSpc>
                <a:spcPct val="120000"/>
              </a:lnSpc>
            </a:pPr>
            <a:r>
              <a:rPr lang="ja-JP" altLang="en-US" sz="1400" dirty="0">
                <a:solidFill>
                  <a:schemeClr val="accent3"/>
                </a:solidFill>
              </a:rPr>
              <a:t>ランディングページに遷移する</a:t>
            </a:r>
          </a:p>
        </p:txBody>
      </p:sp>
      <p:sp>
        <p:nvSpPr>
          <p:cNvPr id="7" name="フリーフォーム 40">
            <a:extLst>
              <a:ext uri="{FF2B5EF4-FFF2-40B4-BE49-F238E27FC236}">
                <a16:creationId xmlns:a16="http://schemas.microsoft.com/office/drawing/2014/main" id="{C59E46E5-7D94-6EBA-A05F-5F84D5B13DF0}"/>
              </a:ext>
            </a:extLst>
          </p:cNvPr>
          <p:cNvSpPr/>
          <p:nvPr/>
        </p:nvSpPr>
        <p:spPr>
          <a:xfrm>
            <a:off x="6069220" y="2951618"/>
            <a:ext cx="4294297" cy="1781194"/>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Lst>
            <a:ahLst/>
            <a:cxnLst>
              <a:cxn ang="0">
                <a:pos x="connsiteX0" y="connsiteY0"/>
              </a:cxn>
              <a:cxn ang="0">
                <a:pos x="connsiteX1" y="connsiteY1"/>
              </a:cxn>
              <a:cxn ang="0">
                <a:pos x="connsiteX2" y="connsiteY2"/>
              </a:cxn>
              <a:cxn ang="0">
                <a:pos x="connsiteX3" y="connsiteY3"/>
              </a:cxn>
            </a:cxnLst>
            <a:rect l="l" t="t" r="r" b="b"/>
            <a:pathLst>
              <a:path w="4348556" h="950781">
                <a:moveTo>
                  <a:pt x="0" y="0"/>
                </a:moveTo>
                <a:lnTo>
                  <a:pt x="957656" y="950781"/>
                </a:lnTo>
                <a:lnTo>
                  <a:pt x="1329131" y="950781"/>
                </a:lnTo>
                <a:lnTo>
                  <a:pt x="4348556" y="950781"/>
                </a:lnTo>
              </a:path>
            </a:pathLst>
          </a:custGeom>
          <a:noFill/>
          <a:ln w="34925" cap="rnd">
            <a:solidFill>
              <a:schemeClr val="accent3"/>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正方形/長方形 7">
            <a:extLst>
              <a:ext uri="{FF2B5EF4-FFF2-40B4-BE49-F238E27FC236}">
                <a16:creationId xmlns:a16="http://schemas.microsoft.com/office/drawing/2014/main" id="{F8BD8BD2-CDD6-A320-FA58-2A13E3ACB873}"/>
              </a:ext>
            </a:extLst>
          </p:cNvPr>
          <p:cNvSpPr/>
          <p:nvPr/>
        </p:nvSpPr>
        <p:spPr>
          <a:xfrm>
            <a:off x="7134361" y="3645024"/>
            <a:ext cx="3260666" cy="95103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nSpc>
                <a:spcPct val="120000"/>
              </a:lnSpc>
            </a:pPr>
            <a:r>
              <a:rPr lang="ja-JP" altLang="en-US" sz="1400" dirty="0">
                <a:solidFill>
                  <a:schemeClr val="accent3"/>
                </a:solidFill>
              </a:rPr>
              <a:t>時間に制限があり、タイムアップになるとランディングページに遷移する</a:t>
            </a:r>
          </a:p>
          <a:p>
            <a:pPr>
              <a:lnSpc>
                <a:spcPct val="120000"/>
              </a:lnSpc>
            </a:pPr>
            <a:r>
              <a:rPr lang="en-US" altLang="ja-JP" sz="1200" dirty="0">
                <a:solidFill>
                  <a:schemeClr val="accent3"/>
                </a:solidFill>
              </a:rPr>
              <a:t>(</a:t>
            </a:r>
            <a:r>
              <a:rPr lang="ja-JP" altLang="en-US" sz="1200" dirty="0">
                <a:solidFill>
                  <a:schemeClr val="accent3"/>
                </a:solidFill>
              </a:rPr>
              <a:t>制限時間は原則</a:t>
            </a:r>
            <a:r>
              <a:rPr lang="en-US" altLang="ja-JP" sz="1200" dirty="0">
                <a:solidFill>
                  <a:schemeClr val="accent3"/>
                </a:solidFill>
              </a:rPr>
              <a:t>5</a:t>
            </a:r>
            <a:r>
              <a:rPr lang="ja-JP" altLang="en-US" sz="1200" dirty="0">
                <a:solidFill>
                  <a:schemeClr val="accent3"/>
                </a:solidFill>
              </a:rPr>
              <a:t>秒以上。インタラクションの種類によって変動する</a:t>
            </a:r>
            <a:r>
              <a:rPr lang="en-US" altLang="ja-JP" sz="1200" dirty="0">
                <a:solidFill>
                  <a:schemeClr val="accent3"/>
                </a:solidFill>
              </a:rPr>
              <a:t>)</a:t>
            </a:r>
          </a:p>
        </p:txBody>
      </p:sp>
      <p:sp>
        <p:nvSpPr>
          <p:cNvPr id="9" name="フリーフォーム 42">
            <a:extLst>
              <a:ext uri="{FF2B5EF4-FFF2-40B4-BE49-F238E27FC236}">
                <a16:creationId xmlns:a16="http://schemas.microsoft.com/office/drawing/2014/main" id="{F202AB75-8457-AC1D-47D8-F1CBD8766531}"/>
              </a:ext>
            </a:extLst>
          </p:cNvPr>
          <p:cNvSpPr/>
          <p:nvPr/>
        </p:nvSpPr>
        <p:spPr>
          <a:xfrm>
            <a:off x="5331916" y="4117651"/>
            <a:ext cx="5031602" cy="1904133"/>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 name="connsiteX0" fmla="*/ 0 w 5031602"/>
              <a:gd name="connsiteY0" fmla="*/ 0 h 1089454"/>
              <a:gd name="connsiteX1" fmla="*/ 1640702 w 5031602"/>
              <a:gd name="connsiteY1" fmla="*/ 1089454 h 1089454"/>
              <a:gd name="connsiteX2" fmla="*/ 2012177 w 5031602"/>
              <a:gd name="connsiteY2" fmla="*/ 1089454 h 1089454"/>
              <a:gd name="connsiteX3" fmla="*/ 5031602 w 5031602"/>
              <a:gd name="connsiteY3" fmla="*/ 1089454 h 1089454"/>
            </a:gdLst>
            <a:ahLst/>
            <a:cxnLst>
              <a:cxn ang="0">
                <a:pos x="connsiteX0" y="connsiteY0"/>
              </a:cxn>
              <a:cxn ang="0">
                <a:pos x="connsiteX1" y="connsiteY1"/>
              </a:cxn>
              <a:cxn ang="0">
                <a:pos x="connsiteX2" y="connsiteY2"/>
              </a:cxn>
              <a:cxn ang="0">
                <a:pos x="connsiteX3" y="connsiteY3"/>
              </a:cxn>
            </a:cxnLst>
            <a:rect l="l" t="t" r="r" b="b"/>
            <a:pathLst>
              <a:path w="5031602" h="1089454">
                <a:moveTo>
                  <a:pt x="0" y="0"/>
                </a:moveTo>
                <a:lnTo>
                  <a:pt x="1640702" y="1089454"/>
                </a:lnTo>
                <a:lnTo>
                  <a:pt x="2012177" y="1089454"/>
                </a:lnTo>
                <a:lnTo>
                  <a:pt x="5031602" y="1089454"/>
                </a:lnTo>
              </a:path>
            </a:pathLst>
          </a:custGeom>
          <a:noFill/>
          <a:ln w="34925" cap="rnd">
            <a:solidFill>
              <a:schemeClr val="accent3"/>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0" name="図 9">
            <a:extLst>
              <a:ext uri="{FF2B5EF4-FFF2-40B4-BE49-F238E27FC236}">
                <a16:creationId xmlns:a16="http://schemas.microsoft.com/office/drawing/2014/main" id="{84A60AE8-AE52-046C-02FD-FB15037B4EDC}"/>
              </a:ext>
            </a:extLst>
          </p:cNvPr>
          <p:cNvPicPr>
            <a:picLocks noChangeAspect="1"/>
          </p:cNvPicPr>
          <p:nvPr/>
        </p:nvPicPr>
        <p:blipFill>
          <a:blip r:embed="rId3">
            <a:lum contrast="40000"/>
          </a:blip>
          <a:stretch>
            <a:fillRect/>
          </a:stretch>
        </p:blipFill>
        <p:spPr>
          <a:xfrm>
            <a:off x="5005483" y="4193314"/>
            <a:ext cx="516418" cy="630333"/>
          </a:xfrm>
          <a:prstGeom prst="rect">
            <a:avLst/>
          </a:prstGeom>
        </p:spPr>
      </p:pic>
      <p:sp>
        <p:nvSpPr>
          <p:cNvPr id="11" name="正方形/長方形 10">
            <a:extLst>
              <a:ext uri="{FF2B5EF4-FFF2-40B4-BE49-F238E27FC236}">
                <a16:creationId xmlns:a16="http://schemas.microsoft.com/office/drawing/2014/main" id="{F176EF2F-C563-2871-199B-65EA6BEF2E3A}"/>
              </a:ext>
            </a:extLst>
          </p:cNvPr>
          <p:cNvSpPr/>
          <p:nvPr/>
        </p:nvSpPr>
        <p:spPr>
          <a:xfrm>
            <a:off x="7134361" y="5340358"/>
            <a:ext cx="3260666"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dirty="0">
                <a:solidFill>
                  <a:schemeClr val="accent3"/>
                </a:solidFill>
              </a:rPr>
              <a:t>タップすることでストーリーをすすめたり、ゲームをするこができる</a:t>
            </a:r>
          </a:p>
        </p:txBody>
      </p:sp>
      <p:sp>
        <p:nvSpPr>
          <p:cNvPr id="12" name="フリーフォーム 44">
            <a:extLst>
              <a:ext uri="{FF2B5EF4-FFF2-40B4-BE49-F238E27FC236}">
                <a16:creationId xmlns:a16="http://schemas.microsoft.com/office/drawing/2014/main" id="{E9F272BE-479B-D9BB-C1B5-872EAFCE88AB}"/>
              </a:ext>
            </a:extLst>
          </p:cNvPr>
          <p:cNvSpPr/>
          <p:nvPr/>
        </p:nvSpPr>
        <p:spPr>
          <a:xfrm flipH="1">
            <a:off x="623392" y="2383532"/>
            <a:ext cx="3376670" cy="7239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3376670" h="723900">
                <a:moveTo>
                  <a:pt x="0" y="0"/>
                </a:moveTo>
                <a:lnTo>
                  <a:pt x="723900" y="723900"/>
                </a:lnTo>
                <a:lnTo>
                  <a:pt x="1095375" y="723900"/>
                </a:lnTo>
                <a:lnTo>
                  <a:pt x="3376670" y="723900"/>
                </a:lnTo>
              </a:path>
            </a:pathLst>
          </a:custGeom>
          <a:noFill/>
          <a:ln w="34925" cap="rnd">
            <a:solidFill>
              <a:schemeClr val="accent3"/>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正方形/長方形 12">
            <a:extLst>
              <a:ext uri="{FF2B5EF4-FFF2-40B4-BE49-F238E27FC236}">
                <a16:creationId xmlns:a16="http://schemas.microsoft.com/office/drawing/2014/main" id="{F1784675-398E-BD70-35F3-4519AB2C79FB}"/>
              </a:ext>
            </a:extLst>
          </p:cNvPr>
          <p:cNvSpPr/>
          <p:nvPr/>
        </p:nvSpPr>
        <p:spPr>
          <a:xfrm>
            <a:off x="725765" y="2420888"/>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dirty="0">
                <a:solidFill>
                  <a:schemeClr val="accent3"/>
                </a:solidFill>
              </a:rPr>
              <a:t>リンクを押すと</a:t>
            </a:r>
          </a:p>
          <a:p>
            <a:pPr>
              <a:lnSpc>
                <a:spcPct val="120000"/>
              </a:lnSpc>
            </a:pPr>
            <a:r>
              <a:rPr lang="ja-JP" altLang="en-US" sz="1400" dirty="0">
                <a:solidFill>
                  <a:schemeClr val="accent3"/>
                </a:solidFill>
              </a:rPr>
              <a:t>ヤフートップページに戻る</a:t>
            </a:r>
          </a:p>
        </p:txBody>
      </p:sp>
      <p:sp>
        <p:nvSpPr>
          <p:cNvPr id="14" name="フリーフォーム 47">
            <a:extLst>
              <a:ext uri="{FF2B5EF4-FFF2-40B4-BE49-F238E27FC236}">
                <a16:creationId xmlns:a16="http://schemas.microsoft.com/office/drawing/2014/main" id="{064B139A-39A9-B118-2DEE-CCCA1D287879}"/>
              </a:ext>
            </a:extLst>
          </p:cNvPr>
          <p:cNvSpPr/>
          <p:nvPr/>
        </p:nvSpPr>
        <p:spPr>
          <a:xfrm flipH="1" flipV="1">
            <a:off x="623390" y="5108208"/>
            <a:ext cx="4076741" cy="547007"/>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 name="connsiteX0" fmla="*/ 0 w 3754041"/>
              <a:gd name="connsiteY0" fmla="*/ 0 h 1094014"/>
              <a:gd name="connsiteX1" fmla="*/ 1101271 w 3754041"/>
              <a:gd name="connsiteY1" fmla="*/ 1094014 h 1094014"/>
              <a:gd name="connsiteX2" fmla="*/ 1472746 w 3754041"/>
              <a:gd name="connsiteY2" fmla="*/ 1094014 h 1094014"/>
              <a:gd name="connsiteX3" fmla="*/ 3754041 w 3754041"/>
              <a:gd name="connsiteY3" fmla="*/ 1094014 h 1094014"/>
            </a:gdLst>
            <a:ahLst/>
            <a:cxnLst>
              <a:cxn ang="0">
                <a:pos x="connsiteX0" y="connsiteY0"/>
              </a:cxn>
              <a:cxn ang="0">
                <a:pos x="connsiteX1" y="connsiteY1"/>
              </a:cxn>
              <a:cxn ang="0">
                <a:pos x="connsiteX2" y="connsiteY2"/>
              </a:cxn>
              <a:cxn ang="0">
                <a:pos x="connsiteX3" y="connsiteY3"/>
              </a:cxn>
            </a:cxnLst>
            <a:rect l="l" t="t" r="r" b="b"/>
            <a:pathLst>
              <a:path w="3754041" h="1094014">
                <a:moveTo>
                  <a:pt x="0" y="0"/>
                </a:moveTo>
                <a:lnTo>
                  <a:pt x="1101271" y="1094014"/>
                </a:lnTo>
                <a:lnTo>
                  <a:pt x="1472746" y="1094014"/>
                </a:lnTo>
                <a:lnTo>
                  <a:pt x="3754041" y="1094014"/>
                </a:lnTo>
              </a:path>
            </a:pathLst>
          </a:custGeom>
          <a:noFill/>
          <a:ln w="34925" cap="rnd">
            <a:solidFill>
              <a:schemeClr val="accent3"/>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正方形/長方形 14">
            <a:extLst>
              <a:ext uri="{FF2B5EF4-FFF2-40B4-BE49-F238E27FC236}">
                <a16:creationId xmlns:a16="http://schemas.microsoft.com/office/drawing/2014/main" id="{C8878317-885D-F2AD-80C7-2DBAB2ABB0EC}"/>
              </a:ext>
            </a:extLst>
          </p:cNvPr>
          <p:cNvSpPr/>
          <p:nvPr/>
        </p:nvSpPr>
        <p:spPr>
          <a:xfrm>
            <a:off x="725765" y="4428032"/>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dirty="0">
                <a:solidFill>
                  <a:schemeClr val="accent3"/>
                </a:solidFill>
              </a:rPr>
              <a:t>ボタンを押すと</a:t>
            </a:r>
          </a:p>
          <a:p>
            <a:pPr>
              <a:lnSpc>
                <a:spcPct val="120000"/>
              </a:lnSpc>
            </a:pPr>
            <a:r>
              <a:rPr lang="ja-JP" altLang="en-US" sz="1400" dirty="0">
                <a:solidFill>
                  <a:schemeClr val="accent3"/>
                </a:solidFill>
              </a:rPr>
              <a:t>ランディングページに遷移する</a:t>
            </a:r>
          </a:p>
        </p:txBody>
      </p:sp>
      <p:sp>
        <p:nvSpPr>
          <p:cNvPr id="16" name="円/楕円 34">
            <a:extLst>
              <a:ext uri="{FF2B5EF4-FFF2-40B4-BE49-F238E27FC236}">
                <a16:creationId xmlns:a16="http://schemas.microsoft.com/office/drawing/2014/main" id="{F00E9341-0C58-5181-75B1-06AC9E7E566D}"/>
              </a:ext>
            </a:extLst>
          </p:cNvPr>
          <p:cNvSpPr>
            <a:spLocks noChangeAspect="1"/>
          </p:cNvSpPr>
          <p:nvPr/>
        </p:nvSpPr>
        <p:spPr>
          <a:xfrm>
            <a:off x="5265913" y="4063127"/>
            <a:ext cx="108000" cy="108000"/>
          </a:xfrm>
          <a:prstGeom prst="ellipse">
            <a:avLst/>
          </a:prstGeom>
          <a:solidFill>
            <a:schemeClr val="accent3"/>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7" name="円/楕円 24">
            <a:extLst>
              <a:ext uri="{FF2B5EF4-FFF2-40B4-BE49-F238E27FC236}">
                <a16:creationId xmlns:a16="http://schemas.microsoft.com/office/drawing/2014/main" id="{2394D8BE-FEDB-B9F9-9E7D-1D8BDB4CCF3C}"/>
              </a:ext>
            </a:extLst>
          </p:cNvPr>
          <p:cNvSpPr>
            <a:spLocks noChangeAspect="1"/>
          </p:cNvSpPr>
          <p:nvPr/>
        </p:nvSpPr>
        <p:spPr>
          <a:xfrm>
            <a:off x="6217208" y="2348879"/>
            <a:ext cx="108000" cy="108000"/>
          </a:xfrm>
          <a:prstGeom prst="ellipse">
            <a:avLst/>
          </a:prstGeom>
          <a:solidFill>
            <a:schemeClr val="accent3"/>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円/楕円 30">
            <a:extLst>
              <a:ext uri="{FF2B5EF4-FFF2-40B4-BE49-F238E27FC236}">
                <a16:creationId xmlns:a16="http://schemas.microsoft.com/office/drawing/2014/main" id="{6CF1BF6B-34BD-1AD2-4643-A1DF617999EB}"/>
              </a:ext>
            </a:extLst>
          </p:cNvPr>
          <p:cNvSpPr>
            <a:spLocks noChangeAspect="1"/>
          </p:cNvSpPr>
          <p:nvPr/>
        </p:nvSpPr>
        <p:spPr>
          <a:xfrm>
            <a:off x="3959783" y="2348879"/>
            <a:ext cx="108000" cy="108000"/>
          </a:xfrm>
          <a:prstGeom prst="ellipse">
            <a:avLst/>
          </a:prstGeom>
          <a:solidFill>
            <a:schemeClr val="accent3"/>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円/楕円 33">
            <a:extLst>
              <a:ext uri="{FF2B5EF4-FFF2-40B4-BE49-F238E27FC236}">
                <a16:creationId xmlns:a16="http://schemas.microsoft.com/office/drawing/2014/main" id="{B832497A-2B75-74F2-FFA8-1FBBE24FA9C4}"/>
              </a:ext>
            </a:extLst>
          </p:cNvPr>
          <p:cNvSpPr>
            <a:spLocks noChangeAspect="1"/>
          </p:cNvSpPr>
          <p:nvPr/>
        </p:nvSpPr>
        <p:spPr>
          <a:xfrm>
            <a:off x="5987999" y="2843618"/>
            <a:ext cx="108000" cy="108000"/>
          </a:xfrm>
          <a:prstGeom prst="ellipse">
            <a:avLst/>
          </a:prstGeom>
          <a:solidFill>
            <a:schemeClr val="accent3"/>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円/楕円 35">
            <a:extLst>
              <a:ext uri="{FF2B5EF4-FFF2-40B4-BE49-F238E27FC236}">
                <a16:creationId xmlns:a16="http://schemas.microsoft.com/office/drawing/2014/main" id="{298B20B9-18A8-DE6F-599B-FB2D05D4307B}"/>
              </a:ext>
            </a:extLst>
          </p:cNvPr>
          <p:cNvSpPr>
            <a:spLocks noChangeAspect="1"/>
          </p:cNvSpPr>
          <p:nvPr/>
        </p:nvSpPr>
        <p:spPr>
          <a:xfrm>
            <a:off x="4656429" y="5601216"/>
            <a:ext cx="108000" cy="108000"/>
          </a:xfrm>
          <a:prstGeom prst="ellipse">
            <a:avLst/>
          </a:prstGeom>
          <a:solidFill>
            <a:schemeClr val="accent3"/>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1" name="円/楕円 50">
            <a:extLst>
              <a:ext uri="{FF2B5EF4-FFF2-40B4-BE49-F238E27FC236}">
                <a16:creationId xmlns:a16="http://schemas.microsoft.com/office/drawing/2014/main" id="{80026B23-E968-A54C-2A65-244B75BC2A15}"/>
              </a:ext>
            </a:extLst>
          </p:cNvPr>
          <p:cNvSpPr/>
          <p:nvPr/>
        </p:nvSpPr>
        <p:spPr>
          <a:xfrm>
            <a:off x="9681608" y="1137210"/>
            <a:ext cx="1780039" cy="1780039"/>
          </a:xfrm>
          <a:prstGeom prst="ellipse">
            <a:avLst/>
          </a:prstGeom>
          <a:solidFill>
            <a:schemeClr val="bg2">
              <a:lumMod val="50000"/>
              <a:alpha val="76000"/>
            </a:schemeClr>
          </a:solidFill>
          <a:ln w="349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503999" rIns="91440" bIns="45720" numCol="1" spcCol="0" rtlCol="0" fromWordArt="0" anchor="ctr" anchorCtr="0" forceAA="0" compatLnSpc="1">
            <a:prstTxWarp prst="textNoShape">
              <a:avLst/>
            </a:prstTxWarp>
            <a:noAutofit/>
          </a:bodyPr>
          <a:lstStyle/>
          <a:p>
            <a:pPr algn="ctr">
              <a:lnSpc>
                <a:spcPct val="120000"/>
              </a:lnSpc>
            </a:pPr>
            <a:r>
              <a:rPr lang="ja-JP" altLang="en-US" sz="1200">
                <a:solidFill>
                  <a:schemeClr val="bg1"/>
                </a:solidFill>
              </a:rPr>
              <a:t>これらの動作は</a:t>
            </a:r>
            <a:br>
              <a:rPr lang="en-US" altLang="ja-JP" sz="1200" dirty="0">
                <a:solidFill>
                  <a:schemeClr val="bg1"/>
                </a:solidFill>
              </a:rPr>
            </a:br>
            <a:r>
              <a:rPr lang="ja-JP" altLang="en-US" sz="1200">
                <a:solidFill>
                  <a:schemeClr val="bg1"/>
                </a:solidFill>
              </a:rPr>
              <a:t>アクション率として</a:t>
            </a:r>
            <a:br>
              <a:rPr lang="en-US" altLang="ja-JP" sz="1200" dirty="0">
                <a:solidFill>
                  <a:schemeClr val="bg1"/>
                </a:solidFill>
              </a:rPr>
            </a:br>
            <a:r>
              <a:rPr lang="ja-JP" altLang="en-US" sz="1200">
                <a:solidFill>
                  <a:schemeClr val="bg1"/>
                </a:solidFill>
              </a:rPr>
              <a:t>数値が出ます</a:t>
            </a:r>
            <a:endParaRPr lang="ja-JP" altLang="en-US" sz="1200" dirty="0">
              <a:solidFill>
                <a:schemeClr val="bg1"/>
              </a:solidFill>
            </a:endParaRPr>
          </a:p>
        </p:txBody>
      </p:sp>
      <p:pic>
        <p:nvPicPr>
          <p:cNvPr id="22" name="グラフィックス 21" descr="信号 単色塗りつぶし">
            <a:extLst>
              <a:ext uri="{FF2B5EF4-FFF2-40B4-BE49-F238E27FC236}">
                <a16:creationId xmlns:a16="http://schemas.microsoft.com/office/drawing/2014/main" id="{04E057C4-9697-AA0F-85D3-F48B3DA413F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90368" y="1376824"/>
            <a:ext cx="468000" cy="468000"/>
          </a:xfrm>
          <a:prstGeom prst="rect">
            <a:avLst/>
          </a:prstGeom>
        </p:spPr>
      </p:pic>
      <p:grpSp>
        <p:nvGrpSpPr>
          <p:cNvPr id="23" name="グループ化 22">
            <a:extLst>
              <a:ext uri="{FF2B5EF4-FFF2-40B4-BE49-F238E27FC236}">
                <a16:creationId xmlns:a16="http://schemas.microsoft.com/office/drawing/2014/main" id="{F650C4CE-932E-7FFC-6FDA-55A8FA0603FC}"/>
              </a:ext>
            </a:extLst>
          </p:cNvPr>
          <p:cNvGrpSpPr/>
          <p:nvPr/>
        </p:nvGrpSpPr>
        <p:grpSpPr>
          <a:xfrm>
            <a:off x="5937616" y="5592200"/>
            <a:ext cx="720000" cy="720000"/>
            <a:chOff x="6177344" y="2869729"/>
            <a:chExt cx="720000" cy="720000"/>
          </a:xfrm>
        </p:grpSpPr>
        <p:sp>
          <p:nvSpPr>
            <p:cNvPr id="24" name="円/楕円 55">
              <a:extLst>
                <a:ext uri="{FF2B5EF4-FFF2-40B4-BE49-F238E27FC236}">
                  <a16:creationId xmlns:a16="http://schemas.microsoft.com/office/drawing/2014/main" id="{5C9953B6-7B6D-DEB8-42AA-23F798933598}"/>
                </a:ext>
              </a:extLst>
            </p:cNvPr>
            <p:cNvSpPr/>
            <p:nvPr/>
          </p:nvSpPr>
          <p:spPr>
            <a:xfrm>
              <a:off x="6177344" y="2869729"/>
              <a:ext cx="720000" cy="720000"/>
            </a:xfrm>
            <a:prstGeom prst="ellips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25" name="グラフィックス 24" descr="スマート フォン 単色塗りつぶし">
              <a:extLst>
                <a:ext uri="{FF2B5EF4-FFF2-40B4-BE49-F238E27FC236}">
                  <a16:creationId xmlns:a16="http://schemas.microsoft.com/office/drawing/2014/main" id="{A5ED565A-E7E4-3F23-2512-B546F22A3270}"/>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357344" y="3049729"/>
              <a:ext cx="360000" cy="360000"/>
            </a:xfrm>
            <a:prstGeom prst="rect">
              <a:avLst/>
            </a:prstGeom>
          </p:spPr>
        </p:pic>
      </p:grpSp>
    </p:spTree>
    <p:extLst>
      <p:ext uri="{BB962C8B-B14F-4D97-AF65-F5344CB8AC3E}">
        <p14:creationId xmlns:p14="http://schemas.microsoft.com/office/powerpoint/2010/main" val="342006444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969311-B7B4-65DA-4D86-67E01DAFA824}"/>
            </a:ext>
          </a:extLst>
        </p:cNvPr>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69802331-0D8D-3978-60F2-C220B3C13D1B}"/>
              </a:ext>
            </a:extLst>
          </p:cNvPr>
          <p:cNvSpPr>
            <a:spLocks noGrp="1"/>
          </p:cNvSpPr>
          <p:nvPr>
            <p:ph type="body" sz="quarter" idx="10"/>
          </p:nvPr>
        </p:nvSpPr>
        <p:spPr/>
        <p:txBody>
          <a:bodyPr/>
          <a:lstStyle/>
          <a:p>
            <a:r>
              <a:rPr kumimoji="1" lang="ja-JP" altLang="en-US" sz="2000" b="1" i="0" u="none" strike="noStrike" kern="1200" cap="none" spc="0" normalizeH="0" baseline="0" noProof="0" dirty="0">
                <a:ln>
                  <a:noFill/>
                </a:ln>
                <a:effectLst/>
                <a:uLnTx/>
                <a:uFillTx/>
                <a:latin typeface="メイリオ" panose="020B0604030504040204" pitchFamily="34" charset="-128"/>
                <a:ea typeface="メイリオ" panose="020B0604030504040204" pitchFamily="34" charset="-128"/>
              </a:rPr>
              <a:t>インタラクションの種類 </a:t>
            </a:r>
            <a:r>
              <a:rPr kumimoji="1" lang="en-US" altLang="ja-JP" sz="1600" b="1" i="0" u="none" strike="noStrike" kern="1200" cap="none" spc="0" normalizeH="0" baseline="0" noProof="0" dirty="0">
                <a:ln>
                  <a:noFill/>
                </a:ln>
                <a:effectLst/>
                <a:uLnTx/>
                <a:uFillTx/>
                <a:latin typeface="メイリオ" panose="020B0604030504040204" pitchFamily="34" charset="-128"/>
                <a:ea typeface="メイリオ" panose="020B0604030504040204" pitchFamily="34" charset="-128"/>
              </a:rPr>
              <a:t>– </a:t>
            </a:r>
            <a:r>
              <a:rPr kumimoji="1" lang="ja-JP" altLang="en-US" sz="1600" b="1" i="0" u="none" strike="noStrike" kern="1200" cap="none" spc="0" normalizeH="0" baseline="0" noProof="0" dirty="0">
                <a:ln>
                  <a:noFill/>
                </a:ln>
                <a:effectLst/>
                <a:uLnTx/>
                <a:uFillTx/>
                <a:latin typeface="メイリオ" panose="020B0604030504040204" pitchFamily="34" charset="-128"/>
                <a:ea typeface="メイリオ" panose="020B0604030504040204" pitchFamily="34" charset="-128"/>
              </a:rPr>
              <a:t>スマートフォン版 </a:t>
            </a:r>
            <a:r>
              <a:rPr kumimoji="1" lang="en-US" altLang="ja-JP" sz="1600" b="1" i="0" u="none" strike="noStrike" kern="1200" cap="none" spc="0" normalizeH="0" baseline="0" noProof="0" dirty="0">
                <a:ln>
                  <a:noFill/>
                </a:ln>
                <a:effectLst/>
                <a:uLnTx/>
                <a:uFillTx/>
                <a:latin typeface="メイリオ" panose="020B0604030504040204" pitchFamily="34" charset="-128"/>
                <a:ea typeface="メイリオ" panose="020B0604030504040204" pitchFamily="34" charset="-128"/>
              </a:rPr>
              <a:t>–</a:t>
            </a:r>
            <a:endParaRPr lang="ja-JP" altLang="en-US" dirty="0"/>
          </a:p>
        </p:txBody>
      </p:sp>
      <p:sp>
        <p:nvSpPr>
          <p:cNvPr id="3" name="正方形/長方形 2">
            <a:extLst>
              <a:ext uri="{FF2B5EF4-FFF2-40B4-BE49-F238E27FC236}">
                <a16:creationId xmlns:a16="http://schemas.microsoft.com/office/drawing/2014/main" id="{2C24F268-A9C0-8F0B-B221-75AFC4358707}"/>
              </a:ext>
            </a:extLst>
          </p:cNvPr>
          <p:cNvSpPr/>
          <p:nvPr/>
        </p:nvSpPr>
        <p:spPr>
          <a:xfrm>
            <a:off x="587374" y="1667241"/>
            <a:ext cx="11053763" cy="4606560"/>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tabLst>
                <a:tab pos="6886575" algn="l"/>
              </a:tabLst>
            </a:pPr>
            <a:endParaRPr kumimoji="1" lang="ja-JP" altLang="en-US" dirty="0">
              <a:solidFill>
                <a:schemeClr val="tx1"/>
              </a:solidFill>
            </a:endParaRPr>
          </a:p>
        </p:txBody>
      </p:sp>
      <p:pic>
        <p:nvPicPr>
          <p:cNvPr id="4" name="図 3">
            <a:extLst>
              <a:ext uri="{FF2B5EF4-FFF2-40B4-BE49-F238E27FC236}">
                <a16:creationId xmlns:a16="http://schemas.microsoft.com/office/drawing/2014/main" id="{06C157D5-D4AB-83F7-9363-969A7C582DAD}"/>
              </a:ext>
            </a:extLst>
          </p:cNvPr>
          <p:cNvPicPr>
            <a:picLocks noChangeAspect="1"/>
          </p:cNvPicPr>
          <p:nvPr/>
        </p:nvPicPr>
        <p:blipFill>
          <a:blip r:embed="rId2"/>
          <a:srcRect t="5922" b="22028"/>
          <a:stretch>
            <a:fillRect/>
          </a:stretch>
        </p:blipFill>
        <p:spPr>
          <a:xfrm>
            <a:off x="3542313" y="2030734"/>
            <a:ext cx="2730150" cy="3944729"/>
          </a:xfrm>
          <a:prstGeom prst="rect">
            <a:avLst/>
          </a:prstGeom>
        </p:spPr>
      </p:pic>
      <p:sp>
        <p:nvSpPr>
          <p:cNvPr id="5" name="object 39">
            <a:extLst>
              <a:ext uri="{FF2B5EF4-FFF2-40B4-BE49-F238E27FC236}">
                <a16:creationId xmlns:a16="http://schemas.microsoft.com/office/drawing/2014/main" id="{23A7A849-3236-15B5-31D7-93BD4BB631A9}"/>
              </a:ext>
            </a:extLst>
          </p:cNvPr>
          <p:cNvSpPr/>
          <p:nvPr/>
        </p:nvSpPr>
        <p:spPr>
          <a:xfrm>
            <a:off x="587375" y="1200884"/>
            <a:ext cx="4216846" cy="487285"/>
          </a:xfrm>
          <a:prstGeom prst="snip1Rect">
            <a:avLst/>
          </a:prstGeom>
          <a:solidFill>
            <a:schemeClr val="accent3"/>
          </a:solidFill>
          <a:ln w="41275" cap="flat" cmpd="sng" algn="ctr">
            <a:noFill/>
            <a:prstDash val="solid"/>
          </a:ln>
          <a:effectLst/>
        </p:spPr>
        <p:txBody>
          <a:bodyPr rot="0" spcFirstLastPara="0" vertOverflow="overflow" horzOverflow="overflow" vert="horz" wrap="none" lIns="91440" tIns="108000" rIns="251999" bIns="108000" numCol="1" spcCol="0" rtlCol="0" fromWordArt="0" anchor="ctr" anchorCtr="0" forceAA="0" compatLnSpc="1">
            <a:prstTxWarp prst="textNoShape">
              <a:avLst/>
            </a:prstTxWarp>
            <a:noAutofit/>
          </a:bodyPr>
          <a:lstStyle/>
          <a:p>
            <a:pPr algn="ctr">
              <a:defRPr/>
            </a:pPr>
            <a:r>
              <a:rPr lang="ja-JP" altLang="en-US" sz="1600" b="1">
                <a:solidFill>
                  <a:schemeClr val="bg1"/>
                </a:solidFill>
                <a:latin typeface="Meiryo" panose="020B0604030504040204" pitchFamily="34" charset="-128"/>
                <a:ea typeface="Meiryo" panose="020B0604030504040204" pitchFamily="34" charset="-128"/>
                <a:cs typeface="+mn-lt"/>
              </a:rPr>
              <a:t>投票インタラクションの場合</a:t>
            </a:r>
            <a:endParaRPr lang="ja-JP" altLang="en-US" sz="1400">
              <a:latin typeface="Meiryo" panose="020B0604030504040204" pitchFamily="34" charset="-128"/>
              <a:ea typeface="Meiryo" panose="020B0604030504040204" pitchFamily="34" charset="-128"/>
              <a:cs typeface="+mn-lt"/>
            </a:endParaRPr>
          </a:p>
        </p:txBody>
      </p:sp>
      <p:sp>
        <p:nvSpPr>
          <p:cNvPr id="7" name="フリーフォーム 40">
            <a:extLst>
              <a:ext uri="{FF2B5EF4-FFF2-40B4-BE49-F238E27FC236}">
                <a16:creationId xmlns:a16="http://schemas.microsoft.com/office/drawing/2014/main" id="{C59E46E5-7D94-6EBA-A05F-5F84D5B13DF0}"/>
              </a:ext>
            </a:extLst>
          </p:cNvPr>
          <p:cNvSpPr/>
          <p:nvPr/>
        </p:nvSpPr>
        <p:spPr>
          <a:xfrm flipV="1">
            <a:off x="5813405" y="2785589"/>
            <a:ext cx="3245816" cy="78725"/>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Lst>
            <a:ahLst/>
            <a:cxnLst>
              <a:cxn ang="0">
                <a:pos x="connsiteX0" y="connsiteY0"/>
              </a:cxn>
              <a:cxn ang="0">
                <a:pos x="connsiteX1" y="connsiteY1"/>
              </a:cxn>
              <a:cxn ang="0">
                <a:pos x="connsiteX2" y="connsiteY2"/>
              </a:cxn>
              <a:cxn ang="0">
                <a:pos x="connsiteX3" y="connsiteY3"/>
              </a:cxn>
            </a:cxnLst>
            <a:rect l="l" t="t" r="r" b="b"/>
            <a:pathLst>
              <a:path w="4348556" h="950781">
                <a:moveTo>
                  <a:pt x="0" y="0"/>
                </a:moveTo>
                <a:lnTo>
                  <a:pt x="957656" y="950781"/>
                </a:lnTo>
                <a:lnTo>
                  <a:pt x="1329131" y="950781"/>
                </a:lnTo>
                <a:lnTo>
                  <a:pt x="4348556" y="950781"/>
                </a:lnTo>
              </a:path>
            </a:pathLst>
          </a:custGeom>
          <a:noFill/>
          <a:ln w="34925" cap="rnd">
            <a:solidFill>
              <a:schemeClr val="accent3"/>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正方形/長方形 7">
            <a:extLst>
              <a:ext uri="{FF2B5EF4-FFF2-40B4-BE49-F238E27FC236}">
                <a16:creationId xmlns:a16="http://schemas.microsoft.com/office/drawing/2014/main" id="{F8BD8BD2-CDD6-A320-FA58-2A13E3ACB873}"/>
              </a:ext>
            </a:extLst>
          </p:cNvPr>
          <p:cNvSpPr/>
          <p:nvPr/>
        </p:nvSpPr>
        <p:spPr>
          <a:xfrm>
            <a:off x="6619346" y="1967875"/>
            <a:ext cx="2549514" cy="76482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nSpc>
                <a:spcPct val="120000"/>
              </a:lnSpc>
            </a:pPr>
            <a:r>
              <a:rPr lang="ja-JP" altLang="en-US" sz="1400" dirty="0">
                <a:solidFill>
                  <a:schemeClr val="accent3"/>
                </a:solidFill>
              </a:rPr>
              <a:t>時間に制限があり、</a:t>
            </a:r>
            <a:endParaRPr lang="en-US" altLang="ja-JP" sz="1400" dirty="0">
              <a:solidFill>
                <a:schemeClr val="accent3"/>
              </a:solidFill>
            </a:endParaRPr>
          </a:p>
          <a:p>
            <a:pPr>
              <a:lnSpc>
                <a:spcPct val="120000"/>
              </a:lnSpc>
            </a:pPr>
            <a:r>
              <a:rPr lang="ja-JP" altLang="en-US" sz="1400" dirty="0">
                <a:solidFill>
                  <a:schemeClr val="accent3"/>
                </a:solidFill>
              </a:rPr>
              <a:t>タイムアップになると</a:t>
            </a:r>
            <a:endParaRPr lang="en-US" altLang="ja-JP" sz="1400" dirty="0">
              <a:solidFill>
                <a:schemeClr val="accent3"/>
              </a:solidFill>
            </a:endParaRPr>
          </a:p>
          <a:p>
            <a:pPr>
              <a:lnSpc>
                <a:spcPct val="120000"/>
              </a:lnSpc>
            </a:pPr>
            <a:r>
              <a:rPr lang="ja-JP" altLang="en-US" sz="1400" dirty="0">
                <a:solidFill>
                  <a:schemeClr val="accent3"/>
                </a:solidFill>
              </a:rPr>
              <a:t>ランディングページに遷移する</a:t>
            </a:r>
          </a:p>
        </p:txBody>
      </p:sp>
      <p:sp>
        <p:nvSpPr>
          <p:cNvPr id="11" name="正方形/長方形 10">
            <a:extLst>
              <a:ext uri="{FF2B5EF4-FFF2-40B4-BE49-F238E27FC236}">
                <a16:creationId xmlns:a16="http://schemas.microsoft.com/office/drawing/2014/main" id="{F176EF2F-C563-2871-199B-65EA6BEF2E3A}"/>
              </a:ext>
            </a:extLst>
          </p:cNvPr>
          <p:cNvSpPr/>
          <p:nvPr/>
        </p:nvSpPr>
        <p:spPr>
          <a:xfrm>
            <a:off x="6641868" y="3791604"/>
            <a:ext cx="2197332" cy="1083989"/>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dirty="0">
                <a:solidFill>
                  <a:schemeClr val="accent3"/>
                </a:solidFill>
              </a:rPr>
              <a:t>投票してみんなの結果を</a:t>
            </a:r>
            <a:endParaRPr lang="en-US" altLang="ja-JP" sz="1400" dirty="0">
              <a:solidFill>
                <a:schemeClr val="accent3"/>
              </a:solidFill>
            </a:endParaRPr>
          </a:p>
          <a:p>
            <a:pPr>
              <a:lnSpc>
                <a:spcPct val="120000"/>
              </a:lnSpc>
            </a:pPr>
            <a:r>
              <a:rPr lang="ja-JP" altLang="en-US" sz="1400" dirty="0">
                <a:solidFill>
                  <a:schemeClr val="accent3"/>
                </a:solidFill>
              </a:rPr>
              <a:t>リアルタイムで確認できる</a:t>
            </a:r>
            <a:endParaRPr lang="en-US" altLang="ja-JP" sz="1400" dirty="0">
              <a:solidFill>
                <a:schemeClr val="accent3"/>
              </a:solidFill>
            </a:endParaRPr>
          </a:p>
          <a:p>
            <a:pPr>
              <a:lnSpc>
                <a:spcPct val="120000"/>
              </a:lnSpc>
            </a:pPr>
            <a:r>
              <a:rPr lang="en-US" altLang="ja-JP" sz="1200" dirty="0">
                <a:solidFill>
                  <a:schemeClr val="accent3"/>
                </a:solidFill>
              </a:rPr>
              <a:t>※</a:t>
            </a:r>
            <a:r>
              <a:rPr lang="ja-JP" altLang="en-US" sz="1200" dirty="0">
                <a:solidFill>
                  <a:schemeClr val="accent3"/>
                </a:solidFill>
              </a:rPr>
              <a:t>投票後に特典があると</a:t>
            </a:r>
            <a:endParaRPr lang="en-US" altLang="ja-JP" sz="1200" dirty="0">
              <a:solidFill>
                <a:schemeClr val="accent3"/>
              </a:solidFill>
            </a:endParaRPr>
          </a:p>
          <a:p>
            <a:pPr>
              <a:lnSpc>
                <a:spcPct val="120000"/>
              </a:lnSpc>
            </a:pPr>
            <a:r>
              <a:rPr lang="ja-JP" altLang="en-US" sz="1200" dirty="0">
                <a:solidFill>
                  <a:schemeClr val="accent3"/>
                </a:solidFill>
              </a:rPr>
              <a:t>クリックを促進できる</a:t>
            </a:r>
          </a:p>
        </p:txBody>
      </p:sp>
      <p:sp>
        <p:nvSpPr>
          <p:cNvPr id="14" name="フリーフォーム 47">
            <a:extLst>
              <a:ext uri="{FF2B5EF4-FFF2-40B4-BE49-F238E27FC236}">
                <a16:creationId xmlns:a16="http://schemas.microsoft.com/office/drawing/2014/main" id="{064B139A-39A9-B118-2DEE-CCCA1D287879}"/>
              </a:ext>
            </a:extLst>
          </p:cNvPr>
          <p:cNvSpPr/>
          <p:nvPr/>
        </p:nvSpPr>
        <p:spPr>
          <a:xfrm flipH="1" flipV="1">
            <a:off x="666499" y="4743724"/>
            <a:ext cx="3737225" cy="916949"/>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 name="connsiteX0" fmla="*/ 0 w 3754041"/>
              <a:gd name="connsiteY0" fmla="*/ 0 h 1094014"/>
              <a:gd name="connsiteX1" fmla="*/ 1101271 w 3754041"/>
              <a:gd name="connsiteY1" fmla="*/ 1094014 h 1094014"/>
              <a:gd name="connsiteX2" fmla="*/ 1472746 w 3754041"/>
              <a:gd name="connsiteY2" fmla="*/ 1094014 h 1094014"/>
              <a:gd name="connsiteX3" fmla="*/ 3754041 w 3754041"/>
              <a:gd name="connsiteY3" fmla="*/ 1094014 h 1094014"/>
              <a:gd name="connsiteX0" fmla="*/ 0 w 3754041"/>
              <a:gd name="connsiteY0" fmla="*/ 0 h 1094014"/>
              <a:gd name="connsiteX1" fmla="*/ 1101271 w 3754041"/>
              <a:gd name="connsiteY1" fmla="*/ 1094014 h 1094014"/>
              <a:gd name="connsiteX2" fmla="*/ 3754041 w 3754041"/>
              <a:gd name="connsiteY2" fmla="*/ 1094014 h 1094014"/>
              <a:gd name="connsiteX0" fmla="*/ 0 w 3733685"/>
              <a:gd name="connsiteY0" fmla="*/ 0 h 2978544"/>
              <a:gd name="connsiteX1" fmla="*/ 1101271 w 3733685"/>
              <a:gd name="connsiteY1" fmla="*/ 1094014 h 2978544"/>
              <a:gd name="connsiteX2" fmla="*/ 3733685 w 3733685"/>
              <a:gd name="connsiteY2" fmla="*/ 2978544 h 2978544"/>
              <a:gd name="connsiteX0" fmla="*/ 0 w 3743863"/>
              <a:gd name="connsiteY0" fmla="*/ 0 h 2882720"/>
              <a:gd name="connsiteX1" fmla="*/ 1101271 w 3743863"/>
              <a:gd name="connsiteY1" fmla="*/ 1094014 h 2882720"/>
              <a:gd name="connsiteX2" fmla="*/ 3743863 w 3743863"/>
              <a:gd name="connsiteY2" fmla="*/ 2882720 h 2882720"/>
              <a:gd name="connsiteX0" fmla="*/ 0 w 3743863"/>
              <a:gd name="connsiteY0" fmla="*/ 0 h 2882720"/>
              <a:gd name="connsiteX1" fmla="*/ 1182695 w 3743863"/>
              <a:gd name="connsiteY1" fmla="*/ 2818838 h 2882720"/>
              <a:gd name="connsiteX2" fmla="*/ 3743863 w 3743863"/>
              <a:gd name="connsiteY2" fmla="*/ 2882720 h 2882720"/>
            </a:gdLst>
            <a:ahLst/>
            <a:cxnLst>
              <a:cxn ang="0">
                <a:pos x="connsiteX0" y="connsiteY0"/>
              </a:cxn>
              <a:cxn ang="0">
                <a:pos x="connsiteX1" y="connsiteY1"/>
              </a:cxn>
              <a:cxn ang="0">
                <a:pos x="connsiteX2" y="connsiteY2"/>
              </a:cxn>
            </a:cxnLst>
            <a:rect l="l" t="t" r="r" b="b"/>
            <a:pathLst>
              <a:path w="3743863" h="2882720">
                <a:moveTo>
                  <a:pt x="0" y="0"/>
                </a:moveTo>
                <a:lnTo>
                  <a:pt x="1182695" y="2818838"/>
                </a:lnTo>
                <a:lnTo>
                  <a:pt x="3743863" y="2882720"/>
                </a:lnTo>
              </a:path>
            </a:pathLst>
          </a:custGeom>
          <a:noFill/>
          <a:ln w="34925" cap="rnd">
            <a:solidFill>
              <a:schemeClr val="accent3"/>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正方形/長方形 14">
            <a:extLst>
              <a:ext uri="{FF2B5EF4-FFF2-40B4-BE49-F238E27FC236}">
                <a16:creationId xmlns:a16="http://schemas.microsoft.com/office/drawing/2014/main" id="{C8878317-885D-F2AD-80C7-2DBAB2ABB0EC}"/>
              </a:ext>
            </a:extLst>
          </p:cNvPr>
          <p:cNvSpPr/>
          <p:nvPr/>
        </p:nvSpPr>
        <p:spPr>
          <a:xfrm>
            <a:off x="725764" y="4129174"/>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dirty="0">
                <a:solidFill>
                  <a:schemeClr val="accent3"/>
                </a:solidFill>
              </a:rPr>
              <a:t>ボタンを押すと</a:t>
            </a:r>
          </a:p>
          <a:p>
            <a:pPr>
              <a:lnSpc>
                <a:spcPct val="120000"/>
              </a:lnSpc>
            </a:pPr>
            <a:r>
              <a:rPr lang="ja-JP" altLang="en-US" sz="1400" dirty="0">
                <a:solidFill>
                  <a:schemeClr val="accent3"/>
                </a:solidFill>
              </a:rPr>
              <a:t>ランディングページに遷移する</a:t>
            </a:r>
          </a:p>
        </p:txBody>
      </p:sp>
      <p:sp>
        <p:nvSpPr>
          <p:cNvPr id="19" name="円/楕円 33">
            <a:extLst>
              <a:ext uri="{FF2B5EF4-FFF2-40B4-BE49-F238E27FC236}">
                <a16:creationId xmlns:a16="http://schemas.microsoft.com/office/drawing/2014/main" id="{B832497A-2B75-74F2-FFA8-1FBBE24FA9C4}"/>
              </a:ext>
            </a:extLst>
          </p:cNvPr>
          <p:cNvSpPr>
            <a:spLocks noChangeAspect="1"/>
          </p:cNvSpPr>
          <p:nvPr/>
        </p:nvSpPr>
        <p:spPr>
          <a:xfrm>
            <a:off x="5738566" y="2783191"/>
            <a:ext cx="108000" cy="108000"/>
          </a:xfrm>
          <a:prstGeom prst="ellipse">
            <a:avLst/>
          </a:prstGeom>
          <a:solidFill>
            <a:schemeClr val="accent3"/>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円/楕円 35">
            <a:extLst>
              <a:ext uri="{FF2B5EF4-FFF2-40B4-BE49-F238E27FC236}">
                <a16:creationId xmlns:a16="http://schemas.microsoft.com/office/drawing/2014/main" id="{298B20B9-18A8-DE6F-599B-FB2D05D4307B}"/>
              </a:ext>
            </a:extLst>
          </p:cNvPr>
          <p:cNvSpPr>
            <a:spLocks noChangeAspect="1"/>
          </p:cNvSpPr>
          <p:nvPr/>
        </p:nvSpPr>
        <p:spPr>
          <a:xfrm>
            <a:off x="4349725" y="5607385"/>
            <a:ext cx="108000" cy="108000"/>
          </a:xfrm>
          <a:prstGeom prst="ellipse">
            <a:avLst/>
          </a:prstGeom>
          <a:solidFill>
            <a:schemeClr val="accent3"/>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1" name="円/楕円 50">
            <a:extLst>
              <a:ext uri="{FF2B5EF4-FFF2-40B4-BE49-F238E27FC236}">
                <a16:creationId xmlns:a16="http://schemas.microsoft.com/office/drawing/2014/main" id="{80026B23-E968-A54C-2A65-244B75BC2A15}"/>
              </a:ext>
            </a:extLst>
          </p:cNvPr>
          <p:cNvSpPr/>
          <p:nvPr/>
        </p:nvSpPr>
        <p:spPr>
          <a:xfrm>
            <a:off x="9681608" y="1137210"/>
            <a:ext cx="1780039" cy="1780039"/>
          </a:xfrm>
          <a:prstGeom prst="ellipse">
            <a:avLst/>
          </a:prstGeom>
          <a:solidFill>
            <a:schemeClr val="bg2">
              <a:lumMod val="50000"/>
              <a:alpha val="76000"/>
            </a:schemeClr>
          </a:solidFill>
          <a:ln w="349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503999" rIns="91440" bIns="45720" numCol="1" spcCol="0" rtlCol="0" fromWordArt="0" anchor="ctr" anchorCtr="0" forceAA="0" compatLnSpc="1">
            <a:prstTxWarp prst="textNoShape">
              <a:avLst/>
            </a:prstTxWarp>
            <a:noAutofit/>
          </a:bodyPr>
          <a:lstStyle/>
          <a:p>
            <a:pPr algn="ctr">
              <a:lnSpc>
                <a:spcPct val="120000"/>
              </a:lnSpc>
            </a:pPr>
            <a:r>
              <a:rPr lang="ja-JP" altLang="en-US" sz="1200">
                <a:solidFill>
                  <a:schemeClr val="bg1"/>
                </a:solidFill>
              </a:rPr>
              <a:t>これらの動作は</a:t>
            </a:r>
            <a:br>
              <a:rPr lang="en-US" altLang="ja-JP" sz="1200" dirty="0">
                <a:solidFill>
                  <a:schemeClr val="bg1"/>
                </a:solidFill>
              </a:rPr>
            </a:br>
            <a:r>
              <a:rPr lang="ja-JP" altLang="en-US" sz="1200">
                <a:solidFill>
                  <a:schemeClr val="bg1"/>
                </a:solidFill>
              </a:rPr>
              <a:t>アクション率として</a:t>
            </a:r>
            <a:br>
              <a:rPr lang="en-US" altLang="ja-JP" sz="1200" dirty="0">
                <a:solidFill>
                  <a:schemeClr val="bg1"/>
                </a:solidFill>
              </a:rPr>
            </a:br>
            <a:r>
              <a:rPr lang="ja-JP" altLang="en-US" sz="1200">
                <a:solidFill>
                  <a:schemeClr val="bg1"/>
                </a:solidFill>
              </a:rPr>
              <a:t>数値が出ます</a:t>
            </a:r>
            <a:endParaRPr lang="ja-JP" altLang="en-US" sz="1200" dirty="0">
              <a:solidFill>
                <a:schemeClr val="bg1"/>
              </a:solidFill>
            </a:endParaRPr>
          </a:p>
        </p:txBody>
      </p:sp>
      <p:pic>
        <p:nvPicPr>
          <p:cNvPr id="22" name="グラフィックス 21" descr="信号 単色塗りつぶし">
            <a:extLst>
              <a:ext uri="{FF2B5EF4-FFF2-40B4-BE49-F238E27FC236}">
                <a16:creationId xmlns:a16="http://schemas.microsoft.com/office/drawing/2014/main" id="{04E057C4-9697-AA0F-85D3-F48B3DA413F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290368" y="1376824"/>
            <a:ext cx="468000" cy="468000"/>
          </a:xfrm>
          <a:prstGeom prst="rect">
            <a:avLst/>
          </a:prstGeom>
        </p:spPr>
      </p:pic>
      <p:grpSp>
        <p:nvGrpSpPr>
          <p:cNvPr id="23" name="グループ化 22">
            <a:extLst>
              <a:ext uri="{FF2B5EF4-FFF2-40B4-BE49-F238E27FC236}">
                <a16:creationId xmlns:a16="http://schemas.microsoft.com/office/drawing/2014/main" id="{F650C4CE-932E-7FFC-6FDA-55A8FA0603FC}"/>
              </a:ext>
            </a:extLst>
          </p:cNvPr>
          <p:cNvGrpSpPr/>
          <p:nvPr/>
        </p:nvGrpSpPr>
        <p:grpSpPr>
          <a:xfrm>
            <a:off x="5818877" y="5471429"/>
            <a:ext cx="720000" cy="720000"/>
            <a:chOff x="6177344" y="2869729"/>
            <a:chExt cx="720000" cy="720000"/>
          </a:xfrm>
        </p:grpSpPr>
        <p:sp>
          <p:nvSpPr>
            <p:cNvPr id="24" name="円/楕円 55">
              <a:extLst>
                <a:ext uri="{FF2B5EF4-FFF2-40B4-BE49-F238E27FC236}">
                  <a16:creationId xmlns:a16="http://schemas.microsoft.com/office/drawing/2014/main" id="{5C9953B6-7B6D-DEB8-42AA-23F798933598}"/>
                </a:ext>
              </a:extLst>
            </p:cNvPr>
            <p:cNvSpPr/>
            <p:nvPr/>
          </p:nvSpPr>
          <p:spPr>
            <a:xfrm>
              <a:off x="6177344" y="2869729"/>
              <a:ext cx="720000" cy="720000"/>
            </a:xfrm>
            <a:prstGeom prst="ellips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25" name="グラフィックス 24" descr="スマート フォン 単色塗りつぶし">
              <a:extLst>
                <a:ext uri="{FF2B5EF4-FFF2-40B4-BE49-F238E27FC236}">
                  <a16:creationId xmlns:a16="http://schemas.microsoft.com/office/drawing/2014/main" id="{A5ED565A-E7E4-3F23-2512-B546F22A3270}"/>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357344" y="3049729"/>
              <a:ext cx="360000" cy="360000"/>
            </a:xfrm>
            <a:prstGeom prst="rect">
              <a:avLst/>
            </a:prstGeom>
          </p:spPr>
        </p:pic>
      </p:grpSp>
      <p:sp>
        <p:nvSpPr>
          <p:cNvPr id="16" name="円/楕円 34">
            <a:extLst>
              <a:ext uri="{FF2B5EF4-FFF2-40B4-BE49-F238E27FC236}">
                <a16:creationId xmlns:a16="http://schemas.microsoft.com/office/drawing/2014/main" id="{F00E9341-0C58-5181-75B1-06AC9E7E566D}"/>
              </a:ext>
            </a:extLst>
          </p:cNvPr>
          <p:cNvSpPr>
            <a:spLocks noChangeAspect="1"/>
          </p:cNvSpPr>
          <p:nvPr/>
        </p:nvSpPr>
        <p:spPr>
          <a:xfrm>
            <a:off x="5483456" y="3935935"/>
            <a:ext cx="108000" cy="108000"/>
          </a:xfrm>
          <a:prstGeom prst="ellipse">
            <a:avLst/>
          </a:prstGeom>
          <a:solidFill>
            <a:schemeClr val="accent3"/>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 name="テキスト ボックス 5">
            <a:extLst>
              <a:ext uri="{FF2B5EF4-FFF2-40B4-BE49-F238E27FC236}">
                <a16:creationId xmlns:a16="http://schemas.microsoft.com/office/drawing/2014/main" id="{3751E157-D32C-53D9-8D4F-8CC086803CCC}"/>
              </a:ext>
            </a:extLst>
          </p:cNvPr>
          <p:cNvSpPr txBox="1"/>
          <p:nvPr/>
        </p:nvSpPr>
        <p:spPr>
          <a:xfrm>
            <a:off x="6538877" y="4803321"/>
            <a:ext cx="2090637" cy="299697"/>
          </a:xfrm>
          <a:prstGeom prst="rect">
            <a:avLst/>
          </a:prstGeom>
          <a:noFill/>
        </p:spPr>
        <p:txBody>
          <a:bodyPr wrap="none" rtlCol="0">
            <a:spAutoFit/>
          </a:bodyPr>
          <a:lstStyle/>
          <a:p>
            <a:pPr algn="r">
              <a:lnSpc>
                <a:spcPct val="130000"/>
              </a:lnSpc>
            </a:pPr>
            <a:r>
              <a:rPr kumimoji="1" lang="en-US" altLang="ja-JP" sz="1100" dirty="0">
                <a:solidFill>
                  <a:schemeClr val="tx2"/>
                </a:solidFill>
              </a:rPr>
              <a:t>※</a:t>
            </a:r>
            <a:r>
              <a:rPr kumimoji="1" lang="ja-JP" altLang="en-US" sz="1100" dirty="0">
                <a:solidFill>
                  <a:schemeClr val="tx2"/>
                </a:solidFill>
              </a:rPr>
              <a:t>選択肢は最大</a:t>
            </a:r>
            <a:r>
              <a:rPr kumimoji="1" lang="en-US" altLang="ja-JP" sz="1100" dirty="0">
                <a:solidFill>
                  <a:schemeClr val="tx2"/>
                </a:solidFill>
              </a:rPr>
              <a:t>4</a:t>
            </a:r>
            <a:r>
              <a:rPr kumimoji="1" lang="ja-JP" altLang="en-US" sz="1100" dirty="0">
                <a:solidFill>
                  <a:schemeClr val="tx2"/>
                </a:solidFill>
              </a:rPr>
              <a:t>つまでを推奨</a:t>
            </a:r>
            <a:endParaRPr kumimoji="1" lang="en-US" altLang="ja-JP" sz="1100" dirty="0">
              <a:solidFill>
                <a:schemeClr val="tx2"/>
              </a:solidFill>
            </a:endParaRPr>
          </a:p>
        </p:txBody>
      </p:sp>
      <p:pic>
        <p:nvPicPr>
          <p:cNvPr id="9" name="図 8" descr="アプリケーション が含まれている画像&#10;&#10;自動的に生成された説明">
            <a:extLst>
              <a:ext uri="{FF2B5EF4-FFF2-40B4-BE49-F238E27FC236}">
                <a16:creationId xmlns:a16="http://schemas.microsoft.com/office/drawing/2014/main" id="{C64F2A27-7A65-4A8E-4496-954B37ABC184}"/>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l="14917" t="16283" r="15212" b="23980"/>
          <a:stretch/>
        </p:blipFill>
        <p:spPr>
          <a:xfrm>
            <a:off x="9014978" y="3034858"/>
            <a:ext cx="1720755" cy="2951493"/>
          </a:xfrm>
          <a:prstGeom prst="rect">
            <a:avLst/>
          </a:prstGeom>
        </p:spPr>
      </p:pic>
      <p:sp>
        <p:nvSpPr>
          <p:cNvPr id="10" name="フリーフォーム 38">
            <a:extLst>
              <a:ext uri="{FF2B5EF4-FFF2-40B4-BE49-F238E27FC236}">
                <a16:creationId xmlns:a16="http://schemas.microsoft.com/office/drawing/2014/main" id="{E02046E6-0949-2E90-7CD1-F9ED305356D4}"/>
              </a:ext>
            </a:extLst>
          </p:cNvPr>
          <p:cNvSpPr/>
          <p:nvPr/>
        </p:nvSpPr>
        <p:spPr>
          <a:xfrm>
            <a:off x="5561358" y="4007570"/>
            <a:ext cx="4085288" cy="1158961"/>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020208"/>
              <a:gd name="connsiteY0" fmla="*/ 0 h 3992118"/>
              <a:gd name="connsiteX1" fmla="*/ 629308 w 4020208"/>
              <a:gd name="connsiteY1" fmla="*/ 3992118 h 3992118"/>
              <a:gd name="connsiteX2" fmla="*/ 1000783 w 4020208"/>
              <a:gd name="connsiteY2" fmla="*/ 3992118 h 3992118"/>
              <a:gd name="connsiteX3" fmla="*/ 4020208 w 4020208"/>
              <a:gd name="connsiteY3" fmla="*/ 3992118 h 3992118"/>
              <a:gd name="connsiteX0" fmla="*/ 0 w 4020208"/>
              <a:gd name="connsiteY0" fmla="*/ 0 h 3992118"/>
              <a:gd name="connsiteX1" fmla="*/ 629308 w 4020208"/>
              <a:gd name="connsiteY1" fmla="*/ 3992118 h 3992118"/>
              <a:gd name="connsiteX2" fmla="*/ 4020208 w 4020208"/>
              <a:gd name="connsiteY2" fmla="*/ 3992118 h 3992118"/>
              <a:gd name="connsiteX0" fmla="*/ 0 w 4020208"/>
              <a:gd name="connsiteY0" fmla="*/ 0 h 3992118"/>
              <a:gd name="connsiteX1" fmla="*/ 760843 w 4020208"/>
              <a:gd name="connsiteY1" fmla="*/ 3950890 h 3992118"/>
              <a:gd name="connsiteX2" fmla="*/ 4020208 w 4020208"/>
              <a:gd name="connsiteY2" fmla="*/ 3992118 h 3992118"/>
              <a:gd name="connsiteX0" fmla="*/ 0 w 3572989"/>
              <a:gd name="connsiteY0" fmla="*/ 0 h 3971503"/>
              <a:gd name="connsiteX1" fmla="*/ 760843 w 3572989"/>
              <a:gd name="connsiteY1" fmla="*/ 3950890 h 3971503"/>
              <a:gd name="connsiteX2" fmla="*/ 3572989 w 3572989"/>
              <a:gd name="connsiteY2" fmla="*/ 3971503 h 3971503"/>
            </a:gdLst>
            <a:ahLst/>
            <a:cxnLst>
              <a:cxn ang="0">
                <a:pos x="connsiteX0" y="connsiteY0"/>
              </a:cxn>
              <a:cxn ang="0">
                <a:pos x="connsiteX1" y="connsiteY1"/>
              </a:cxn>
              <a:cxn ang="0">
                <a:pos x="connsiteX2" y="connsiteY2"/>
              </a:cxn>
            </a:cxnLst>
            <a:rect l="l" t="t" r="r" b="b"/>
            <a:pathLst>
              <a:path w="3572989" h="3971503">
                <a:moveTo>
                  <a:pt x="0" y="0"/>
                </a:moveTo>
                <a:lnTo>
                  <a:pt x="760843" y="3950890"/>
                </a:lnTo>
                <a:lnTo>
                  <a:pt x="3572989" y="3971503"/>
                </a:lnTo>
              </a:path>
            </a:pathLst>
          </a:custGeom>
          <a:noFill/>
          <a:ln w="34925" cap="rnd">
            <a:solidFill>
              <a:schemeClr val="accent3"/>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円/楕円 34">
            <a:extLst>
              <a:ext uri="{FF2B5EF4-FFF2-40B4-BE49-F238E27FC236}">
                <a16:creationId xmlns:a16="http://schemas.microsoft.com/office/drawing/2014/main" id="{95D2E7F3-6EDF-4228-EF8B-79BED775A731}"/>
              </a:ext>
            </a:extLst>
          </p:cNvPr>
          <p:cNvSpPr>
            <a:spLocks noChangeAspect="1"/>
          </p:cNvSpPr>
          <p:nvPr/>
        </p:nvSpPr>
        <p:spPr>
          <a:xfrm>
            <a:off x="9573608" y="5112531"/>
            <a:ext cx="108000" cy="108000"/>
          </a:xfrm>
          <a:prstGeom prst="ellipse">
            <a:avLst/>
          </a:prstGeom>
          <a:solidFill>
            <a:schemeClr val="accent3"/>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3" name="フリーフォーム 44">
            <a:extLst>
              <a:ext uri="{FF2B5EF4-FFF2-40B4-BE49-F238E27FC236}">
                <a16:creationId xmlns:a16="http://schemas.microsoft.com/office/drawing/2014/main" id="{912D48A9-CDE4-E4A7-09EA-74AB246305C8}"/>
              </a:ext>
            </a:extLst>
          </p:cNvPr>
          <p:cNvSpPr/>
          <p:nvPr/>
        </p:nvSpPr>
        <p:spPr>
          <a:xfrm flipH="1">
            <a:off x="643127" y="2181653"/>
            <a:ext cx="3356935" cy="84889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 name="connsiteX0" fmla="*/ 0 w 3376670"/>
              <a:gd name="connsiteY0" fmla="*/ 0 h 723900"/>
              <a:gd name="connsiteX1" fmla="*/ 723900 w 3376670"/>
              <a:gd name="connsiteY1" fmla="*/ 723900 h 723900"/>
              <a:gd name="connsiteX2" fmla="*/ 3376670 w 3376670"/>
              <a:gd name="connsiteY2" fmla="*/ 723900 h 723900"/>
              <a:gd name="connsiteX0" fmla="*/ 0 w 3356935"/>
              <a:gd name="connsiteY0" fmla="*/ 0 h 848890"/>
              <a:gd name="connsiteX1" fmla="*/ 723900 w 3356935"/>
              <a:gd name="connsiteY1" fmla="*/ 723900 h 848890"/>
              <a:gd name="connsiteX2" fmla="*/ 3356935 w 3356935"/>
              <a:gd name="connsiteY2" fmla="*/ 848890 h 848890"/>
              <a:gd name="connsiteX0" fmla="*/ 0 w 3356935"/>
              <a:gd name="connsiteY0" fmla="*/ 0 h 848890"/>
              <a:gd name="connsiteX1" fmla="*/ 750213 w 3356935"/>
              <a:gd name="connsiteY1" fmla="*/ 802841 h 848890"/>
              <a:gd name="connsiteX2" fmla="*/ 3356935 w 3356935"/>
              <a:gd name="connsiteY2" fmla="*/ 848890 h 848890"/>
              <a:gd name="connsiteX0" fmla="*/ 0 w 3356935"/>
              <a:gd name="connsiteY0" fmla="*/ 0 h 848890"/>
              <a:gd name="connsiteX1" fmla="*/ 756791 w 3356935"/>
              <a:gd name="connsiteY1" fmla="*/ 835733 h 848890"/>
              <a:gd name="connsiteX2" fmla="*/ 3356935 w 3356935"/>
              <a:gd name="connsiteY2" fmla="*/ 848890 h 848890"/>
              <a:gd name="connsiteX0" fmla="*/ 0 w 3356935"/>
              <a:gd name="connsiteY0" fmla="*/ 0 h 848890"/>
              <a:gd name="connsiteX1" fmla="*/ 756791 w 3356935"/>
              <a:gd name="connsiteY1" fmla="*/ 829154 h 848890"/>
              <a:gd name="connsiteX2" fmla="*/ 3356935 w 3356935"/>
              <a:gd name="connsiteY2" fmla="*/ 848890 h 848890"/>
            </a:gdLst>
            <a:ahLst/>
            <a:cxnLst>
              <a:cxn ang="0">
                <a:pos x="connsiteX0" y="connsiteY0"/>
              </a:cxn>
              <a:cxn ang="0">
                <a:pos x="connsiteX1" y="connsiteY1"/>
              </a:cxn>
              <a:cxn ang="0">
                <a:pos x="connsiteX2" y="connsiteY2"/>
              </a:cxn>
            </a:cxnLst>
            <a:rect l="l" t="t" r="r" b="b"/>
            <a:pathLst>
              <a:path w="3356935" h="848890">
                <a:moveTo>
                  <a:pt x="0" y="0"/>
                </a:moveTo>
                <a:lnTo>
                  <a:pt x="756791" y="829154"/>
                </a:lnTo>
                <a:lnTo>
                  <a:pt x="3356935" y="848890"/>
                </a:lnTo>
              </a:path>
            </a:pathLst>
          </a:custGeom>
          <a:noFill/>
          <a:ln w="34925" cap="rnd">
            <a:solidFill>
              <a:schemeClr val="accent3"/>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正方形/長方形 16">
            <a:extLst>
              <a:ext uri="{FF2B5EF4-FFF2-40B4-BE49-F238E27FC236}">
                <a16:creationId xmlns:a16="http://schemas.microsoft.com/office/drawing/2014/main" id="{C404396D-1325-1E76-1E7B-985FABBF548B}"/>
              </a:ext>
            </a:extLst>
          </p:cNvPr>
          <p:cNvSpPr/>
          <p:nvPr/>
        </p:nvSpPr>
        <p:spPr>
          <a:xfrm>
            <a:off x="725764" y="2393478"/>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dirty="0">
                <a:solidFill>
                  <a:schemeClr val="accent3"/>
                </a:solidFill>
              </a:rPr>
              <a:t>リンクを押すと</a:t>
            </a:r>
          </a:p>
          <a:p>
            <a:pPr>
              <a:lnSpc>
                <a:spcPct val="120000"/>
              </a:lnSpc>
            </a:pPr>
            <a:r>
              <a:rPr lang="ja-JP" altLang="en-US" sz="1400" dirty="0">
                <a:solidFill>
                  <a:schemeClr val="accent3"/>
                </a:solidFill>
              </a:rPr>
              <a:t>ヤフートップページに戻る</a:t>
            </a:r>
          </a:p>
        </p:txBody>
      </p:sp>
      <p:sp>
        <p:nvSpPr>
          <p:cNvPr id="18" name="円/楕円 30">
            <a:extLst>
              <a:ext uri="{FF2B5EF4-FFF2-40B4-BE49-F238E27FC236}">
                <a16:creationId xmlns:a16="http://schemas.microsoft.com/office/drawing/2014/main" id="{B37B6FA3-8335-FB1F-E338-E71FEB618C59}"/>
              </a:ext>
            </a:extLst>
          </p:cNvPr>
          <p:cNvSpPr>
            <a:spLocks noChangeAspect="1"/>
          </p:cNvSpPr>
          <p:nvPr/>
        </p:nvSpPr>
        <p:spPr>
          <a:xfrm>
            <a:off x="3959783" y="2147000"/>
            <a:ext cx="108000" cy="108000"/>
          </a:xfrm>
          <a:prstGeom prst="ellipse">
            <a:avLst/>
          </a:prstGeom>
          <a:solidFill>
            <a:schemeClr val="accent3"/>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89519784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22239FA2-E3EA-51A4-9A52-16593DA31E41}"/>
              </a:ext>
            </a:extLst>
          </p:cNvPr>
          <p:cNvSpPr>
            <a:spLocks noGrp="1"/>
          </p:cNvSpPr>
          <p:nvPr>
            <p:ph type="body" sz="quarter" idx="10"/>
          </p:nvPr>
        </p:nvSpPr>
        <p:spPr/>
        <p:txBody>
          <a:bodyPr/>
          <a:lstStyle/>
          <a:p>
            <a:r>
              <a:rPr kumimoji="1" lang="ja-JP" altLang="en-US" sz="2000" b="1" i="0" u="none" strike="noStrike" kern="1200" cap="none" spc="0" normalizeH="0" baseline="0" noProof="0" dirty="0">
                <a:ln>
                  <a:noFill/>
                </a:ln>
                <a:effectLst/>
                <a:uLnTx/>
                <a:uFillTx/>
                <a:latin typeface="メイリオ" panose="020B0604030504040204" pitchFamily="34" charset="-128"/>
                <a:ea typeface="メイリオ" panose="020B0604030504040204" pitchFamily="34" charset="-128"/>
              </a:rPr>
              <a:t>インタラクションの種類 </a:t>
            </a:r>
            <a:r>
              <a:rPr kumimoji="1" lang="en-US" altLang="ja-JP" sz="1600" b="1" i="0" u="none" strike="noStrike" kern="1200" cap="none" spc="0" normalizeH="0" baseline="0" noProof="0" dirty="0">
                <a:ln>
                  <a:noFill/>
                </a:ln>
                <a:effectLst/>
                <a:uLnTx/>
                <a:uFillTx/>
                <a:latin typeface="メイリオ" panose="020B0604030504040204" pitchFamily="34" charset="-128"/>
                <a:ea typeface="メイリオ" panose="020B0604030504040204" pitchFamily="34" charset="-128"/>
              </a:rPr>
              <a:t>– </a:t>
            </a:r>
            <a:r>
              <a:rPr kumimoji="1" lang="ja-JP" altLang="en-US" sz="1600" b="1" i="0" u="none" strike="noStrike" kern="1200" cap="none" spc="0" normalizeH="0" baseline="0" noProof="0" dirty="0">
                <a:ln>
                  <a:noFill/>
                </a:ln>
                <a:effectLst/>
                <a:uLnTx/>
                <a:uFillTx/>
                <a:latin typeface="メイリオ" panose="020B0604030504040204" pitchFamily="34" charset="-128"/>
                <a:ea typeface="メイリオ" panose="020B0604030504040204" pitchFamily="34" charset="-128"/>
              </a:rPr>
              <a:t>スマートフォン版 </a:t>
            </a:r>
            <a:r>
              <a:rPr kumimoji="1" lang="en-US" altLang="ja-JP" sz="1600" b="1" i="0" u="none" strike="noStrike" kern="1200" cap="none" spc="0" normalizeH="0" baseline="0" noProof="0" dirty="0">
                <a:ln>
                  <a:noFill/>
                </a:ln>
                <a:effectLst/>
                <a:uLnTx/>
                <a:uFillTx/>
                <a:latin typeface="メイリオ" panose="020B0604030504040204" pitchFamily="34" charset="-128"/>
                <a:ea typeface="メイリオ" panose="020B0604030504040204" pitchFamily="34" charset="-128"/>
              </a:rPr>
              <a:t>–</a:t>
            </a:r>
            <a:endParaRPr lang="ja-JP" altLang="en-US" dirty="0"/>
          </a:p>
        </p:txBody>
      </p:sp>
      <p:sp>
        <p:nvSpPr>
          <p:cNvPr id="26" name="正方形/長方形 25">
            <a:extLst>
              <a:ext uri="{FF2B5EF4-FFF2-40B4-BE49-F238E27FC236}">
                <a16:creationId xmlns:a16="http://schemas.microsoft.com/office/drawing/2014/main" id="{16BB8335-7859-8C1D-69B2-E89FCED4F102}"/>
              </a:ext>
            </a:extLst>
          </p:cNvPr>
          <p:cNvSpPr/>
          <p:nvPr/>
        </p:nvSpPr>
        <p:spPr>
          <a:xfrm>
            <a:off x="587374" y="1667241"/>
            <a:ext cx="11017251" cy="4777102"/>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27" name="図 26">
            <a:extLst>
              <a:ext uri="{FF2B5EF4-FFF2-40B4-BE49-F238E27FC236}">
                <a16:creationId xmlns:a16="http://schemas.microsoft.com/office/drawing/2014/main" id="{5C45061E-F5EC-EC63-E89B-D2F6EE8AA9E7}"/>
              </a:ext>
            </a:extLst>
          </p:cNvPr>
          <p:cNvPicPr>
            <a:picLocks noChangeAspect="1"/>
          </p:cNvPicPr>
          <p:nvPr/>
        </p:nvPicPr>
        <p:blipFill>
          <a:blip r:embed="rId2"/>
          <a:srcRect t="3638" b="18745"/>
          <a:stretch>
            <a:fillRect/>
          </a:stretch>
        </p:blipFill>
        <p:spPr>
          <a:xfrm>
            <a:off x="3973502" y="1981372"/>
            <a:ext cx="2665561" cy="4148840"/>
          </a:xfrm>
          <a:prstGeom prst="rect">
            <a:avLst/>
          </a:prstGeom>
        </p:spPr>
      </p:pic>
      <p:sp>
        <p:nvSpPr>
          <p:cNvPr id="28" name="object 39">
            <a:extLst>
              <a:ext uri="{FF2B5EF4-FFF2-40B4-BE49-F238E27FC236}">
                <a16:creationId xmlns:a16="http://schemas.microsoft.com/office/drawing/2014/main" id="{C5763FCF-858F-D8B7-EC6D-F801326C05A5}"/>
              </a:ext>
            </a:extLst>
          </p:cNvPr>
          <p:cNvSpPr/>
          <p:nvPr/>
        </p:nvSpPr>
        <p:spPr>
          <a:xfrm>
            <a:off x="587375" y="1200884"/>
            <a:ext cx="5893337" cy="487285"/>
          </a:xfrm>
          <a:prstGeom prst="snip1Rect">
            <a:avLst/>
          </a:prstGeom>
          <a:solidFill>
            <a:schemeClr val="accent3"/>
          </a:solidFill>
          <a:ln w="41275" cap="flat" cmpd="sng" algn="ctr">
            <a:noFill/>
            <a:prstDash val="solid"/>
          </a:ln>
          <a:effectLst/>
        </p:spPr>
        <p:txBody>
          <a:bodyPr rot="0" spcFirstLastPara="0" vertOverflow="overflow" horzOverflow="overflow" vert="horz" wrap="none" lIns="91440" tIns="108000" rIns="251999" bIns="108000" numCol="1" spcCol="0" rtlCol="0" fromWordArt="0" anchor="ctr" anchorCtr="0" forceAA="0" compatLnSpc="1">
            <a:prstTxWarp prst="textNoShape">
              <a:avLst/>
            </a:prstTxWarp>
            <a:noAutofit/>
          </a:bodyPr>
          <a:lstStyle/>
          <a:p>
            <a:pPr algn="ctr">
              <a:defRPr/>
            </a:pPr>
            <a:r>
              <a:rPr lang="ja-JP" altLang="en-US" sz="1600" b="1">
                <a:solidFill>
                  <a:schemeClr val="bg1"/>
                </a:solidFill>
                <a:latin typeface="Meiryo" panose="020B0604030504040204" pitchFamily="34" charset="-128"/>
                <a:ea typeface="Meiryo" panose="020B0604030504040204" pitchFamily="34" charset="-128"/>
                <a:cs typeface="+mn-lt"/>
              </a:rPr>
              <a:t>シェイクインタラクションの場合</a:t>
            </a:r>
            <a:r>
              <a:rPr lang="en-US" altLang="ja-JP" sz="1600" b="1" dirty="0">
                <a:solidFill>
                  <a:schemeClr val="bg1"/>
                </a:solidFill>
                <a:latin typeface="Meiryo" panose="020B0604030504040204" pitchFamily="34" charset="-128"/>
                <a:ea typeface="Meiryo" panose="020B0604030504040204" pitchFamily="34" charset="-128"/>
                <a:cs typeface="+mn-lt"/>
              </a:rPr>
              <a:t> (</a:t>
            </a:r>
            <a:r>
              <a:rPr lang="ja-JP" altLang="en-US" sz="1600" b="1">
                <a:solidFill>
                  <a:schemeClr val="bg1"/>
                </a:solidFill>
                <a:latin typeface="Meiryo" panose="020B0604030504040204" pitchFamily="34" charset="-128"/>
                <a:ea typeface="Meiryo" panose="020B0604030504040204" pitchFamily="34" charset="-128"/>
                <a:cs typeface="+mn-lt"/>
              </a:rPr>
              <a:t>加速度センサー</a:t>
            </a:r>
            <a:r>
              <a:rPr lang="en-US" altLang="ja-JP" sz="1600" b="1" dirty="0">
                <a:solidFill>
                  <a:schemeClr val="bg1"/>
                </a:solidFill>
                <a:latin typeface="Meiryo" panose="020B0604030504040204" pitchFamily="34" charset="-128"/>
                <a:ea typeface="Meiryo" panose="020B0604030504040204" pitchFamily="34" charset="-128"/>
                <a:cs typeface="+mn-lt"/>
              </a:rPr>
              <a:t>)</a:t>
            </a:r>
            <a:endParaRPr lang="ja-JP" altLang="en-US" sz="1400">
              <a:latin typeface="Meiryo" panose="020B0604030504040204" pitchFamily="34" charset="-128"/>
              <a:ea typeface="Meiryo" panose="020B0604030504040204" pitchFamily="34" charset="-128"/>
              <a:cs typeface="+mn-lt"/>
            </a:endParaRPr>
          </a:p>
        </p:txBody>
      </p:sp>
      <p:sp>
        <p:nvSpPr>
          <p:cNvPr id="29" name="フリーフォーム 38">
            <a:extLst>
              <a:ext uri="{FF2B5EF4-FFF2-40B4-BE49-F238E27FC236}">
                <a16:creationId xmlns:a16="http://schemas.microsoft.com/office/drawing/2014/main" id="{1ED9C4A2-1CD5-6774-CBB9-E5465B90C016}"/>
              </a:ext>
            </a:extLst>
          </p:cNvPr>
          <p:cNvSpPr/>
          <p:nvPr/>
        </p:nvSpPr>
        <p:spPr>
          <a:xfrm>
            <a:off x="6212152" y="2238350"/>
            <a:ext cx="4151366" cy="617537"/>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4114800" h="723900">
                <a:moveTo>
                  <a:pt x="0" y="0"/>
                </a:moveTo>
                <a:lnTo>
                  <a:pt x="723900" y="723900"/>
                </a:lnTo>
                <a:lnTo>
                  <a:pt x="1095375" y="723900"/>
                </a:lnTo>
                <a:lnTo>
                  <a:pt x="4114800" y="723900"/>
                </a:lnTo>
              </a:path>
            </a:pathLst>
          </a:custGeom>
          <a:noFill/>
          <a:ln w="34925" cap="rnd">
            <a:solidFill>
              <a:schemeClr val="accent3"/>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正方形/長方形 29">
            <a:extLst>
              <a:ext uri="{FF2B5EF4-FFF2-40B4-BE49-F238E27FC236}">
                <a16:creationId xmlns:a16="http://schemas.microsoft.com/office/drawing/2014/main" id="{DD24F697-3723-27D2-AEF5-E3E5EA548F90}"/>
              </a:ext>
            </a:extLst>
          </p:cNvPr>
          <p:cNvSpPr/>
          <p:nvPr/>
        </p:nvSpPr>
        <p:spPr>
          <a:xfrm>
            <a:off x="7134361" y="2169344"/>
            <a:ext cx="3260666"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dirty="0">
                <a:solidFill>
                  <a:schemeClr val="accent3"/>
                </a:solidFill>
              </a:rPr>
              <a:t>リンクを押すと</a:t>
            </a:r>
          </a:p>
          <a:p>
            <a:pPr>
              <a:lnSpc>
                <a:spcPct val="120000"/>
              </a:lnSpc>
            </a:pPr>
            <a:r>
              <a:rPr lang="ja-JP" altLang="en-US" sz="1400" dirty="0">
                <a:solidFill>
                  <a:schemeClr val="accent3"/>
                </a:solidFill>
              </a:rPr>
              <a:t>ランディングページに遷移する</a:t>
            </a:r>
          </a:p>
        </p:txBody>
      </p:sp>
      <p:sp>
        <p:nvSpPr>
          <p:cNvPr id="31" name="フリーフォーム 40">
            <a:extLst>
              <a:ext uri="{FF2B5EF4-FFF2-40B4-BE49-F238E27FC236}">
                <a16:creationId xmlns:a16="http://schemas.microsoft.com/office/drawing/2014/main" id="{26BAEBE9-3B95-AF07-41EB-D2FF8764BD9F}"/>
              </a:ext>
            </a:extLst>
          </p:cNvPr>
          <p:cNvSpPr/>
          <p:nvPr/>
        </p:nvSpPr>
        <p:spPr>
          <a:xfrm>
            <a:off x="6154437" y="2986255"/>
            <a:ext cx="4209081" cy="1495013"/>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Lst>
            <a:ahLst/>
            <a:cxnLst>
              <a:cxn ang="0">
                <a:pos x="connsiteX0" y="connsiteY0"/>
              </a:cxn>
              <a:cxn ang="0">
                <a:pos x="connsiteX1" y="connsiteY1"/>
              </a:cxn>
              <a:cxn ang="0">
                <a:pos x="connsiteX2" y="connsiteY2"/>
              </a:cxn>
              <a:cxn ang="0">
                <a:pos x="connsiteX3" y="connsiteY3"/>
              </a:cxn>
            </a:cxnLst>
            <a:rect l="l" t="t" r="r" b="b"/>
            <a:pathLst>
              <a:path w="4348556" h="950781">
                <a:moveTo>
                  <a:pt x="0" y="0"/>
                </a:moveTo>
                <a:lnTo>
                  <a:pt x="957656" y="950781"/>
                </a:lnTo>
                <a:lnTo>
                  <a:pt x="1329131" y="950781"/>
                </a:lnTo>
                <a:lnTo>
                  <a:pt x="4348556" y="950781"/>
                </a:lnTo>
              </a:path>
            </a:pathLst>
          </a:custGeom>
          <a:noFill/>
          <a:ln w="34925" cap="rnd">
            <a:solidFill>
              <a:schemeClr val="accent3"/>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正方形/長方形 31">
            <a:extLst>
              <a:ext uri="{FF2B5EF4-FFF2-40B4-BE49-F238E27FC236}">
                <a16:creationId xmlns:a16="http://schemas.microsoft.com/office/drawing/2014/main" id="{E17C229C-FBE3-D91B-FED7-9A3DF669FAA8}"/>
              </a:ext>
            </a:extLst>
          </p:cNvPr>
          <p:cNvSpPr/>
          <p:nvPr/>
        </p:nvSpPr>
        <p:spPr>
          <a:xfrm>
            <a:off x="7134361" y="3393480"/>
            <a:ext cx="3260666" cy="95103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nSpc>
                <a:spcPct val="120000"/>
              </a:lnSpc>
            </a:pPr>
            <a:r>
              <a:rPr lang="ja-JP" altLang="en-US" sz="1400" dirty="0">
                <a:solidFill>
                  <a:schemeClr val="accent3"/>
                </a:solidFill>
              </a:rPr>
              <a:t>時間に制限があり、タイムアップになるとランディングページに遷移する</a:t>
            </a:r>
          </a:p>
          <a:p>
            <a:pPr>
              <a:lnSpc>
                <a:spcPct val="120000"/>
              </a:lnSpc>
            </a:pPr>
            <a:r>
              <a:rPr lang="en-US" altLang="ja-JP" sz="1200" dirty="0">
                <a:solidFill>
                  <a:schemeClr val="accent3"/>
                </a:solidFill>
              </a:rPr>
              <a:t>(</a:t>
            </a:r>
            <a:r>
              <a:rPr lang="ja-JP" altLang="en-US" sz="1200" dirty="0">
                <a:solidFill>
                  <a:schemeClr val="accent3"/>
                </a:solidFill>
              </a:rPr>
              <a:t>制限時間は原則</a:t>
            </a:r>
            <a:r>
              <a:rPr lang="en-US" altLang="ja-JP" sz="1200" dirty="0">
                <a:solidFill>
                  <a:schemeClr val="accent3"/>
                </a:solidFill>
              </a:rPr>
              <a:t>5</a:t>
            </a:r>
            <a:r>
              <a:rPr lang="ja-JP" altLang="en-US" sz="1200" dirty="0">
                <a:solidFill>
                  <a:schemeClr val="accent3"/>
                </a:solidFill>
              </a:rPr>
              <a:t>秒以上。インタラクションの種類によって変動する</a:t>
            </a:r>
            <a:r>
              <a:rPr lang="en-US" altLang="ja-JP" sz="1200" dirty="0">
                <a:solidFill>
                  <a:schemeClr val="accent3"/>
                </a:solidFill>
              </a:rPr>
              <a:t>)</a:t>
            </a:r>
          </a:p>
        </p:txBody>
      </p:sp>
      <p:sp>
        <p:nvSpPr>
          <p:cNvPr id="33" name="フリーフォーム 42">
            <a:extLst>
              <a:ext uri="{FF2B5EF4-FFF2-40B4-BE49-F238E27FC236}">
                <a16:creationId xmlns:a16="http://schemas.microsoft.com/office/drawing/2014/main" id="{05997CD7-A621-D663-F827-53FD66C3D171}"/>
              </a:ext>
            </a:extLst>
          </p:cNvPr>
          <p:cNvSpPr/>
          <p:nvPr/>
        </p:nvSpPr>
        <p:spPr>
          <a:xfrm>
            <a:off x="5411226" y="4071702"/>
            <a:ext cx="4952291" cy="1698538"/>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 name="connsiteX0" fmla="*/ 0 w 5031602"/>
              <a:gd name="connsiteY0" fmla="*/ 0 h 1089454"/>
              <a:gd name="connsiteX1" fmla="*/ 1640702 w 5031602"/>
              <a:gd name="connsiteY1" fmla="*/ 1089454 h 1089454"/>
              <a:gd name="connsiteX2" fmla="*/ 2012177 w 5031602"/>
              <a:gd name="connsiteY2" fmla="*/ 1089454 h 1089454"/>
              <a:gd name="connsiteX3" fmla="*/ 5031602 w 5031602"/>
              <a:gd name="connsiteY3" fmla="*/ 1089454 h 1089454"/>
            </a:gdLst>
            <a:ahLst/>
            <a:cxnLst>
              <a:cxn ang="0">
                <a:pos x="connsiteX0" y="connsiteY0"/>
              </a:cxn>
              <a:cxn ang="0">
                <a:pos x="connsiteX1" y="connsiteY1"/>
              </a:cxn>
              <a:cxn ang="0">
                <a:pos x="connsiteX2" y="connsiteY2"/>
              </a:cxn>
              <a:cxn ang="0">
                <a:pos x="connsiteX3" y="connsiteY3"/>
              </a:cxn>
            </a:cxnLst>
            <a:rect l="l" t="t" r="r" b="b"/>
            <a:pathLst>
              <a:path w="5031602" h="1089454">
                <a:moveTo>
                  <a:pt x="0" y="0"/>
                </a:moveTo>
                <a:lnTo>
                  <a:pt x="1640702" y="1089454"/>
                </a:lnTo>
                <a:lnTo>
                  <a:pt x="2012177" y="1089454"/>
                </a:lnTo>
                <a:lnTo>
                  <a:pt x="5031602" y="1089454"/>
                </a:lnTo>
              </a:path>
            </a:pathLst>
          </a:custGeom>
          <a:noFill/>
          <a:ln w="34925" cap="rnd">
            <a:solidFill>
              <a:schemeClr val="accent3"/>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正方形/長方形 33">
            <a:extLst>
              <a:ext uri="{FF2B5EF4-FFF2-40B4-BE49-F238E27FC236}">
                <a16:creationId xmlns:a16="http://schemas.microsoft.com/office/drawing/2014/main" id="{24BD7947-3F9C-0FBD-FB0F-F66A147A8235}"/>
              </a:ext>
            </a:extLst>
          </p:cNvPr>
          <p:cNvSpPr/>
          <p:nvPr/>
        </p:nvSpPr>
        <p:spPr>
          <a:xfrm>
            <a:off x="7134361" y="5088814"/>
            <a:ext cx="3576922"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dirty="0">
                <a:solidFill>
                  <a:schemeClr val="accent3"/>
                </a:solidFill>
              </a:rPr>
              <a:t>スマホを振ることで</a:t>
            </a:r>
            <a:endParaRPr lang="en-US" altLang="ja-JP" sz="1400" dirty="0">
              <a:solidFill>
                <a:schemeClr val="accent3"/>
              </a:solidFill>
            </a:endParaRPr>
          </a:p>
          <a:p>
            <a:pPr>
              <a:lnSpc>
                <a:spcPct val="120000"/>
              </a:lnSpc>
            </a:pPr>
            <a:r>
              <a:rPr lang="ja-JP" altLang="en-US" sz="1400" dirty="0">
                <a:solidFill>
                  <a:schemeClr val="accent3"/>
                </a:solidFill>
              </a:rPr>
              <a:t>おみくじを引くなどのアクションができる</a:t>
            </a:r>
          </a:p>
        </p:txBody>
      </p:sp>
      <p:sp>
        <p:nvSpPr>
          <p:cNvPr id="35" name="フリーフォーム 44">
            <a:extLst>
              <a:ext uri="{FF2B5EF4-FFF2-40B4-BE49-F238E27FC236}">
                <a16:creationId xmlns:a16="http://schemas.microsoft.com/office/drawing/2014/main" id="{3B40BFCA-8790-1F40-F0EF-1FBD6A019F6C}"/>
              </a:ext>
            </a:extLst>
          </p:cNvPr>
          <p:cNvSpPr/>
          <p:nvPr/>
        </p:nvSpPr>
        <p:spPr>
          <a:xfrm flipH="1">
            <a:off x="623391" y="2302026"/>
            <a:ext cx="3718263" cy="553862"/>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3376670" h="723900">
                <a:moveTo>
                  <a:pt x="0" y="0"/>
                </a:moveTo>
                <a:lnTo>
                  <a:pt x="723900" y="723900"/>
                </a:lnTo>
                <a:lnTo>
                  <a:pt x="1095375" y="723900"/>
                </a:lnTo>
                <a:lnTo>
                  <a:pt x="3376670" y="723900"/>
                </a:lnTo>
              </a:path>
            </a:pathLst>
          </a:custGeom>
          <a:noFill/>
          <a:ln w="34925" cap="rnd">
            <a:solidFill>
              <a:schemeClr val="accent3"/>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正方形/長方形 35">
            <a:extLst>
              <a:ext uri="{FF2B5EF4-FFF2-40B4-BE49-F238E27FC236}">
                <a16:creationId xmlns:a16="http://schemas.microsoft.com/office/drawing/2014/main" id="{EDF348F9-1C7E-5734-0533-FBE054CAC5E5}"/>
              </a:ext>
            </a:extLst>
          </p:cNvPr>
          <p:cNvSpPr/>
          <p:nvPr/>
        </p:nvSpPr>
        <p:spPr>
          <a:xfrm>
            <a:off x="725765" y="2169344"/>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dirty="0">
                <a:solidFill>
                  <a:schemeClr val="accent3"/>
                </a:solidFill>
              </a:rPr>
              <a:t>リンクを押すと</a:t>
            </a:r>
          </a:p>
          <a:p>
            <a:pPr>
              <a:lnSpc>
                <a:spcPct val="120000"/>
              </a:lnSpc>
            </a:pPr>
            <a:r>
              <a:rPr lang="ja-JP" altLang="en-US" sz="1400" dirty="0">
                <a:solidFill>
                  <a:schemeClr val="accent3"/>
                </a:solidFill>
              </a:rPr>
              <a:t>ヤフートップページに戻る</a:t>
            </a:r>
          </a:p>
        </p:txBody>
      </p:sp>
      <p:sp>
        <p:nvSpPr>
          <p:cNvPr id="37" name="フリーフォーム 47">
            <a:extLst>
              <a:ext uri="{FF2B5EF4-FFF2-40B4-BE49-F238E27FC236}">
                <a16:creationId xmlns:a16="http://schemas.microsoft.com/office/drawing/2014/main" id="{BC2D523A-40AE-F6C0-1165-364D788C2D28}"/>
              </a:ext>
            </a:extLst>
          </p:cNvPr>
          <p:cNvSpPr/>
          <p:nvPr/>
        </p:nvSpPr>
        <p:spPr>
          <a:xfrm flipH="1" flipV="1">
            <a:off x="623390" y="3998127"/>
            <a:ext cx="4069260" cy="1698537"/>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 name="connsiteX0" fmla="*/ 0 w 3754041"/>
              <a:gd name="connsiteY0" fmla="*/ 0 h 1094014"/>
              <a:gd name="connsiteX1" fmla="*/ 1101271 w 3754041"/>
              <a:gd name="connsiteY1" fmla="*/ 1094014 h 1094014"/>
              <a:gd name="connsiteX2" fmla="*/ 1472746 w 3754041"/>
              <a:gd name="connsiteY2" fmla="*/ 1094014 h 1094014"/>
              <a:gd name="connsiteX3" fmla="*/ 3754041 w 3754041"/>
              <a:gd name="connsiteY3" fmla="*/ 1094014 h 1094014"/>
            </a:gdLst>
            <a:ahLst/>
            <a:cxnLst>
              <a:cxn ang="0">
                <a:pos x="connsiteX0" y="connsiteY0"/>
              </a:cxn>
              <a:cxn ang="0">
                <a:pos x="connsiteX1" y="connsiteY1"/>
              </a:cxn>
              <a:cxn ang="0">
                <a:pos x="connsiteX2" y="connsiteY2"/>
              </a:cxn>
              <a:cxn ang="0">
                <a:pos x="connsiteX3" y="connsiteY3"/>
              </a:cxn>
            </a:cxnLst>
            <a:rect l="l" t="t" r="r" b="b"/>
            <a:pathLst>
              <a:path w="3754041" h="1094014">
                <a:moveTo>
                  <a:pt x="0" y="0"/>
                </a:moveTo>
                <a:lnTo>
                  <a:pt x="1101271" y="1094014"/>
                </a:lnTo>
                <a:lnTo>
                  <a:pt x="1472746" y="1094014"/>
                </a:lnTo>
                <a:lnTo>
                  <a:pt x="3754041" y="1094014"/>
                </a:lnTo>
              </a:path>
            </a:pathLst>
          </a:custGeom>
          <a:noFill/>
          <a:ln w="34925" cap="rnd">
            <a:solidFill>
              <a:schemeClr val="accent3"/>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正方形/長方形 37">
            <a:extLst>
              <a:ext uri="{FF2B5EF4-FFF2-40B4-BE49-F238E27FC236}">
                <a16:creationId xmlns:a16="http://schemas.microsoft.com/office/drawing/2014/main" id="{63C38B30-E216-44AE-FECC-97F39E85DBCB}"/>
              </a:ext>
            </a:extLst>
          </p:cNvPr>
          <p:cNvSpPr/>
          <p:nvPr/>
        </p:nvSpPr>
        <p:spPr>
          <a:xfrm>
            <a:off x="725765" y="3295170"/>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dirty="0">
                <a:solidFill>
                  <a:schemeClr val="accent3"/>
                </a:solidFill>
              </a:rPr>
              <a:t>ボタンを押すと</a:t>
            </a:r>
          </a:p>
          <a:p>
            <a:pPr>
              <a:lnSpc>
                <a:spcPct val="120000"/>
              </a:lnSpc>
            </a:pPr>
            <a:r>
              <a:rPr lang="ja-JP" altLang="en-US" sz="1400" dirty="0">
                <a:solidFill>
                  <a:schemeClr val="accent3"/>
                </a:solidFill>
              </a:rPr>
              <a:t>ランディングページに遷移する</a:t>
            </a:r>
          </a:p>
        </p:txBody>
      </p:sp>
      <p:sp>
        <p:nvSpPr>
          <p:cNvPr id="39" name="円/楕円 24">
            <a:extLst>
              <a:ext uri="{FF2B5EF4-FFF2-40B4-BE49-F238E27FC236}">
                <a16:creationId xmlns:a16="http://schemas.microsoft.com/office/drawing/2014/main" id="{886A7ACD-773A-0C72-5426-CAED5231DAC4}"/>
              </a:ext>
            </a:extLst>
          </p:cNvPr>
          <p:cNvSpPr>
            <a:spLocks noChangeAspect="1"/>
          </p:cNvSpPr>
          <p:nvPr/>
        </p:nvSpPr>
        <p:spPr>
          <a:xfrm>
            <a:off x="6176169" y="2189952"/>
            <a:ext cx="108000" cy="108000"/>
          </a:xfrm>
          <a:prstGeom prst="ellipse">
            <a:avLst/>
          </a:prstGeom>
          <a:solidFill>
            <a:schemeClr val="accent3"/>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0" name="円/楕円 30">
            <a:extLst>
              <a:ext uri="{FF2B5EF4-FFF2-40B4-BE49-F238E27FC236}">
                <a16:creationId xmlns:a16="http://schemas.microsoft.com/office/drawing/2014/main" id="{5E507E34-8AF8-7CF9-4AEF-D20C42EDA91A}"/>
              </a:ext>
            </a:extLst>
          </p:cNvPr>
          <p:cNvSpPr>
            <a:spLocks noChangeAspect="1"/>
          </p:cNvSpPr>
          <p:nvPr/>
        </p:nvSpPr>
        <p:spPr>
          <a:xfrm>
            <a:off x="4295544" y="2225180"/>
            <a:ext cx="108000" cy="108000"/>
          </a:xfrm>
          <a:prstGeom prst="ellipse">
            <a:avLst/>
          </a:prstGeom>
          <a:solidFill>
            <a:schemeClr val="accent3"/>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1" name="円/楕円 33">
            <a:extLst>
              <a:ext uri="{FF2B5EF4-FFF2-40B4-BE49-F238E27FC236}">
                <a16:creationId xmlns:a16="http://schemas.microsoft.com/office/drawing/2014/main" id="{FD3813CB-4A96-5F46-C49E-87862C4B1C06}"/>
              </a:ext>
            </a:extLst>
          </p:cNvPr>
          <p:cNvSpPr>
            <a:spLocks noChangeAspect="1"/>
          </p:cNvSpPr>
          <p:nvPr/>
        </p:nvSpPr>
        <p:spPr>
          <a:xfrm>
            <a:off x="6046437" y="2857115"/>
            <a:ext cx="108000" cy="108000"/>
          </a:xfrm>
          <a:prstGeom prst="ellipse">
            <a:avLst/>
          </a:prstGeom>
          <a:solidFill>
            <a:schemeClr val="accent3"/>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2" name="円/楕円 35">
            <a:extLst>
              <a:ext uri="{FF2B5EF4-FFF2-40B4-BE49-F238E27FC236}">
                <a16:creationId xmlns:a16="http://schemas.microsoft.com/office/drawing/2014/main" id="{96D97B4D-A327-4F87-D401-2EB4D386CAD6}"/>
              </a:ext>
            </a:extLst>
          </p:cNvPr>
          <p:cNvSpPr>
            <a:spLocks noChangeAspect="1"/>
          </p:cNvSpPr>
          <p:nvPr/>
        </p:nvSpPr>
        <p:spPr>
          <a:xfrm>
            <a:off x="4642364" y="5657116"/>
            <a:ext cx="108000" cy="108000"/>
          </a:xfrm>
          <a:prstGeom prst="ellipse">
            <a:avLst/>
          </a:prstGeom>
          <a:solidFill>
            <a:schemeClr val="accent3"/>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3" name="円/楕円 50">
            <a:extLst>
              <a:ext uri="{FF2B5EF4-FFF2-40B4-BE49-F238E27FC236}">
                <a16:creationId xmlns:a16="http://schemas.microsoft.com/office/drawing/2014/main" id="{4AC7EB34-F721-37A9-A901-4FBA7F49A169}"/>
              </a:ext>
            </a:extLst>
          </p:cNvPr>
          <p:cNvSpPr/>
          <p:nvPr/>
        </p:nvSpPr>
        <p:spPr>
          <a:xfrm>
            <a:off x="9681608" y="1137210"/>
            <a:ext cx="1780039" cy="1780039"/>
          </a:xfrm>
          <a:prstGeom prst="ellipse">
            <a:avLst/>
          </a:prstGeom>
          <a:solidFill>
            <a:schemeClr val="bg2">
              <a:lumMod val="50000"/>
              <a:alpha val="76000"/>
            </a:schemeClr>
          </a:solidFill>
          <a:ln w="349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503999" rIns="91440" bIns="45720" numCol="1" spcCol="0" rtlCol="0" fromWordArt="0" anchor="ctr" anchorCtr="0" forceAA="0" compatLnSpc="1">
            <a:prstTxWarp prst="textNoShape">
              <a:avLst/>
            </a:prstTxWarp>
            <a:noAutofit/>
          </a:bodyPr>
          <a:lstStyle/>
          <a:p>
            <a:pPr algn="ctr">
              <a:lnSpc>
                <a:spcPct val="120000"/>
              </a:lnSpc>
            </a:pPr>
            <a:r>
              <a:rPr lang="ja-JP" altLang="en-US" sz="1200">
                <a:solidFill>
                  <a:schemeClr val="bg1"/>
                </a:solidFill>
              </a:rPr>
              <a:t>これらの動作は</a:t>
            </a:r>
            <a:br>
              <a:rPr lang="en-US" altLang="ja-JP" sz="1200" dirty="0">
                <a:solidFill>
                  <a:schemeClr val="bg1"/>
                </a:solidFill>
              </a:rPr>
            </a:br>
            <a:r>
              <a:rPr lang="ja-JP" altLang="en-US" sz="1200">
                <a:solidFill>
                  <a:schemeClr val="bg1"/>
                </a:solidFill>
              </a:rPr>
              <a:t>アクション率として</a:t>
            </a:r>
            <a:br>
              <a:rPr lang="en-US" altLang="ja-JP" sz="1200" dirty="0">
                <a:solidFill>
                  <a:schemeClr val="bg1"/>
                </a:solidFill>
              </a:rPr>
            </a:br>
            <a:r>
              <a:rPr lang="ja-JP" altLang="en-US" sz="1200">
                <a:solidFill>
                  <a:schemeClr val="bg1"/>
                </a:solidFill>
              </a:rPr>
              <a:t>数値が出ます</a:t>
            </a:r>
            <a:endParaRPr lang="ja-JP" altLang="en-US" sz="1200" dirty="0">
              <a:solidFill>
                <a:schemeClr val="bg1"/>
              </a:solidFill>
            </a:endParaRPr>
          </a:p>
        </p:txBody>
      </p:sp>
      <p:pic>
        <p:nvPicPr>
          <p:cNvPr id="44" name="グラフィックス 43" descr="信号 単色塗りつぶし">
            <a:extLst>
              <a:ext uri="{FF2B5EF4-FFF2-40B4-BE49-F238E27FC236}">
                <a16:creationId xmlns:a16="http://schemas.microsoft.com/office/drawing/2014/main" id="{0781C20A-A500-D066-3066-B2BAEEF79A7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290368" y="1376824"/>
            <a:ext cx="468000" cy="468000"/>
          </a:xfrm>
          <a:prstGeom prst="rect">
            <a:avLst/>
          </a:prstGeom>
        </p:spPr>
      </p:pic>
      <p:grpSp>
        <p:nvGrpSpPr>
          <p:cNvPr id="45" name="グループ化 44">
            <a:extLst>
              <a:ext uri="{FF2B5EF4-FFF2-40B4-BE49-F238E27FC236}">
                <a16:creationId xmlns:a16="http://schemas.microsoft.com/office/drawing/2014/main" id="{012755BC-FD5F-D4FA-76C9-7FD9F50C112E}"/>
              </a:ext>
            </a:extLst>
          </p:cNvPr>
          <p:cNvGrpSpPr/>
          <p:nvPr/>
        </p:nvGrpSpPr>
        <p:grpSpPr>
          <a:xfrm>
            <a:off x="5999745" y="5592835"/>
            <a:ext cx="720000" cy="720000"/>
            <a:chOff x="6177344" y="2869729"/>
            <a:chExt cx="720000" cy="720000"/>
          </a:xfrm>
        </p:grpSpPr>
        <p:sp>
          <p:nvSpPr>
            <p:cNvPr id="46" name="円/楕円 55">
              <a:extLst>
                <a:ext uri="{FF2B5EF4-FFF2-40B4-BE49-F238E27FC236}">
                  <a16:creationId xmlns:a16="http://schemas.microsoft.com/office/drawing/2014/main" id="{E52CA7F1-A532-00FE-F2BE-34169F001C2D}"/>
                </a:ext>
              </a:extLst>
            </p:cNvPr>
            <p:cNvSpPr/>
            <p:nvPr/>
          </p:nvSpPr>
          <p:spPr>
            <a:xfrm>
              <a:off x="6177344" y="2869729"/>
              <a:ext cx="720000" cy="720000"/>
            </a:xfrm>
            <a:prstGeom prst="ellips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47" name="グラフィックス 46" descr="スマート フォン 単色塗りつぶし">
              <a:extLst>
                <a:ext uri="{FF2B5EF4-FFF2-40B4-BE49-F238E27FC236}">
                  <a16:creationId xmlns:a16="http://schemas.microsoft.com/office/drawing/2014/main" id="{66AB1E61-0DDF-7CAF-9335-A8512936EBB7}"/>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357344" y="3049729"/>
              <a:ext cx="360000" cy="360000"/>
            </a:xfrm>
            <a:prstGeom prst="rect">
              <a:avLst/>
            </a:prstGeom>
          </p:spPr>
        </p:pic>
      </p:grpSp>
      <p:sp>
        <p:nvSpPr>
          <p:cNvPr id="48" name="正方形/長方形 47">
            <a:extLst>
              <a:ext uri="{FF2B5EF4-FFF2-40B4-BE49-F238E27FC236}">
                <a16:creationId xmlns:a16="http://schemas.microsoft.com/office/drawing/2014/main" id="{16CC63A8-8D46-200B-475D-2A1B47AC75E0}"/>
              </a:ext>
            </a:extLst>
          </p:cNvPr>
          <p:cNvSpPr/>
          <p:nvPr/>
        </p:nvSpPr>
        <p:spPr>
          <a:xfrm>
            <a:off x="4772847" y="2727053"/>
            <a:ext cx="1008112" cy="144016"/>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9" name="正方形/長方形 48">
            <a:extLst>
              <a:ext uri="{FF2B5EF4-FFF2-40B4-BE49-F238E27FC236}">
                <a16:creationId xmlns:a16="http://schemas.microsoft.com/office/drawing/2014/main" id="{8BA0D62A-AA14-DFE5-4902-DF62325FE279}"/>
              </a:ext>
            </a:extLst>
          </p:cNvPr>
          <p:cNvSpPr/>
          <p:nvPr/>
        </p:nvSpPr>
        <p:spPr>
          <a:xfrm>
            <a:off x="685756" y="4686124"/>
            <a:ext cx="3039909" cy="1647946"/>
          </a:xfrm>
          <a:prstGeom prst="rect">
            <a:avLst/>
          </a:prstGeom>
          <a:solidFill>
            <a:schemeClr val="bg1"/>
          </a:solid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b="1" dirty="0">
                <a:solidFill>
                  <a:schemeClr val="accent3"/>
                </a:solidFill>
              </a:rPr>
              <a:t>■他にも</a:t>
            </a:r>
            <a:endParaRPr kumimoji="1" lang="en-US" altLang="ja-JP" sz="1200" b="1" dirty="0">
              <a:solidFill>
                <a:schemeClr val="accent3"/>
              </a:solidFill>
            </a:endParaRPr>
          </a:p>
          <a:p>
            <a:endParaRPr kumimoji="1" lang="en-US" altLang="ja-JP" sz="500" b="1" dirty="0">
              <a:solidFill>
                <a:srgbClr val="C00000"/>
              </a:solidFill>
            </a:endParaRPr>
          </a:p>
          <a:p>
            <a:r>
              <a:rPr lang="ja-JP" altLang="en-US" sz="1200" dirty="0">
                <a:solidFill>
                  <a:schemeClr val="tx2"/>
                </a:solidFill>
              </a:rPr>
              <a:t>・シェイクしてジュースをつくる</a:t>
            </a:r>
            <a:endParaRPr lang="en-US" altLang="ja-JP" sz="1200" dirty="0">
              <a:solidFill>
                <a:schemeClr val="tx2"/>
              </a:solidFill>
            </a:endParaRPr>
          </a:p>
          <a:p>
            <a:r>
              <a:rPr lang="ja-JP" altLang="en-US" sz="1200" dirty="0">
                <a:solidFill>
                  <a:schemeClr val="tx2"/>
                </a:solidFill>
              </a:rPr>
              <a:t>　インタラクション</a:t>
            </a:r>
            <a:endParaRPr lang="en-US" altLang="ja-JP" sz="1200" dirty="0">
              <a:solidFill>
                <a:schemeClr val="tx2"/>
              </a:solidFill>
            </a:endParaRPr>
          </a:p>
          <a:p>
            <a:r>
              <a:rPr lang="ja-JP" altLang="en-US" sz="1200" dirty="0">
                <a:solidFill>
                  <a:schemeClr val="tx2"/>
                </a:solidFill>
              </a:rPr>
              <a:t>・振った回数でストーリーの変わる</a:t>
            </a:r>
            <a:endParaRPr lang="en-US" altLang="ja-JP" sz="1200" dirty="0">
              <a:solidFill>
                <a:schemeClr val="tx2"/>
              </a:solidFill>
            </a:endParaRPr>
          </a:p>
          <a:p>
            <a:r>
              <a:rPr lang="ja-JP" altLang="en-US" sz="1200" dirty="0">
                <a:solidFill>
                  <a:schemeClr val="tx2"/>
                </a:solidFill>
              </a:rPr>
              <a:t>　インタラクション</a:t>
            </a:r>
            <a:endParaRPr lang="en-US" altLang="ja-JP" sz="1200" dirty="0">
              <a:solidFill>
                <a:schemeClr val="tx2"/>
              </a:solidFill>
            </a:endParaRPr>
          </a:p>
          <a:p>
            <a:endParaRPr lang="en-US" altLang="ja-JP" sz="500" dirty="0">
              <a:solidFill>
                <a:schemeClr val="tx2"/>
              </a:solidFill>
            </a:endParaRPr>
          </a:p>
          <a:p>
            <a:r>
              <a:rPr kumimoji="1" lang="ja-JP" altLang="en-US" sz="1200" dirty="0">
                <a:solidFill>
                  <a:schemeClr val="tx2"/>
                </a:solidFill>
              </a:rPr>
              <a:t>など、さまざまなインタラクションに</a:t>
            </a:r>
            <a:endParaRPr kumimoji="1" lang="en-US" altLang="ja-JP" sz="1200" dirty="0">
              <a:solidFill>
                <a:schemeClr val="tx2"/>
              </a:solidFill>
            </a:endParaRPr>
          </a:p>
          <a:p>
            <a:r>
              <a:rPr lang="ja-JP" altLang="en-US" sz="1200" dirty="0">
                <a:solidFill>
                  <a:schemeClr val="tx2"/>
                </a:solidFill>
              </a:rPr>
              <a:t>応用することができます</a:t>
            </a:r>
            <a:endParaRPr kumimoji="1" lang="en-US" altLang="ja-JP" sz="1200" dirty="0">
              <a:solidFill>
                <a:schemeClr val="tx2"/>
              </a:solidFill>
            </a:endParaRPr>
          </a:p>
        </p:txBody>
      </p:sp>
      <p:sp>
        <p:nvSpPr>
          <p:cNvPr id="4" name="円/楕円 33">
            <a:extLst>
              <a:ext uri="{FF2B5EF4-FFF2-40B4-BE49-F238E27FC236}">
                <a16:creationId xmlns:a16="http://schemas.microsoft.com/office/drawing/2014/main" id="{9FDDD8DB-EBCE-91E9-1759-95ADAB505D73}"/>
              </a:ext>
            </a:extLst>
          </p:cNvPr>
          <p:cNvSpPr>
            <a:spLocks noChangeAspect="1"/>
          </p:cNvSpPr>
          <p:nvPr/>
        </p:nvSpPr>
        <p:spPr>
          <a:xfrm>
            <a:off x="5313230" y="3977656"/>
            <a:ext cx="108000" cy="108000"/>
          </a:xfrm>
          <a:prstGeom prst="ellipse">
            <a:avLst/>
          </a:prstGeom>
          <a:solidFill>
            <a:schemeClr val="accent3"/>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6329264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テキスト プレースホルダー 25">
            <a:extLst>
              <a:ext uri="{FF2B5EF4-FFF2-40B4-BE49-F238E27FC236}">
                <a16:creationId xmlns:a16="http://schemas.microsoft.com/office/drawing/2014/main" id="{045188A1-6BB4-7582-49AC-66AEFE6E1476}"/>
              </a:ext>
            </a:extLst>
          </p:cNvPr>
          <p:cNvSpPr>
            <a:spLocks noGrp="1"/>
          </p:cNvSpPr>
          <p:nvPr>
            <p:ph type="body" sz="quarter" idx="10"/>
          </p:nvPr>
        </p:nvSpPr>
        <p:spPr/>
        <p:txBody>
          <a:bodyPr/>
          <a:lstStyle/>
          <a:p>
            <a:r>
              <a:rPr kumimoji="1" lang="ja-JP" altLang="en-US" sz="2000" b="1" i="0" u="none" strike="noStrike" kern="1200" cap="none" spc="0" normalizeH="0" baseline="0" noProof="0" dirty="0">
                <a:ln>
                  <a:noFill/>
                </a:ln>
                <a:effectLst/>
                <a:uLnTx/>
                <a:uFillTx/>
                <a:latin typeface="メイリオ" panose="020B0604030504040204" pitchFamily="34" charset="-128"/>
                <a:ea typeface="メイリオ" panose="020B0604030504040204" pitchFamily="34" charset="-128"/>
              </a:rPr>
              <a:t>インタラクションの種類 </a:t>
            </a:r>
            <a:r>
              <a:rPr kumimoji="1" lang="en-US" altLang="ja-JP" sz="1600" b="1" i="0" u="none" strike="noStrike" kern="1200" cap="none" spc="0" normalizeH="0" baseline="0" noProof="0" dirty="0">
                <a:ln>
                  <a:noFill/>
                </a:ln>
                <a:effectLst/>
                <a:uLnTx/>
                <a:uFillTx/>
                <a:latin typeface="メイリオ" panose="020B0604030504040204" pitchFamily="34" charset="-128"/>
                <a:ea typeface="メイリオ" panose="020B0604030504040204" pitchFamily="34" charset="-128"/>
              </a:rPr>
              <a:t>– </a:t>
            </a:r>
            <a:r>
              <a:rPr kumimoji="1" lang="ja-JP" altLang="en-US" sz="1600" b="1" i="0" u="none" strike="noStrike" kern="1200" cap="none" spc="0" normalizeH="0" baseline="0" noProof="0" dirty="0">
                <a:ln>
                  <a:noFill/>
                </a:ln>
                <a:effectLst/>
                <a:uLnTx/>
                <a:uFillTx/>
                <a:latin typeface="メイリオ" panose="020B0604030504040204" pitchFamily="34" charset="-128"/>
                <a:ea typeface="メイリオ" panose="020B0604030504040204" pitchFamily="34" charset="-128"/>
              </a:rPr>
              <a:t>スマートフォン版 </a:t>
            </a:r>
            <a:r>
              <a:rPr kumimoji="1" lang="en-US" altLang="ja-JP" sz="1600" b="1" i="0" u="none" strike="noStrike" kern="1200" cap="none" spc="0" normalizeH="0" baseline="0" noProof="0" dirty="0">
                <a:ln>
                  <a:noFill/>
                </a:ln>
                <a:effectLst/>
                <a:uLnTx/>
                <a:uFillTx/>
                <a:latin typeface="メイリオ" panose="020B0604030504040204" pitchFamily="34" charset="-128"/>
                <a:ea typeface="メイリオ" panose="020B0604030504040204" pitchFamily="34" charset="-128"/>
              </a:rPr>
              <a:t>–</a:t>
            </a:r>
            <a:endParaRPr lang="ja-JP" altLang="en-US" dirty="0"/>
          </a:p>
        </p:txBody>
      </p:sp>
      <p:sp>
        <p:nvSpPr>
          <p:cNvPr id="2" name="正方形/長方形 1">
            <a:extLst>
              <a:ext uri="{FF2B5EF4-FFF2-40B4-BE49-F238E27FC236}">
                <a16:creationId xmlns:a16="http://schemas.microsoft.com/office/drawing/2014/main" id="{6D46B1C3-A906-12A3-D170-EED14EA13B36}"/>
              </a:ext>
            </a:extLst>
          </p:cNvPr>
          <p:cNvSpPr/>
          <p:nvPr/>
        </p:nvSpPr>
        <p:spPr>
          <a:xfrm>
            <a:off x="587374" y="1667241"/>
            <a:ext cx="11017251" cy="4717138"/>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3" name="図 2">
            <a:extLst>
              <a:ext uri="{FF2B5EF4-FFF2-40B4-BE49-F238E27FC236}">
                <a16:creationId xmlns:a16="http://schemas.microsoft.com/office/drawing/2014/main" id="{39C06A0F-4AC6-2E33-A92C-20666E7346AC}"/>
              </a:ext>
            </a:extLst>
          </p:cNvPr>
          <p:cNvPicPr>
            <a:picLocks noChangeAspect="1"/>
          </p:cNvPicPr>
          <p:nvPr/>
        </p:nvPicPr>
        <p:blipFill>
          <a:blip r:embed="rId2"/>
          <a:srcRect t="3198" b="11723"/>
          <a:stretch>
            <a:fillRect/>
          </a:stretch>
        </p:blipFill>
        <p:spPr>
          <a:xfrm>
            <a:off x="3928311" y="1857349"/>
            <a:ext cx="2536931" cy="4328249"/>
          </a:xfrm>
          <a:prstGeom prst="rect">
            <a:avLst/>
          </a:prstGeom>
        </p:spPr>
      </p:pic>
      <p:sp>
        <p:nvSpPr>
          <p:cNvPr id="5" name="object 39">
            <a:extLst>
              <a:ext uri="{FF2B5EF4-FFF2-40B4-BE49-F238E27FC236}">
                <a16:creationId xmlns:a16="http://schemas.microsoft.com/office/drawing/2014/main" id="{A2882408-DDD2-AE69-1D54-449B3C907037}"/>
              </a:ext>
            </a:extLst>
          </p:cNvPr>
          <p:cNvSpPr/>
          <p:nvPr/>
        </p:nvSpPr>
        <p:spPr>
          <a:xfrm>
            <a:off x="587375" y="1200884"/>
            <a:ext cx="6929575" cy="487285"/>
          </a:xfrm>
          <a:prstGeom prst="snip1Rect">
            <a:avLst/>
          </a:prstGeom>
          <a:solidFill>
            <a:schemeClr val="accent3"/>
          </a:solidFill>
          <a:ln w="41275" cap="flat" cmpd="sng" algn="ctr">
            <a:noFill/>
            <a:prstDash val="solid"/>
          </a:ln>
          <a:effectLst/>
        </p:spPr>
        <p:txBody>
          <a:bodyPr rot="0" spcFirstLastPara="0" vertOverflow="overflow" horzOverflow="overflow" vert="horz" wrap="none" lIns="91440" tIns="108000" rIns="251999" bIns="108000" numCol="1" spcCol="0" rtlCol="0" fromWordArt="0" anchor="ctr" anchorCtr="0" forceAA="0" compatLnSpc="1">
            <a:prstTxWarp prst="textNoShape">
              <a:avLst/>
            </a:prstTxWarp>
            <a:noAutofit/>
          </a:bodyPr>
          <a:lstStyle/>
          <a:p>
            <a:pPr algn="ctr">
              <a:defRPr/>
            </a:pPr>
            <a:r>
              <a:rPr lang="ja-JP" altLang="en-US" sz="1600" b="1">
                <a:solidFill>
                  <a:schemeClr val="bg1"/>
                </a:solidFill>
                <a:latin typeface="Meiryo" panose="020B0604030504040204" pitchFamily="34" charset="-128"/>
                <a:ea typeface="Meiryo" panose="020B0604030504040204" pitchFamily="34" charset="-128"/>
                <a:cs typeface="+mn-lt"/>
              </a:rPr>
              <a:t>カメラインタラクションの場合</a:t>
            </a:r>
            <a:r>
              <a:rPr lang="en-US" altLang="ja-JP" sz="1600" b="1" dirty="0">
                <a:solidFill>
                  <a:schemeClr val="bg1"/>
                </a:solidFill>
                <a:latin typeface="Meiryo" panose="020B0604030504040204" pitchFamily="34" charset="-128"/>
                <a:ea typeface="Meiryo" panose="020B0604030504040204" pitchFamily="34" charset="-128"/>
                <a:cs typeface="+mn-lt"/>
              </a:rPr>
              <a:t>  (</a:t>
            </a:r>
            <a:r>
              <a:rPr lang="ja-JP" altLang="en-US" sz="1600" b="1">
                <a:solidFill>
                  <a:schemeClr val="bg1"/>
                </a:solidFill>
                <a:latin typeface="Meiryo" panose="020B0604030504040204" pitchFamily="34" charset="-128"/>
                <a:ea typeface="Meiryo" panose="020B0604030504040204" pitchFamily="34" charset="-128"/>
                <a:cs typeface="+mn-lt"/>
              </a:rPr>
              <a:t>インカメラ、アウトカメラ</a:t>
            </a:r>
            <a:r>
              <a:rPr lang="en-US" altLang="ja-JP" sz="1600" b="1" dirty="0">
                <a:solidFill>
                  <a:schemeClr val="bg1"/>
                </a:solidFill>
                <a:latin typeface="Meiryo" panose="020B0604030504040204" pitchFamily="34" charset="-128"/>
                <a:ea typeface="Meiryo" panose="020B0604030504040204" pitchFamily="34" charset="-128"/>
                <a:cs typeface="+mn-lt"/>
              </a:rPr>
              <a:t>)</a:t>
            </a:r>
            <a:endParaRPr lang="ja-JP" altLang="en-US" sz="1400">
              <a:latin typeface="Meiryo" panose="020B0604030504040204" pitchFamily="34" charset="-128"/>
              <a:ea typeface="Meiryo" panose="020B0604030504040204" pitchFamily="34" charset="-128"/>
              <a:cs typeface="+mn-lt"/>
            </a:endParaRPr>
          </a:p>
        </p:txBody>
      </p:sp>
      <p:sp>
        <p:nvSpPr>
          <p:cNvPr id="6" name="フリーフォーム 38">
            <a:extLst>
              <a:ext uri="{FF2B5EF4-FFF2-40B4-BE49-F238E27FC236}">
                <a16:creationId xmlns:a16="http://schemas.microsoft.com/office/drawing/2014/main" id="{6428F0B8-1A54-59A1-7EBC-F72A302F8AB9}"/>
              </a:ext>
            </a:extLst>
          </p:cNvPr>
          <p:cNvSpPr/>
          <p:nvPr/>
        </p:nvSpPr>
        <p:spPr>
          <a:xfrm>
            <a:off x="6248718" y="2184752"/>
            <a:ext cx="4114800" cy="7239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4114800" h="723900">
                <a:moveTo>
                  <a:pt x="0" y="0"/>
                </a:moveTo>
                <a:lnTo>
                  <a:pt x="723900" y="723900"/>
                </a:lnTo>
                <a:lnTo>
                  <a:pt x="1095375" y="723900"/>
                </a:lnTo>
                <a:lnTo>
                  <a:pt x="4114800" y="723900"/>
                </a:lnTo>
              </a:path>
            </a:pathLst>
          </a:custGeom>
          <a:noFill/>
          <a:ln w="34925" cap="rnd">
            <a:solidFill>
              <a:schemeClr val="accent3"/>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正方形/長方形 6">
            <a:extLst>
              <a:ext uri="{FF2B5EF4-FFF2-40B4-BE49-F238E27FC236}">
                <a16:creationId xmlns:a16="http://schemas.microsoft.com/office/drawing/2014/main" id="{62A14B4C-EDE6-0250-B8F3-B74F88CC05BA}"/>
              </a:ext>
            </a:extLst>
          </p:cNvPr>
          <p:cNvSpPr/>
          <p:nvPr/>
        </p:nvSpPr>
        <p:spPr>
          <a:xfrm>
            <a:off x="7134361" y="2222108"/>
            <a:ext cx="3260666"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dirty="0">
                <a:solidFill>
                  <a:schemeClr val="accent3"/>
                </a:solidFill>
              </a:rPr>
              <a:t>リンクを押すと</a:t>
            </a:r>
          </a:p>
          <a:p>
            <a:pPr>
              <a:lnSpc>
                <a:spcPct val="120000"/>
              </a:lnSpc>
            </a:pPr>
            <a:r>
              <a:rPr lang="ja-JP" altLang="en-US" sz="1400" dirty="0">
                <a:solidFill>
                  <a:schemeClr val="accent3"/>
                </a:solidFill>
              </a:rPr>
              <a:t>ランディングページに遷移する</a:t>
            </a:r>
          </a:p>
        </p:txBody>
      </p:sp>
      <p:sp>
        <p:nvSpPr>
          <p:cNvPr id="8" name="フリーフォーム 42">
            <a:extLst>
              <a:ext uri="{FF2B5EF4-FFF2-40B4-BE49-F238E27FC236}">
                <a16:creationId xmlns:a16="http://schemas.microsoft.com/office/drawing/2014/main" id="{70C6CFA0-E079-93A5-F315-65AC9E0F223E}"/>
              </a:ext>
            </a:extLst>
          </p:cNvPr>
          <p:cNvSpPr/>
          <p:nvPr/>
        </p:nvSpPr>
        <p:spPr>
          <a:xfrm>
            <a:off x="5591944" y="4310340"/>
            <a:ext cx="4771574" cy="1512664"/>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 name="connsiteX0" fmla="*/ 0 w 5031602"/>
              <a:gd name="connsiteY0" fmla="*/ 0 h 1089454"/>
              <a:gd name="connsiteX1" fmla="*/ 1640702 w 5031602"/>
              <a:gd name="connsiteY1" fmla="*/ 1089454 h 1089454"/>
              <a:gd name="connsiteX2" fmla="*/ 2012177 w 5031602"/>
              <a:gd name="connsiteY2" fmla="*/ 1089454 h 1089454"/>
              <a:gd name="connsiteX3" fmla="*/ 5031602 w 5031602"/>
              <a:gd name="connsiteY3" fmla="*/ 1089454 h 1089454"/>
            </a:gdLst>
            <a:ahLst/>
            <a:cxnLst>
              <a:cxn ang="0">
                <a:pos x="connsiteX0" y="connsiteY0"/>
              </a:cxn>
              <a:cxn ang="0">
                <a:pos x="connsiteX1" y="connsiteY1"/>
              </a:cxn>
              <a:cxn ang="0">
                <a:pos x="connsiteX2" y="connsiteY2"/>
              </a:cxn>
              <a:cxn ang="0">
                <a:pos x="connsiteX3" y="connsiteY3"/>
              </a:cxn>
            </a:cxnLst>
            <a:rect l="l" t="t" r="r" b="b"/>
            <a:pathLst>
              <a:path w="5031602" h="1089454">
                <a:moveTo>
                  <a:pt x="0" y="0"/>
                </a:moveTo>
                <a:lnTo>
                  <a:pt x="1640702" y="1089454"/>
                </a:lnTo>
                <a:lnTo>
                  <a:pt x="2012177" y="1089454"/>
                </a:lnTo>
                <a:lnTo>
                  <a:pt x="5031602" y="1089454"/>
                </a:lnTo>
              </a:path>
            </a:pathLst>
          </a:custGeom>
          <a:noFill/>
          <a:ln w="34925" cap="rnd">
            <a:solidFill>
              <a:schemeClr val="accent3"/>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a:extLst>
              <a:ext uri="{FF2B5EF4-FFF2-40B4-BE49-F238E27FC236}">
                <a16:creationId xmlns:a16="http://schemas.microsoft.com/office/drawing/2014/main" id="{EEE4681E-1A97-9DF4-6058-6BDF39521FD1}"/>
              </a:ext>
            </a:extLst>
          </p:cNvPr>
          <p:cNvSpPr/>
          <p:nvPr/>
        </p:nvSpPr>
        <p:spPr>
          <a:xfrm>
            <a:off x="7248128" y="3806284"/>
            <a:ext cx="2274007" cy="1944216"/>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dirty="0">
                <a:solidFill>
                  <a:schemeClr val="accent3"/>
                </a:solidFill>
              </a:rPr>
              <a:t>インカメラを起動させ、フェイスペイントフィルターなどをかけることができる</a:t>
            </a:r>
            <a:endParaRPr lang="en-US" altLang="ja-JP" sz="1400" dirty="0">
              <a:solidFill>
                <a:schemeClr val="accent3"/>
              </a:solidFill>
            </a:endParaRPr>
          </a:p>
          <a:p>
            <a:pPr>
              <a:lnSpc>
                <a:spcPct val="120000"/>
              </a:lnSpc>
            </a:pPr>
            <a:r>
              <a:rPr lang="ja-JP" altLang="en-US" sz="1400" dirty="0">
                <a:solidFill>
                  <a:schemeClr val="accent3"/>
                </a:solidFill>
              </a:rPr>
              <a:t>またキャラクターのフィルターもかけることができ、表情をうごかせる。</a:t>
            </a:r>
            <a:endParaRPr lang="en-US" altLang="ja-JP" sz="1400" dirty="0">
              <a:solidFill>
                <a:schemeClr val="accent3"/>
              </a:solidFill>
            </a:endParaRPr>
          </a:p>
        </p:txBody>
      </p:sp>
      <p:sp>
        <p:nvSpPr>
          <p:cNvPr id="10" name="フリーフォーム 44">
            <a:extLst>
              <a:ext uri="{FF2B5EF4-FFF2-40B4-BE49-F238E27FC236}">
                <a16:creationId xmlns:a16="http://schemas.microsoft.com/office/drawing/2014/main" id="{DF0C9925-58C9-FCBE-32A4-FE208A853C2E}"/>
              </a:ext>
            </a:extLst>
          </p:cNvPr>
          <p:cNvSpPr/>
          <p:nvPr/>
        </p:nvSpPr>
        <p:spPr>
          <a:xfrm flipH="1">
            <a:off x="623392" y="2184752"/>
            <a:ext cx="3376670" cy="7239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3376670" h="723900">
                <a:moveTo>
                  <a:pt x="0" y="0"/>
                </a:moveTo>
                <a:lnTo>
                  <a:pt x="723900" y="723900"/>
                </a:lnTo>
                <a:lnTo>
                  <a:pt x="1095375" y="723900"/>
                </a:lnTo>
                <a:lnTo>
                  <a:pt x="3376670" y="723900"/>
                </a:lnTo>
              </a:path>
            </a:pathLst>
          </a:custGeom>
          <a:noFill/>
          <a:ln w="34925" cap="rnd">
            <a:solidFill>
              <a:schemeClr val="accent3"/>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a:extLst>
              <a:ext uri="{FF2B5EF4-FFF2-40B4-BE49-F238E27FC236}">
                <a16:creationId xmlns:a16="http://schemas.microsoft.com/office/drawing/2014/main" id="{F5962F0E-B85C-2639-1F24-666082BBF13E}"/>
              </a:ext>
            </a:extLst>
          </p:cNvPr>
          <p:cNvSpPr/>
          <p:nvPr/>
        </p:nvSpPr>
        <p:spPr>
          <a:xfrm>
            <a:off x="725765" y="2222108"/>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dirty="0">
                <a:solidFill>
                  <a:schemeClr val="accent3"/>
                </a:solidFill>
              </a:rPr>
              <a:t>リンクを押すと</a:t>
            </a:r>
          </a:p>
          <a:p>
            <a:pPr>
              <a:lnSpc>
                <a:spcPct val="120000"/>
              </a:lnSpc>
            </a:pPr>
            <a:r>
              <a:rPr lang="ja-JP" altLang="en-US" sz="1400" dirty="0">
                <a:solidFill>
                  <a:schemeClr val="accent3"/>
                </a:solidFill>
              </a:rPr>
              <a:t>ヤフートップページに戻る</a:t>
            </a:r>
          </a:p>
        </p:txBody>
      </p:sp>
      <p:sp>
        <p:nvSpPr>
          <p:cNvPr id="12" name="フリーフォーム 47">
            <a:extLst>
              <a:ext uri="{FF2B5EF4-FFF2-40B4-BE49-F238E27FC236}">
                <a16:creationId xmlns:a16="http://schemas.microsoft.com/office/drawing/2014/main" id="{55995002-286A-F61B-BAC3-CE086ACA0E4A}"/>
              </a:ext>
            </a:extLst>
          </p:cNvPr>
          <p:cNvSpPr/>
          <p:nvPr/>
        </p:nvSpPr>
        <p:spPr>
          <a:xfrm flipH="1" flipV="1">
            <a:off x="637349" y="4042537"/>
            <a:ext cx="4045280" cy="1307799"/>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 name="connsiteX0" fmla="*/ 0 w 3754041"/>
              <a:gd name="connsiteY0" fmla="*/ 0 h 1094014"/>
              <a:gd name="connsiteX1" fmla="*/ 1101271 w 3754041"/>
              <a:gd name="connsiteY1" fmla="*/ 1094014 h 1094014"/>
              <a:gd name="connsiteX2" fmla="*/ 1472746 w 3754041"/>
              <a:gd name="connsiteY2" fmla="*/ 1094014 h 1094014"/>
              <a:gd name="connsiteX3" fmla="*/ 3754041 w 3754041"/>
              <a:gd name="connsiteY3" fmla="*/ 1094014 h 1094014"/>
            </a:gdLst>
            <a:ahLst/>
            <a:cxnLst>
              <a:cxn ang="0">
                <a:pos x="connsiteX0" y="connsiteY0"/>
              </a:cxn>
              <a:cxn ang="0">
                <a:pos x="connsiteX1" y="connsiteY1"/>
              </a:cxn>
              <a:cxn ang="0">
                <a:pos x="connsiteX2" y="connsiteY2"/>
              </a:cxn>
              <a:cxn ang="0">
                <a:pos x="connsiteX3" y="connsiteY3"/>
              </a:cxn>
            </a:cxnLst>
            <a:rect l="l" t="t" r="r" b="b"/>
            <a:pathLst>
              <a:path w="3754041" h="1094014">
                <a:moveTo>
                  <a:pt x="0" y="0"/>
                </a:moveTo>
                <a:lnTo>
                  <a:pt x="1101271" y="1094014"/>
                </a:lnTo>
                <a:lnTo>
                  <a:pt x="1472746" y="1094014"/>
                </a:lnTo>
                <a:lnTo>
                  <a:pt x="3754041" y="1094014"/>
                </a:lnTo>
              </a:path>
            </a:pathLst>
          </a:custGeom>
          <a:noFill/>
          <a:ln w="34925" cap="rnd">
            <a:solidFill>
              <a:schemeClr val="accent3"/>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正方形/長方形 12">
            <a:extLst>
              <a:ext uri="{FF2B5EF4-FFF2-40B4-BE49-F238E27FC236}">
                <a16:creationId xmlns:a16="http://schemas.microsoft.com/office/drawing/2014/main" id="{24A6295D-9386-9A2D-73F8-06997F4D57D1}"/>
              </a:ext>
            </a:extLst>
          </p:cNvPr>
          <p:cNvSpPr/>
          <p:nvPr/>
        </p:nvSpPr>
        <p:spPr>
          <a:xfrm>
            <a:off x="725765" y="3446244"/>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dirty="0">
                <a:solidFill>
                  <a:schemeClr val="accent3"/>
                </a:solidFill>
              </a:rPr>
              <a:t>ボタンを押すと</a:t>
            </a:r>
          </a:p>
          <a:p>
            <a:pPr>
              <a:lnSpc>
                <a:spcPct val="120000"/>
              </a:lnSpc>
            </a:pPr>
            <a:r>
              <a:rPr lang="ja-JP" altLang="en-US" sz="1400" dirty="0">
                <a:solidFill>
                  <a:schemeClr val="accent3"/>
                </a:solidFill>
              </a:rPr>
              <a:t>ランディングページに遷移する</a:t>
            </a:r>
          </a:p>
        </p:txBody>
      </p:sp>
      <p:sp>
        <p:nvSpPr>
          <p:cNvPr id="14" name="円/楕円 24">
            <a:extLst>
              <a:ext uri="{FF2B5EF4-FFF2-40B4-BE49-F238E27FC236}">
                <a16:creationId xmlns:a16="http://schemas.microsoft.com/office/drawing/2014/main" id="{9558B361-BD07-D693-321F-8AA739A5F9B8}"/>
              </a:ext>
            </a:extLst>
          </p:cNvPr>
          <p:cNvSpPr>
            <a:spLocks noChangeAspect="1"/>
          </p:cNvSpPr>
          <p:nvPr/>
        </p:nvSpPr>
        <p:spPr>
          <a:xfrm>
            <a:off x="6217208" y="2150099"/>
            <a:ext cx="108000" cy="108000"/>
          </a:xfrm>
          <a:prstGeom prst="ellipse">
            <a:avLst/>
          </a:prstGeom>
          <a:solidFill>
            <a:schemeClr val="accent3"/>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円/楕円 30">
            <a:extLst>
              <a:ext uri="{FF2B5EF4-FFF2-40B4-BE49-F238E27FC236}">
                <a16:creationId xmlns:a16="http://schemas.microsoft.com/office/drawing/2014/main" id="{273C2B43-B51C-3F02-72BF-5627A320013F}"/>
              </a:ext>
            </a:extLst>
          </p:cNvPr>
          <p:cNvSpPr>
            <a:spLocks noChangeAspect="1"/>
          </p:cNvSpPr>
          <p:nvPr/>
        </p:nvSpPr>
        <p:spPr>
          <a:xfrm>
            <a:off x="3959783" y="2150099"/>
            <a:ext cx="108000" cy="108000"/>
          </a:xfrm>
          <a:prstGeom prst="ellipse">
            <a:avLst/>
          </a:prstGeom>
          <a:solidFill>
            <a:schemeClr val="accent3"/>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6" name="円/楕円 35">
            <a:extLst>
              <a:ext uri="{FF2B5EF4-FFF2-40B4-BE49-F238E27FC236}">
                <a16:creationId xmlns:a16="http://schemas.microsoft.com/office/drawing/2014/main" id="{8118EBCE-5147-8CF5-D1B5-6738CB107448}"/>
              </a:ext>
            </a:extLst>
          </p:cNvPr>
          <p:cNvSpPr>
            <a:spLocks noChangeAspect="1"/>
          </p:cNvSpPr>
          <p:nvPr/>
        </p:nvSpPr>
        <p:spPr>
          <a:xfrm>
            <a:off x="4647426" y="5327333"/>
            <a:ext cx="108000" cy="108000"/>
          </a:xfrm>
          <a:prstGeom prst="ellipse">
            <a:avLst/>
          </a:prstGeom>
          <a:solidFill>
            <a:schemeClr val="accent3"/>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7" name="円/楕円 50">
            <a:extLst>
              <a:ext uri="{FF2B5EF4-FFF2-40B4-BE49-F238E27FC236}">
                <a16:creationId xmlns:a16="http://schemas.microsoft.com/office/drawing/2014/main" id="{45F86445-BAD8-B56E-B295-07EB23F5E85C}"/>
              </a:ext>
            </a:extLst>
          </p:cNvPr>
          <p:cNvSpPr/>
          <p:nvPr/>
        </p:nvSpPr>
        <p:spPr>
          <a:xfrm>
            <a:off x="9681607" y="1137210"/>
            <a:ext cx="1780039" cy="1780039"/>
          </a:xfrm>
          <a:prstGeom prst="ellipse">
            <a:avLst/>
          </a:prstGeom>
          <a:solidFill>
            <a:schemeClr val="bg2">
              <a:lumMod val="50000"/>
              <a:alpha val="76000"/>
            </a:schemeClr>
          </a:solidFill>
          <a:ln w="349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503999" rIns="91440" bIns="45720" numCol="1" spcCol="0" rtlCol="0" fromWordArt="0" anchor="ctr" anchorCtr="0" forceAA="0" compatLnSpc="1">
            <a:prstTxWarp prst="textNoShape">
              <a:avLst/>
            </a:prstTxWarp>
            <a:noAutofit/>
          </a:bodyPr>
          <a:lstStyle/>
          <a:p>
            <a:pPr algn="ctr">
              <a:lnSpc>
                <a:spcPct val="120000"/>
              </a:lnSpc>
            </a:pPr>
            <a:r>
              <a:rPr lang="ja-JP" altLang="en-US" sz="1200">
                <a:solidFill>
                  <a:schemeClr val="bg1"/>
                </a:solidFill>
              </a:rPr>
              <a:t>これらの動作は</a:t>
            </a:r>
            <a:br>
              <a:rPr lang="en-US" altLang="ja-JP" sz="1200" dirty="0">
                <a:solidFill>
                  <a:schemeClr val="bg1"/>
                </a:solidFill>
              </a:rPr>
            </a:br>
            <a:r>
              <a:rPr lang="ja-JP" altLang="en-US" sz="1200">
                <a:solidFill>
                  <a:schemeClr val="bg1"/>
                </a:solidFill>
              </a:rPr>
              <a:t>アクション率として</a:t>
            </a:r>
            <a:br>
              <a:rPr lang="en-US" altLang="ja-JP" sz="1200" dirty="0">
                <a:solidFill>
                  <a:schemeClr val="bg1"/>
                </a:solidFill>
              </a:rPr>
            </a:br>
            <a:r>
              <a:rPr lang="ja-JP" altLang="en-US" sz="1200">
                <a:solidFill>
                  <a:schemeClr val="bg1"/>
                </a:solidFill>
              </a:rPr>
              <a:t>数値が出ます</a:t>
            </a:r>
            <a:endParaRPr lang="ja-JP" altLang="en-US" sz="1200" dirty="0">
              <a:solidFill>
                <a:schemeClr val="bg1"/>
              </a:solidFill>
            </a:endParaRPr>
          </a:p>
        </p:txBody>
      </p:sp>
      <p:pic>
        <p:nvPicPr>
          <p:cNvPr id="18" name="グラフィックス 17" descr="信号 単色塗りつぶし">
            <a:extLst>
              <a:ext uri="{FF2B5EF4-FFF2-40B4-BE49-F238E27FC236}">
                <a16:creationId xmlns:a16="http://schemas.microsoft.com/office/drawing/2014/main" id="{0084E1D3-932C-9835-6C81-EB3E8DF92DA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290367" y="1376824"/>
            <a:ext cx="468000" cy="468000"/>
          </a:xfrm>
          <a:prstGeom prst="rect">
            <a:avLst/>
          </a:prstGeom>
        </p:spPr>
      </p:pic>
      <p:sp>
        <p:nvSpPr>
          <p:cNvPr id="19" name="正方形/長方形 18">
            <a:extLst>
              <a:ext uri="{FF2B5EF4-FFF2-40B4-BE49-F238E27FC236}">
                <a16:creationId xmlns:a16="http://schemas.microsoft.com/office/drawing/2014/main" id="{488066AE-7031-2C6F-0EA5-6FAEC2097966}"/>
              </a:ext>
            </a:extLst>
          </p:cNvPr>
          <p:cNvSpPr/>
          <p:nvPr/>
        </p:nvSpPr>
        <p:spPr>
          <a:xfrm>
            <a:off x="713346" y="4384491"/>
            <a:ext cx="2864703" cy="1872207"/>
          </a:xfrm>
          <a:prstGeom prst="rect">
            <a:avLst/>
          </a:prstGeom>
          <a:solidFill>
            <a:schemeClr val="bg1"/>
          </a:solid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b="1" dirty="0">
                <a:solidFill>
                  <a:schemeClr val="accent3"/>
                </a:solidFill>
              </a:rPr>
              <a:t>■他にも</a:t>
            </a:r>
            <a:endParaRPr kumimoji="1" lang="en-US" altLang="ja-JP" sz="1200" b="1" dirty="0">
              <a:solidFill>
                <a:schemeClr val="accent3"/>
              </a:solidFill>
            </a:endParaRPr>
          </a:p>
          <a:p>
            <a:endParaRPr kumimoji="1" lang="en-US" altLang="ja-JP" sz="500" b="1" dirty="0">
              <a:solidFill>
                <a:srgbClr val="C00000"/>
              </a:solidFill>
            </a:endParaRPr>
          </a:p>
          <a:p>
            <a:r>
              <a:rPr lang="ja-JP" altLang="en-US" sz="1200" dirty="0">
                <a:solidFill>
                  <a:schemeClr val="tx2"/>
                </a:solidFill>
              </a:rPr>
              <a:t>・キャラクターの表情を動かす</a:t>
            </a:r>
            <a:endParaRPr lang="en-US" altLang="ja-JP" sz="1200" dirty="0">
              <a:solidFill>
                <a:schemeClr val="tx2"/>
              </a:solidFill>
            </a:endParaRPr>
          </a:p>
          <a:p>
            <a:r>
              <a:rPr lang="ja-JP" altLang="en-US" sz="1200" dirty="0">
                <a:solidFill>
                  <a:schemeClr val="tx2"/>
                </a:solidFill>
              </a:rPr>
              <a:t>　インタラクション</a:t>
            </a:r>
            <a:r>
              <a:rPr lang="en-US" altLang="ja-JP" sz="1200" dirty="0">
                <a:solidFill>
                  <a:schemeClr val="tx2"/>
                </a:solidFill>
              </a:rPr>
              <a:t>(</a:t>
            </a:r>
            <a:r>
              <a:rPr lang="ja-JP" altLang="en-US" sz="1200" dirty="0">
                <a:solidFill>
                  <a:schemeClr val="tx2"/>
                </a:solidFill>
              </a:rPr>
              <a:t>左図</a:t>
            </a:r>
            <a:r>
              <a:rPr lang="en-US" altLang="ja-JP" sz="1200" dirty="0">
                <a:solidFill>
                  <a:schemeClr val="tx2"/>
                </a:solidFill>
              </a:rPr>
              <a:t>)</a:t>
            </a:r>
          </a:p>
          <a:p>
            <a:r>
              <a:rPr lang="ja-JP" altLang="en-US" sz="1200" dirty="0">
                <a:solidFill>
                  <a:schemeClr val="tx2"/>
                </a:solidFill>
              </a:rPr>
              <a:t>・部屋に好きなオブジェを</a:t>
            </a:r>
            <a:endParaRPr lang="en-US" altLang="ja-JP" sz="1200" dirty="0">
              <a:solidFill>
                <a:schemeClr val="tx2"/>
              </a:solidFill>
            </a:endParaRPr>
          </a:p>
          <a:p>
            <a:r>
              <a:rPr lang="ja-JP" altLang="en-US" sz="1200" dirty="0">
                <a:solidFill>
                  <a:schemeClr val="tx2"/>
                </a:solidFill>
              </a:rPr>
              <a:t>　配置する</a:t>
            </a:r>
            <a:r>
              <a:rPr lang="en-US" altLang="ja-JP" sz="1200" dirty="0">
                <a:solidFill>
                  <a:schemeClr val="tx2"/>
                </a:solidFill>
              </a:rPr>
              <a:t>AR</a:t>
            </a:r>
            <a:r>
              <a:rPr lang="ja-JP" altLang="en-US" sz="1200" dirty="0">
                <a:solidFill>
                  <a:schemeClr val="tx2"/>
                </a:solidFill>
              </a:rPr>
              <a:t>インタラクション</a:t>
            </a:r>
            <a:endParaRPr lang="en-US" altLang="ja-JP" sz="1200" dirty="0">
              <a:solidFill>
                <a:schemeClr val="tx2"/>
              </a:solidFill>
            </a:endParaRPr>
          </a:p>
          <a:p>
            <a:endParaRPr lang="en-US" altLang="ja-JP" sz="500" dirty="0">
              <a:solidFill>
                <a:schemeClr val="tx2"/>
              </a:solidFill>
            </a:endParaRPr>
          </a:p>
          <a:p>
            <a:r>
              <a:rPr kumimoji="1" lang="ja-JP" altLang="en-US" sz="1200" dirty="0">
                <a:solidFill>
                  <a:schemeClr val="tx2"/>
                </a:solidFill>
              </a:rPr>
              <a:t>など、さまざまなインタラクションに</a:t>
            </a:r>
            <a:endParaRPr kumimoji="1" lang="en-US" altLang="ja-JP" sz="1200" dirty="0">
              <a:solidFill>
                <a:schemeClr val="tx2"/>
              </a:solidFill>
            </a:endParaRPr>
          </a:p>
          <a:p>
            <a:r>
              <a:rPr lang="ja-JP" altLang="en-US" sz="1200" dirty="0">
                <a:solidFill>
                  <a:schemeClr val="tx2"/>
                </a:solidFill>
              </a:rPr>
              <a:t>応用することができます</a:t>
            </a:r>
            <a:endParaRPr kumimoji="1" lang="en-US" altLang="ja-JP" sz="1200" dirty="0">
              <a:solidFill>
                <a:schemeClr val="tx2"/>
              </a:solidFill>
            </a:endParaRPr>
          </a:p>
        </p:txBody>
      </p:sp>
      <p:sp>
        <p:nvSpPr>
          <p:cNvPr id="20" name="テキスト ボックス 19">
            <a:extLst>
              <a:ext uri="{FF2B5EF4-FFF2-40B4-BE49-F238E27FC236}">
                <a16:creationId xmlns:a16="http://schemas.microsoft.com/office/drawing/2014/main" id="{62590B5C-07E2-D2A1-1E39-1F69509994EC}"/>
              </a:ext>
            </a:extLst>
          </p:cNvPr>
          <p:cNvSpPr txBox="1"/>
          <p:nvPr/>
        </p:nvSpPr>
        <p:spPr>
          <a:xfrm>
            <a:off x="7498352" y="1174507"/>
            <a:ext cx="3697213" cy="523220"/>
          </a:xfrm>
          <a:prstGeom prst="rect">
            <a:avLst/>
          </a:prstGeom>
          <a:noFill/>
        </p:spPr>
        <p:txBody>
          <a:bodyPr wrap="square" rtlCol="0">
            <a:spAutoFit/>
          </a:bodyPr>
          <a:lstStyle/>
          <a:p>
            <a:pPr algn="l"/>
            <a:r>
              <a:rPr kumimoji="1" lang="en-US" altLang="ja-JP" sz="1400" b="1" dirty="0">
                <a:solidFill>
                  <a:schemeClr val="accent3"/>
                </a:solidFill>
              </a:rPr>
              <a:t>※</a:t>
            </a:r>
            <a:r>
              <a:rPr kumimoji="1" lang="ja-JP" altLang="en-US" sz="1400" b="1" dirty="0">
                <a:solidFill>
                  <a:schemeClr val="accent3"/>
                </a:solidFill>
              </a:rPr>
              <a:t>スマホ</a:t>
            </a:r>
            <a:r>
              <a:rPr kumimoji="1" lang="en-US" altLang="ja-JP" sz="1400" b="1" dirty="0">
                <a:solidFill>
                  <a:schemeClr val="accent3"/>
                </a:solidFill>
              </a:rPr>
              <a:t>WEB</a:t>
            </a:r>
            <a:r>
              <a:rPr kumimoji="1" lang="ja-JP" altLang="en-US" sz="1400" b="1" dirty="0">
                <a:solidFill>
                  <a:schemeClr val="accent3"/>
                </a:solidFill>
              </a:rPr>
              <a:t>のみ</a:t>
            </a:r>
            <a:endParaRPr kumimoji="1" lang="en-US" altLang="ja-JP" sz="1400" b="1" dirty="0">
              <a:solidFill>
                <a:schemeClr val="accent3"/>
              </a:solidFill>
            </a:endParaRPr>
          </a:p>
          <a:p>
            <a:pPr algn="l"/>
            <a:r>
              <a:rPr lang="ja-JP" altLang="en-US" sz="1400" b="1" dirty="0">
                <a:solidFill>
                  <a:schemeClr val="accent3"/>
                </a:solidFill>
              </a:rPr>
              <a:t>　</a:t>
            </a:r>
            <a:r>
              <a:rPr kumimoji="1" lang="en-US" altLang="ja-JP" sz="1400" b="1" dirty="0">
                <a:solidFill>
                  <a:schemeClr val="accent3"/>
                </a:solidFill>
              </a:rPr>
              <a:t>(</a:t>
            </a:r>
            <a:r>
              <a:rPr kumimoji="1" lang="ja-JP" altLang="en-US" sz="1050" b="1" dirty="0">
                <a:solidFill>
                  <a:schemeClr val="accent3"/>
                </a:solidFill>
              </a:rPr>
              <a:t>誘導広告での制御必須</a:t>
            </a:r>
            <a:r>
              <a:rPr kumimoji="1" lang="en-US" altLang="ja-JP" sz="1400" b="1" dirty="0">
                <a:solidFill>
                  <a:schemeClr val="accent3"/>
                </a:solidFill>
              </a:rPr>
              <a:t>)</a:t>
            </a:r>
            <a:endParaRPr kumimoji="1" lang="ja-JP" altLang="en-US" sz="1400" b="1" dirty="0">
              <a:solidFill>
                <a:schemeClr val="accent3"/>
              </a:solidFill>
            </a:endParaRPr>
          </a:p>
        </p:txBody>
      </p:sp>
      <p:grpSp>
        <p:nvGrpSpPr>
          <p:cNvPr id="21" name="グループ化 20">
            <a:extLst>
              <a:ext uri="{FF2B5EF4-FFF2-40B4-BE49-F238E27FC236}">
                <a16:creationId xmlns:a16="http://schemas.microsoft.com/office/drawing/2014/main" id="{9ECD4C84-010E-C2F4-C053-5AB69A624B3D}"/>
              </a:ext>
            </a:extLst>
          </p:cNvPr>
          <p:cNvGrpSpPr/>
          <p:nvPr/>
        </p:nvGrpSpPr>
        <p:grpSpPr>
          <a:xfrm>
            <a:off x="5999745" y="5645599"/>
            <a:ext cx="720000" cy="720000"/>
            <a:chOff x="6177344" y="2869729"/>
            <a:chExt cx="720000" cy="720000"/>
          </a:xfrm>
        </p:grpSpPr>
        <p:sp>
          <p:nvSpPr>
            <p:cNvPr id="22" name="円/楕円 55">
              <a:extLst>
                <a:ext uri="{FF2B5EF4-FFF2-40B4-BE49-F238E27FC236}">
                  <a16:creationId xmlns:a16="http://schemas.microsoft.com/office/drawing/2014/main" id="{B0F356CC-1DD6-D539-8E48-451C5564C7F5}"/>
                </a:ext>
              </a:extLst>
            </p:cNvPr>
            <p:cNvSpPr/>
            <p:nvPr/>
          </p:nvSpPr>
          <p:spPr>
            <a:xfrm>
              <a:off x="6177344" y="2869729"/>
              <a:ext cx="720000" cy="720000"/>
            </a:xfrm>
            <a:prstGeom prst="ellips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23" name="グラフィックス 22" descr="スマート フォン 単色塗りつぶし">
              <a:extLst>
                <a:ext uri="{FF2B5EF4-FFF2-40B4-BE49-F238E27FC236}">
                  <a16:creationId xmlns:a16="http://schemas.microsoft.com/office/drawing/2014/main" id="{64AE9CEE-0FDC-C5A3-9EB3-9B3DC4657E63}"/>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357344" y="3049729"/>
              <a:ext cx="360000" cy="360000"/>
            </a:xfrm>
            <a:prstGeom prst="rect">
              <a:avLst/>
            </a:prstGeom>
          </p:spPr>
        </p:pic>
      </p:grpSp>
      <p:pic>
        <p:nvPicPr>
          <p:cNvPr id="24" name="図 23" descr="ゲームのキャラクター&#10;&#10;低い精度で自動的に生成された説明">
            <a:extLst>
              <a:ext uri="{FF2B5EF4-FFF2-40B4-BE49-F238E27FC236}">
                <a16:creationId xmlns:a16="http://schemas.microsoft.com/office/drawing/2014/main" id="{16F2F412-85F2-65E3-1818-BFE4849AECD6}"/>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624392" y="3396380"/>
            <a:ext cx="1656184" cy="2606956"/>
          </a:xfrm>
          <a:prstGeom prst="rect">
            <a:avLst/>
          </a:prstGeom>
        </p:spPr>
      </p:pic>
      <p:sp>
        <p:nvSpPr>
          <p:cNvPr id="25" name="円/楕円 14">
            <a:extLst>
              <a:ext uri="{FF2B5EF4-FFF2-40B4-BE49-F238E27FC236}">
                <a16:creationId xmlns:a16="http://schemas.microsoft.com/office/drawing/2014/main" id="{FE27AF7E-5379-60BB-7B06-F8B3E3A60D81}"/>
              </a:ext>
            </a:extLst>
          </p:cNvPr>
          <p:cNvSpPr>
            <a:spLocks noChangeAspect="1"/>
          </p:cNvSpPr>
          <p:nvPr/>
        </p:nvSpPr>
        <p:spPr>
          <a:xfrm>
            <a:off x="5519936" y="4238332"/>
            <a:ext cx="108000" cy="108000"/>
          </a:xfrm>
          <a:prstGeom prst="ellipse">
            <a:avLst/>
          </a:prstGeom>
          <a:solidFill>
            <a:schemeClr val="accent3"/>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00193434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EC2A4AA6-E4D8-5A3E-D749-22F9684AD15E}"/>
              </a:ext>
            </a:extLst>
          </p:cNvPr>
          <p:cNvSpPr>
            <a:spLocks noGrp="1"/>
          </p:cNvSpPr>
          <p:nvPr>
            <p:ph type="body" sz="quarter" idx="10"/>
          </p:nvPr>
        </p:nvSpPr>
        <p:spPr/>
        <p:txBody>
          <a:bodyPr/>
          <a:lstStyle/>
          <a:p>
            <a:r>
              <a:rPr kumimoji="1" lang="ja-JP" altLang="en-US" sz="2000" b="1" i="0" u="none" strike="noStrike" kern="1200" cap="none" spc="0" normalizeH="0" baseline="0" noProof="0" dirty="0">
                <a:ln>
                  <a:noFill/>
                </a:ln>
                <a:effectLst/>
                <a:uLnTx/>
                <a:uFillTx/>
                <a:latin typeface="メイリオ" panose="020B0604030504040204" pitchFamily="34" charset="-128"/>
                <a:ea typeface="メイリオ" panose="020B0604030504040204" pitchFamily="34" charset="-128"/>
              </a:rPr>
              <a:t>期待できる効果（事例：トヨタ自動車株式会社様）</a:t>
            </a:r>
            <a:endParaRPr lang="ja-JP" altLang="en-US" dirty="0"/>
          </a:p>
        </p:txBody>
      </p:sp>
      <p:sp>
        <p:nvSpPr>
          <p:cNvPr id="3" name="テキスト プレースホルダー 2">
            <a:extLst>
              <a:ext uri="{FF2B5EF4-FFF2-40B4-BE49-F238E27FC236}">
                <a16:creationId xmlns:a16="http://schemas.microsoft.com/office/drawing/2014/main" id="{ECC258BE-05D1-ED27-5262-DE4EAA792AC1}"/>
              </a:ext>
            </a:extLst>
          </p:cNvPr>
          <p:cNvSpPr>
            <a:spLocks noGrp="1"/>
          </p:cNvSpPr>
          <p:nvPr>
            <p:ph type="body" sz="quarter" idx="11"/>
          </p:nvPr>
        </p:nvSpPr>
        <p:spPr/>
        <p:txBody>
          <a:bodyPr/>
          <a:lstStyle/>
          <a:p>
            <a:r>
              <a:rPr lang="ja-JP" altLang="en-US"/>
              <a:t>広告接触ユーザーが能動的に商品画像を操作するため、広告の訴求内容が</a:t>
            </a:r>
            <a:r>
              <a:rPr lang="ja-JP" altLang="en-US" b="1">
                <a:solidFill>
                  <a:schemeClr val="accent4"/>
                </a:solidFill>
              </a:rPr>
              <a:t>印象に残り、認知向上</a:t>
            </a:r>
            <a:r>
              <a:rPr lang="ja-JP" altLang="en-US"/>
              <a:t>が期待できます。</a:t>
            </a:r>
          </a:p>
        </p:txBody>
      </p:sp>
      <p:graphicFrame>
        <p:nvGraphicFramePr>
          <p:cNvPr id="12298" name="グラフ 12297">
            <a:extLst>
              <a:ext uri="{FF2B5EF4-FFF2-40B4-BE49-F238E27FC236}">
                <a16:creationId xmlns:a16="http://schemas.microsoft.com/office/drawing/2014/main" id="{CF2F92C7-1A54-C350-7B97-3E3F1C4FD374}"/>
              </a:ext>
            </a:extLst>
          </p:cNvPr>
          <p:cNvGraphicFramePr>
            <a:graphicFrameLocks/>
          </p:cNvGraphicFramePr>
          <p:nvPr>
            <p:extLst>
              <p:ext uri="{D42A27DB-BD31-4B8C-83A1-F6EECF244321}">
                <p14:modId xmlns:p14="http://schemas.microsoft.com/office/powerpoint/2010/main" val="1159961148"/>
              </p:ext>
            </p:extLst>
          </p:nvPr>
        </p:nvGraphicFramePr>
        <p:xfrm>
          <a:off x="5904022" y="2431140"/>
          <a:ext cx="2753547" cy="3038604"/>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2299" name="グラフ 12298">
            <a:extLst>
              <a:ext uri="{FF2B5EF4-FFF2-40B4-BE49-F238E27FC236}">
                <a16:creationId xmlns:a16="http://schemas.microsoft.com/office/drawing/2014/main" id="{3A6CFF25-B00E-BF6A-9460-31B6B52B9BF9}"/>
              </a:ext>
            </a:extLst>
          </p:cNvPr>
          <p:cNvGraphicFramePr>
            <a:graphicFrameLocks/>
          </p:cNvGraphicFramePr>
          <p:nvPr>
            <p:extLst>
              <p:ext uri="{D42A27DB-BD31-4B8C-83A1-F6EECF244321}">
                <p14:modId xmlns:p14="http://schemas.microsoft.com/office/powerpoint/2010/main" val="1833965151"/>
              </p:ext>
            </p:extLst>
          </p:nvPr>
        </p:nvGraphicFramePr>
        <p:xfrm>
          <a:off x="8801585" y="2329876"/>
          <a:ext cx="2987575" cy="3139868"/>
        </p:xfrm>
        <a:graphic>
          <a:graphicData uri="http://schemas.openxmlformats.org/drawingml/2006/chart">
            <c:chart xmlns:c="http://schemas.openxmlformats.org/drawingml/2006/chart" xmlns:r="http://schemas.openxmlformats.org/officeDocument/2006/relationships" r:id="rId3"/>
          </a:graphicData>
        </a:graphic>
      </p:graphicFrame>
      <p:sp>
        <p:nvSpPr>
          <p:cNvPr id="12300" name="テキスト ボックス 12299">
            <a:extLst>
              <a:ext uri="{FF2B5EF4-FFF2-40B4-BE49-F238E27FC236}">
                <a16:creationId xmlns:a16="http://schemas.microsoft.com/office/drawing/2014/main" id="{1AEEB888-6D14-649B-9761-C2BA028B9588}"/>
              </a:ext>
            </a:extLst>
          </p:cNvPr>
          <p:cNvSpPr txBox="1"/>
          <p:nvPr/>
        </p:nvSpPr>
        <p:spPr>
          <a:xfrm>
            <a:off x="521328" y="5755049"/>
            <a:ext cx="3882397" cy="338554"/>
          </a:xfrm>
          <a:prstGeom prst="rect">
            <a:avLst/>
          </a:prstGeom>
          <a:noFill/>
        </p:spPr>
        <p:txBody>
          <a:bodyPr wrap="square">
            <a:spAutoFit/>
          </a:bodyPr>
          <a:lstStyle/>
          <a:p>
            <a:pPr eaLnBrk="1" fontAlgn="auto" hangingPunct="1">
              <a:spcBef>
                <a:spcPts val="0"/>
              </a:spcBef>
              <a:spcAft>
                <a:spcPts val="0"/>
              </a:spcAft>
            </a:pPr>
            <a:r>
              <a:rPr lang="en-US" altLang="ja-JP" sz="800" dirty="0">
                <a:solidFill>
                  <a:srgbClr val="FFFFFF">
                    <a:lumMod val="50000"/>
                  </a:srgbClr>
                </a:solidFill>
                <a:latin typeface="メイリオ" panose="020B0604030504040204" pitchFamily="50" charset="-128"/>
                <a:ea typeface="メイリオ" panose="020B0604030504040204" pitchFamily="50" charset="-128"/>
              </a:rPr>
              <a:t>※</a:t>
            </a:r>
            <a:r>
              <a:rPr lang="en" altLang="ja-JP" sz="800" dirty="0">
                <a:solidFill>
                  <a:srgbClr val="FFFFFF">
                    <a:lumMod val="50000"/>
                  </a:srgbClr>
                </a:solidFill>
                <a:latin typeface="メイリオ" panose="020B0604030504040204" pitchFamily="50" charset="-128"/>
                <a:ea typeface="メイリオ" panose="020B0604030504040204" pitchFamily="50" charset="-128"/>
              </a:rPr>
              <a:t>2022</a:t>
            </a:r>
            <a:r>
              <a:rPr lang="ja-JP" altLang="en-US" sz="800" dirty="0">
                <a:solidFill>
                  <a:srgbClr val="FFFFFF">
                    <a:lumMod val="50000"/>
                  </a:srgbClr>
                </a:solidFill>
                <a:latin typeface="メイリオ" panose="020B0604030504040204" pitchFamily="50" charset="-128"/>
                <a:ea typeface="メイリオ" panose="020B0604030504040204" pitchFamily="50" charset="-128"/>
              </a:rPr>
              <a:t>年</a:t>
            </a:r>
            <a:r>
              <a:rPr lang="en-US" altLang="ja-JP" sz="800" dirty="0">
                <a:solidFill>
                  <a:srgbClr val="FFFFFF">
                    <a:lumMod val="50000"/>
                  </a:srgbClr>
                </a:solidFill>
                <a:latin typeface="メイリオ" panose="020B0604030504040204" pitchFamily="50" charset="-128"/>
                <a:ea typeface="メイリオ" panose="020B0604030504040204" pitchFamily="50" charset="-128"/>
              </a:rPr>
              <a:t>1</a:t>
            </a:r>
            <a:r>
              <a:rPr lang="ja-JP" altLang="en-US" sz="800" dirty="0">
                <a:solidFill>
                  <a:srgbClr val="FFFFFF">
                    <a:lumMod val="50000"/>
                  </a:srgbClr>
                </a:solidFill>
                <a:latin typeface="メイリオ" panose="020B0604030504040204" pitchFamily="50" charset="-128"/>
                <a:ea typeface="メイリオ" panose="020B0604030504040204" pitchFamily="50" charset="-128"/>
              </a:rPr>
              <a:t>月配信　トヨタ自動車株式会社様の実績より</a:t>
            </a:r>
            <a:endParaRPr lang="en" altLang="ja-JP" sz="800" dirty="0">
              <a:solidFill>
                <a:srgbClr val="FFFFFF">
                  <a:lumMod val="50000"/>
                </a:srgbClr>
              </a:solidFill>
              <a:latin typeface="メイリオ" panose="020B0604030504040204" pitchFamily="50" charset="-128"/>
              <a:ea typeface="メイリオ" panose="020B0604030504040204" pitchFamily="50" charset="-128"/>
              <a:hlinkClick r:id="rId4">
                <a:extLst>
                  <a:ext uri="{A12FA001-AC4F-418D-AE19-62706E023703}">
                    <ahyp:hlinkClr xmlns:ahyp="http://schemas.microsoft.com/office/drawing/2018/hyperlinkcolor" val="tx"/>
                  </a:ext>
                </a:extLst>
              </a:hlinkClick>
            </a:endParaRPr>
          </a:p>
          <a:p>
            <a:pPr eaLnBrk="1" fontAlgn="auto" hangingPunct="1">
              <a:spcBef>
                <a:spcPts val="0"/>
              </a:spcBef>
              <a:spcAft>
                <a:spcPts val="0"/>
              </a:spcAft>
            </a:pPr>
            <a:r>
              <a:rPr lang="en-US" altLang="ja-JP" sz="800" dirty="0">
                <a:solidFill>
                  <a:srgbClr val="FFFFFF">
                    <a:lumMod val="50000"/>
                  </a:srgbClr>
                </a:solidFill>
                <a:latin typeface="メイリオ" panose="020B0604030504040204" pitchFamily="50" charset="-128"/>
                <a:ea typeface="メイリオ" panose="020B0604030504040204" pitchFamily="50" charset="-128"/>
              </a:rPr>
              <a:t>※</a:t>
            </a:r>
            <a:r>
              <a:rPr lang="ja-JP" altLang="en-US" sz="800" dirty="0">
                <a:solidFill>
                  <a:srgbClr val="FFFFFF">
                    <a:lumMod val="50000"/>
                  </a:srgbClr>
                </a:solidFill>
                <a:latin typeface="メイリオ" panose="020B0604030504040204" pitchFamily="50" charset="-128"/>
                <a:ea typeface="メイリオ" panose="020B0604030504040204" pitchFamily="50" charset="-128"/>
              </a:rPr>
              <a:t>参考ページ　</a:t>
            </a:r>
            <a:r>
              <a:rPr lang="en" altLang="ja-JP" sz="800" dirty="0">
                <a:solidFill>
                  <a:srgbClr val="00569B"/>
                </a:solidFill>
                <a:latin typeface="メイリオ" panose="020B0604030504040204" pitchFamily="50" charset="-128"/>
                <a:ea typeface="メイリオ" panose="020B0604030504040204" pitchFamily="50" charset="-128"/>
                <a:hlinkClick r:id="rId4">
                  <a:extLst>
                    <a:ext uri="{A12FA001-AC4F-418D-AE19-62706E023703}">
                      <ahyp:hlinkClr xmlns:ahyp="http://schemas.microsoft.com/office/drawing/2018/hyperlinkcolor" val="tx"/>
                    </a:ext>
                  </a:extLst>
                </a:hlinkClick>
              </a:rPr>
              <a:t>https://richad.yahoo.co.jp/gr86_2022</a:t>
            </a:r>
            <a:endParaRPr lang="en" altLang="ja-JP" sz="800" dirty="0">
              <a:solidFill>
                <a:srgbClr val="00569B"/>
              </a:solidFill>
              <a:latin typeface="メイリオ" panose="020B0604030504040204" pitchFamily="50" charset="-128"/>
              <a:ea typeface="メイリオ" panose="020B0604030504040204" pitchFamily="50" charset="-128"/>
            </a:endParaRPr>
          </a:p>
        </p:txBody>
      </p:sp>
      <p:cxnSp>
        <p:nvCxnSpPr>
          <p:cNvPr id="12301" name="直線コネクタ 12300">
            <a:extLst>
              <a:ext uri="{FF2B5EF4-FFF2-40B4-BE49-F238E27FC236}">
                <a16:creationId xmlns:a16="http://schemas.microsoft.com/office/drawing/2014/main" id="{B0C6073E-B7CD-810E-FE03-06133B069FBA}"/>
              </a:ext>
            </a:extLst>
          </p:cNvPr>
          <p:cNvCxnSpPr>
            <a:cxnSpLocks/>
          </p:cNvCxnSpPr>
          <p:nvPr/>
        </p:nvCxnSpPr>
        <p:spPr>
          <a:xfrm flipH="1">
            <a:off x="10439767" y="2724719"/>
            <a:ext cx="612068" cy="979277"/>
          </a:xfrm>
          <a:prstGeom prst="line">
            <a:avLst/>
          </a:prstGeom>
          <a:noFill/>
          <a:ln w="9525" cap="flat" cmpd="sng" algn="ctr">
            <a:solidFill>
              <a:schemeClr val="accent4"/>
            </a:solidFill>
            <a:prstDash val="solid"/>
          </a:ln>
          <a:effectLst/>
        </p:spPr>
      </p:cxnSp>
      <p:sp>
        <p:nvSpPr>
          <p:cNvPr id="12302" name="object 39">
            <a:extLst>
              <a:ext uri="{FF2B5EF4-FFF2-40B4-BE49-F238E27FC236}">
                <a16:creationId xmlns:a16="http://schemas.microsoft.com/office/drawing/2014/main" id="{870EDFB4-E0B9-B662-F40D-0E4AB94E0BE9}"/>
              </a:ext>
            </a:extLst>
          </p:cNvPr>
          <p:cNvSpPr/>
          <p:nvPr/>
        </p:nvSpPr>
        <p:spPr>
          <a:xfrm>
            <a:off x="9045474" y="1875026"/>
            <a:ext cx="2341771" cy="403359"/>
          </a:xfrm>
          <a:custGeom>
            <a:avLst/>
            <a:gdLst/>
            <a:ahLst/>
            <a:cxnLst/>
            <a:rect l="l" t="t" r="r" b="b"/>
            <a:pathLst>
              <a:path w="1649095" h="220344">
                <a:moveTo>
                  <a:pt x="0" y="219837"/>
                </a:moveTo>
                <a:lnTo>
                  <a:pt x="1648764" y="219837"/>
                </a:lnTo>
                <a:lnTo>
                  <a:pt x="1648764" y="0"/>
                </a:lnTo>
                <a:lnTo>
                  <a:pt x="0" y="0"/>
                </a:lnTo>
                <a:lnTo>
                  <a:pt x="0" y="219837"/>
                </a:lnTo>
                <a:close/>
              </a:path>
            </a:pathLst>
          </a:custGeom>
          <a:solidFill>
            <a:schemeClr val="accent1"/>
          </a:solidFill>
          <a:ln w="9525" cap="flat" cmpd="sng" algn="ctr">
            <a:noFill/>
            <a:prstDash val="solid"/>
          </a:ln>
          <a:effectLst/>
        </p:spPr>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schemeClr val="bg2"/>
                </a:solidFill>
                <a:effectLst/>
                <a:uLnTx/>
                <a:uFillTx/>
                <a:latin typeface="+mj-ea"/>
                <a:ea typeface="+mj-ea"/>
                <a:cs typeface="Calibri" panose="020F0502020204030204"/>
              </a:rPr>
              <a:t>広告認知</a:t>
            </a:r>
            <a:r>
              <a:rPr kumimoji="0" lang="ja-JP" altLang="en-US" sz="800" b="0" i="0" u="none" strike="noStrike" kern="0" cap="none" spc="0" normalizeH="0" baseline="0" noProof="0" dirty="0">
                <a:ln>
                  <a:noFill/>
                </a:ln>
                <a:solidFill>
                  <a:schemeClr val="bg2"/>
                </a:solidFill>
                <a:effectLst/>
                <a:uLnTx/>
                <a:uFillTx/>
                <a:latin typeface="+mj-ea"/>
                <a:ea typeface="+mj-ea"/>
              </a:rPr>
              <a:t>   </a:t>
            </a:r>
            <a:r>
              <a:rPr kumimoji="0" lang="en-US" altLang="ja-JP" sz="800" b="0" i="0" u="none" strike="noStrike" kern="0" cap="none" spc="0" normalizeH="0" baseline="0" noProof="0" dirty="0">
                <a:ln>
                  <a:noFill/>
                </a:ln>
                <a:solidFill>
                  <a:schemeClr val="bg2"/>
                </a:solidFill>
                <a:effectLst/>
                <a:uLnTx/>
                <a:uFillTx/>
                <a:latin typeface="+mj-ea"/>
                <a:ea typeface="+mj-ea"/>
              </a:rPr>
              <a:t>※2</a:t>
            </a:r>
            <a:endParaRPr kumimoji="0" lang="ja-JP" altLang="en-US" sz="800" b="0" i="0" u="none" strike="noStrike" kern="0" cap="none" spc="0" normalizeH="0" baseline="0" noProof="0" dirty="0">
              <a:ln>
                <a:noFill/>
              </a:ln>
              <a:solidFill>
                <a:schemeClr val="bg2"/>
              </a:solidFill>
              <a:effectLst/>
              <a:uLnTx/>
              <a:uFillTx/>
              <a:latin typeface="+mj-ea"/>
              <a:ea typeface="+mj-ea"/>
            </a:endParaRPr>
          </a:p>
        </p:txBody>
      </p:sp>
      <p:sp>
        <p:nvSpPr>
          <p:cNvPr id="12303" name="正方形/長方形 12302">
            <a:extLst>
              <a:ext uri="{FF2B5EF4-FFF2-40B4-BE49-F238E27FC236}">
                <a16:creationId xmlns:a16="http://schemas.microsoft.com/office/drawing/2014/main" id="{E7642E60-31EB-A2CF-37E3-E2248F7EFE59}"/>
              </a:ext>
            </a:extLst>
          </p:cNvPr>
          <p:cNvSpPr/>
          <p:nvPr/>
        </p:nvSpPr>
        <p:spPr>
          <a:xfrm>
            <a:off x="3775280" y="2049910"/>
            <a:ext cx="1161718" cy="568308"/>
          </a:xfrm>
          <a:prstGeom prst="rect">
            <a:avLst/>
          </a:prstGeom>
          <a:solidFill>
            <a:srgbClr val="FFFFFF"/>
          </a:solidFill>
          <a:ln w="9525" cap="flat" cmpd="sng" algn="ctr">
            <a:solidFill>
              <a:srgbClr val="000000"/>
            </a:solidFill>
            <a:prstDash val="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srgbClr val="FFFFFF">
                    <a:lumMod val="50000"/>
                  </a:srgbClr>
                </a:solidFill>
                <a:effectLst/>
                <a:uLnTx/>
                <a:uFillTx/>
                <a:latin typeface="Calibri" panose="020F0502020204030204"/>
                <a:ea typeface="メイリオ" panose="020B0604030504040204" pitchFamily="50" charset="-128"/>
                <a:cs typeface="+mn-cs"/>
              </a:rPr>
              <a:t>＜参考＞</a:t>
            </a:r>
            <a:endParaRPr kumimoji="0" lang="en-US" altLang="ja-JP" sz="1000" b="0" i="0" u="none" strike="noStrike" kern="0" cap="none" spc="0" normalizeH="0" baseline="0" noProof="0" dirty="0">
              <a:ln>
                <a:noFill/>
              </a:ln>
              <a:solidFill>
                <a:srgbClr val="FFFFFF">
                  <a:lumMod val="50000"/>
                </a:srgbClr>
              </a:solidFill>
              <a:effectLst/>
              <a:uLnTx/>
              <a:uFillTx/>
              <a:latin typeface="Calibri" panose="020F0502020204030204"/>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srgbClr val="FFFFFF">
                    <a:lumMod val="50000"/>
                  </a:srgbClr>
                </a:solidFill>
                <a:effectLst/>
                <a:uLnTx/>
                <a:uFillTx/>
                <a:latin typeface="Calibri" panose="020F0502020204030204"/>
                <a:ea typeface="メイリオ" panose="020B0604030504040204" pitchFamily="50" charset="-128"/>
                <a:cs typeface="+mn-cs"/>
              </a:rPr>
              <a:t>広告バナー</a:t>
            </a:r>
            <a:r>
              <a:rPr kumimoji="0" lang="en-US" altLang="ja-JP" sz="1000" b="0" i="0" u="none" strike="noStrike" kern="0" cap="none" spc="0" normalizeH="0" baseline="0" noProof="0" dirty="0">
                <a:ln>
                  <a:noFill/>
                </a:ln>
                <a:solidFill>
                  <a:srgbClr val="FFFFFF">
                    <a:lumMod val="50000"/>
                  </a:srgbClr>
                </a:solidFill>
                <a:effectLst/>
                <a:uLnTx/>
                <a:uFillTx/>
                <a:latin typeface="Calibri" panose="020F0502020204030204"/>
                <a:ea typeface="メイリオ" panose="020B0604030504040204" pitchFamily="50" charset="-128"/>
                <a:cs typeface="+mn-cs"/>
              </a:rPr>
              <a:t>CTR</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srgbClr val="FFFFFF">
                    <a:lumMod val="50000"/>
                  </a:srgbClr>
                </a:solidFill>
                <a:effectLst/>
                <a:uLnTx/>
                <a:uFillTx/>
                <a:latin typeface="Calibri" panose="020F0502020204030204"/>
                <a:ea typeface="メイリオ" panose="020B0604030504040204" pitchFamily="50" charset="-128"/>
                <a:cs typeface="+mn-cs"/>
              </a:rPr>
              <a:t>1.18%</a:t>
            </a:r>
          </a:p>
        </p:txBody>
      </p:sp>
      <p:sp>
        <p:nvSpPr>
          <p:cNvPr id="12304" name="正方形/長方形 12303">
            <a:extLst>
              <a:ext uri="{FF2B5EF4-FFF2-40B4-BE49-F238E27FC236}">
                <a16:creationId xmlns:a16="http://schemas.microsoft.com/office/drawing/2014/main" id="{21365604-63DC-A70D-3B87-BF8DFAE2CFDA}"/>
              </a:ext>
            </a:extLst>
          </p:cNvPr>
          <p:cNvSpPr/>
          <p:nvPr/>
        </p:nvSpPr>
        <p:spPr>
          <a:xfrm>
            <a:off x="633007" y="4893678"/>
            <a:ext cx="1714074" cy="704173"/>
          </a:xfrm>
          <a:prstGeom prst="rect">
            <a:avLst/>
          </a:prstGeom>
          <a:solidFill>
            <a:srgbClr val="FFFFFF"/>
          </a:solidFill>
          <a:ln w="9525" cap="flat" cmpd="sng" algn="ctr">
            <a:solidFill>
              <a:srgbClr val="000000"/>
            </a:solidFill>
            <a:prstDash val="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srgbClr val="FFFFFF">
                    <a:lumMod val="50000"/>
                  </a:srgbClr>
                </a:solidFill>
                <a:effectLst/>
                <a:uLnTx/>
                <a:uFillTx/>
                <a:latin typeface="Calibri" panose="020F0502020204030204"/>
                <a:ea typeface="メイリオ" panose="020B0604030504040204" pitchFamily="50" charset="-128"/>
                <a:cs typeface="+mn-cs"/>
              </a:rPr>
              <a:t>インタラクションページが</a:t>
            </a:r>
            <a:endParaRPr kumimoji="0" lang="en-US" altLang="ja-JP" sz="1000" b="0" i="0" u="none" strike="noStrike" kern="0" cap="none" spc="0" normalizeH="0" baseline="0" noProof="0" dirty="0">
              <a:ln>
                <a:noFill/>
              </a:ln>
              <a:solidFill>
                <a:srgbClr val="FFFFFF">
                  <a:lumMod val="50000"/>
                </a:srgbClr>
              </a:solidFill>
              <a:effectLst/>
              <a:uLnTx/>
              <a:uFillTx/>
              <a:latin typeface="Calibri" panose="020F0502020204030204"/>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srgbClr val="FFFFFF">
                    <a:lumMod val="50000"/>
                  </a:srgbClr>
                </a:solidFill>
                <a:effectLst/>
                <a:uLnTx/>
                <a:uFillTx/>
                <a:latin typeface="Calibri" panose="020F0502020204030204"/>
                <a:ea typeface="メイリオ" panose="020B0604030504040204" pitchFamily="50" charset="-128"/>
                <a:cs typeface="+mn-cs"/>
              </a:rPr>
              <a:t>表示されたユーザーの</a:t>
            </a:r>
            <a:endParaRPr kumimoji="0" lang="en-US" altLang="ja-JP" sz="1000" b="0" i="0" u="none" strike="noStrike" kern="0" cap="none" spc="0" normalizeH="0" baseline="0" noProof="0" dirty="0">
              <a:ln>
                <a:noFill/>
              </a:ln>
              <a:solidFill>
                <a:srgbClr val="FFFFFF">
                  <a:lumMod val="50000"/>
                </a:srgbClr>
              </a:solidFill>
              <a:effectLst/>
              <a:uLnTx/>
              <a:uFillTx/>
              <a:latin typeface="Calibri" panose="020F0502020204030204"/>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srgbClr val="FFFFFF">
                    <a:lumMod val="50000"/>
                  </a:srgbClr>
                </a:solidFill>
                <a:effectLst/>
                <a:uLnTx/>
                <a:uFillTx/>
                <a:latin typeface="Calibri" panose="020F0502020204030204"/>
                <a:ea typeface="メイリオ" panose="020B0604030504040204" pitchFamily="50" charset="-128"/>
                <a:cs typeface="+mn-cs"/>
              </a:rPr>
              <a:t>97</a:t>
            </a:r>
            <a:r>
              <a:rPr kumimoji="0" lang="ja-JP" altLang="en-US" sz="1000" b="0" i="0" u="none" strike="noStrike" kern="0" cap="none" spc="0" normalizeH="0" baseline="0" noProof="0" dirty="0">
                <a:ln>
                  <a:noFill/>
                </a:ln>
                <a:solidFill>
                  <a:srgbClr val="FFFFFF">
                    <a:lumMod val="50000"/>
                  </a:srgbClr>
                </a:solidFill>
                <a:effectLst/>
                <a:uLnTx/>
                <a:uFillTx/>
                <a:latin typeface="Calibri" panose="020F0502020204030204"/>
                <a:ea typeface="メイリオ" panose="020B0604030504040204" pitchFamily="50" charset="-128"/>
                <a:cs typeface="+mn-cs"/>
              </a:rPr>
              <a:t>％がアクション実行</a:t>
            </a:r>
            <a:endParaRPr kumimoji="0" lang="en-US" altLang="ja-JP" sz="1000" b="0" i="0" u="none" strike="noStrike" kern="0" cap="none" spc="0" normalizeH="0" baseline="0" noProof="0" dirty="0">
              <a:ln>
                <a:noFill/>
              </a:ln>
              <a:solidFill>
                <a:srgbClr val="FFFFFF">
                  <a:lumMod val="50000"/>
                </a:srgbClr>
              </a:solidFill>
              <a:effectLst/>
              <a:uLnTx/>
              <a:uFillTx/>
              <a:latin typeface="Calibri" panose="020F0502020204030204"/>
              <a:ea typeface="メイリオ" panose="020B0604030504040204" pitchFamily="50" charset="-128"/>
              <a:cs typeface="+mn-cs"/>
            </a:endParaRPr>
          </a:p>
        </p:txBody>
      </p:sp>
      <p:sp>
        <p:nvSpPr>
          <p:cNvPr id="12305" name="テキスト ボックス 12304">
            <a:extLst>
              <a:ext uri="{FF2B5EF4-FFF2-40B4-BE49-F238E27FC236}">
                <a16:creationId xmlns:a16="http://schemas.microsoft.com/office/drawing/2014/main" id="{B2F4E981-F131-9CC0-A953-6F8E51EF3078}"/>
              </a:ext>
            </a:extLst>
          </p:cNvPr>
          <p:cNvSpPr txBox="1"/>
          <p:nvPr/>
        </p:nvSpPr>
        <p:spPr>
          <a:xfrm>
            <a:off x="9583789" y="2832288"/>
            <a:ext cx="1258066" cy="461665"/>
          </a:xfrm>
          <a:prstGeom prst="rect">
            <a:avLst/>
          </a:prstGeom>
          <a:noFill/>
        </p:spPr>
        <p:txBody>
          <a:bodyPr wrap="square" rtlCol="0">
            <a:spAutoFit/>
          </a:bodyPr>
          <a:lstStyle/>
          <a:p>
            <a:pPr algn="ctr" eaLnBrk="1" fontAlgn="auto" hangingPunct="1">
              <a:spcBef>
                <a:spcPts val="0"/>
              </a:spcBef>
              <a:spcAft>
                <a:spcPts val="0"/>
              </a:spcAft>
            </a:pPr>
            <a:r>
              <a:rPr lang="en-US" altLang="ja-JP" sz="2400" b="1" dirty="0">
                <a:solidFill>
                  <a:srgbClr val="002AFF"/>
                </a:solidFill>
                <a:latin typeface="メイリオ" panose="020B0604030504040204" pitchFamily="50" charset="-128"/>
                <a:ea typeface="メイリオ" panose="020B0604030504040204" pitchFamily="50" charset="-128"/>
              </a:rPr>
              <a:t>168</a:t>
            </a:r>
            <a:r>
              <a:rPr lang="ja-JP" altLang="en-US" sz="1400" b="1" dirty="0">
                <a:solidFill>
                  <a:srgbClr val="002AFF"/>
                </a:solidFill>
                <a:latin typeface="メイリオ" panose="020B0604030504040204" pitchFamily="50" charset="-128"/>
                <a:ea typeface="メイリオ" panose="020B0604030504040204" pitchFamily="50" charset="-128"/>
              </a:rPr>
              <a:t>％</a:t>
            </a:r>
            <a:r>
              <a:rPr lang="en-US" altLang="ja-JP" sz="1400" b="1" dirty="0">
                <a:solidFill>
                  <a:srgbClr val="002AFF"/>
                </a:solidFill>
                <a:latin typeface="メイリオ" panose="020B0604030504040204" pitchFamily="50" charset="-128"/>
                <a:ea typeface="メイリオ" panose="020B0604030504040204" pitchFamily="50" charset="-128"/>
              </a:rPr>
              <a:t>UP</a:t>
            </a:r>
            <a:endParaRPr lang="ja-JP" altLang="en-US" sz="1400" b="1" dirty="0">
              <a:solidFill>
                <a:srgbClr val="002AFF"/>
              </a:solidFill>
              <a:latin typeface="メイリオ" panose="020B0604030504040204" pitchFamily="50" charset="-128"/>
              <a:ea typeface="メイリオ" panose="020B0604030504040204" pitchFamily="50" charset="-128"/>
            </a:endParaRPr>
          </a:p>
        </p:txBody>
      </p:sp>
      <p:cxnSp>
        <p:nvCxnSpPr>
          <p:cNvPr id="12306" name="直線コネクタ 12305">
            <a:extLst>
              <a:ext uri="{FF2B5EF4-FFF2-40B4-BE49-F238E27FC236}">
                <a16:creationId xmlns:a16="http://schemas.microsoft.com/office/drawing/2014/main" id="{7FACD147-9CD6-9DD4-68BF-D6234BAE231B}"/>
              </a:ext>
            </a:extLst>
          </p:cNvPr>
          <p:cNvCxnSpPr>
            <a:cxnSpLocks/>
          </p:cNvCxnSpPr>
          <p:nvPr/>
        </p:nvCxnSpPr>
        <p:spPr>
          <a:xfrm flipH="1">
            <a:off x="7405777" y="2840243"/>
            <a:ext cx="582283" cy="596233"/>
          </a:xfrm>
          <a:prstGeom prst="line">
            <a:avLst/>
          </a:prstGeom>
          <a:noFill/>
          <a:ln w="9525" cap="flat" cmpd="sng" algn="ctr">
            <a:solidFill>
              <a:schemeClr val="accent4"/>
            </a:solidFill>
            <a:prstDash val="solid"/>
          </a:ln>
          <a:effectLst/>
        </p:spPr>
      </p:cxnSp>
      <p:sp>
        <p:nvSpPr>
          <p:cNvPr id="12307" name="テキスト ボックス 12306">
            <a:extLst>
              <a:ext uri="{FF2B5EF4-FFF2-40B4-BE49-F238E27FC236}">
                <a16:creationId xmlns:a16="http://schemas.microsoft.com/office/drawing/2014/main" id="{2C3E78CF-A944-F374-B334-0931F4B57EA1}"/>
              </a:ext>
            </a:extLst>
          </p:cNvPr>
          <p:cNvSpPr txBox="1"/>
          <p:nvPr/>
        </p:nvSpPr>
        <p:spPr>
          <a:xfrm>
            <a:off x="6566764" y="2790636"/>
            <a:ext cx="1258066" cy="461665"/>
          </a:xfrm>
          <a:prstGeom prst="rect">
            <a:avLst/>
          </a:prstGeom>
          <a:noFill/>
        </p:spPr>
        <p:txBody>
          <a:bodyPr wrap="square" rtlCol="0">
            <a:spAutoFit/>
          </a:bodyPr>
          <a:lstStyle/>
          <a:p>
            <a:pPr algn="ctr" eaLnBrk="1" fontAlgn="auto" hangingPunct="1">
              <a:spcBef>
                <a:spcPts val="0"/>
              </a:spcBef>
              <a:spcAft>
                <a:spcPts val="0"/>
              </a:spcAft>
            </a:pPr>
            <a:r>
              <a:rPr lang="en-US" altLang="ja-JP" sz="2400" b="1" dirty="0">
                <a:solidFill>
                  <a:srgbClr val="002AFF"/>
                </a:solidFill>
                <a:latin typeface="メイリオ" panose="020B0604030504040204" pitchFamily="50" charset="-128"/>
                <a:ea typeface="メイリオ" panose="020B0604030504040204" pitchFamily="50" charset="-128"/>
              </a:rPr>
              <a:t>137</a:t>
            </a:r>
            <a:r>
              <a:rPr lang="ja-JP" altLang="en-US" sz="1400" b="1" dirty="0">
                <a:solidFill>
                  <a:srgbClr val="002AFF"/>
                </a:solidFill>
                <a:latin typeface="メイリオ" panose="020B0604030504040204" pitchFamily="50" charset="-128"/>
                <a:ea typeface="メイリオ" panose="020B0604030504040204" pitchFamily="50" charset="-128"/>
              </a:rPr>
              <a:t>％</a:t>
            </a:r>
            <a:r>
              <a:rPr lang="en-US" altLang="ja-JP" sz="1400" b="1" dirty="0">
                <a:solidFill>
                  <a:srgbClr val="002AFF"/>
                </a:solidFill>
                <a:latin typeface="メイリオ" panose="020B0604030504040204" pitchFamily="50" charset="-128"/>
                <a:ea typeface="メイリオ" panose="020B0604030504040204" pitchFamily="50" charset="-128"/>
              </a:rPr>
              <a:t>UP</a:t>
            </a:r>
            <a:endParaRPr lang="ja-JP" altLang="en-US" sz="1400" b="1" dirty="0">
              <a:solidFill>
                <a:srgbClr val="002AFF"/>
              </a:solidFill>
              <a:latin typeface="メイリオ" panose="020B0604030504040204" pitchFamily="50" charset="-128"/>
              <a:ea typeface="メイリオ" panose="020B0604030504040204" pitchFamily="50" charset="-128"/>
            </a:endParaRPr>
          </a:p>
        </p:txBody>
      </p:sp>
      <p:sp>
        <p:nvSpPr>
          <p:cNvPr id="12308" name="object 39">
            <a:extLst>
              <a:ext uri="{FF2B5EF4-FFF2-40B4-BE49-F238E27FC236}">
                <a16:creationId xmlns:a16="http://schemas.microsoft.com/office/drawing/2014/main" id="{377722EA-E431-1EA8-2E44-AF4B0BEC1003}"/>
              </a:ext>
            </a:extLst>
          </p:cNvPr>
          <p:cNvSpPr/>
          <p:nvPr/>
        </p:nvSpPr>
        <p:spPr>
          <a:xfrm>
            <a:off x="5884947" y="1869342"/>
            <a:ext cx="2628606" cy="403359"/>
          </a:xfrm>
          <a:custGeom>
            <a:avLst/>
            <a:gdLst/>
            <a:ahLst/>
            <a:cxnLst/>
            <a:rect l="l" t="t" r="r" b="b"/>
            <a:pathLst>
              <a:path w="1649095" h="220344">
                <a:moveTo>
                  <a:pt x="0" y="219837"/>
                </a:moveTo>
                <a:lnTo>
                  <a:pt x="1648764" y="219837"/>
                </a:lnTo>
                <a:lnTo>
                  <a:pt x="1648764" y="0"/>
                </a:lnTo>
                <a:lnTo>
                  <a:pt x="0" y="0"/>
                </a:lnTo>
                <a:lnTo>
                  <a:pt x="0" y="219837"/>
                </a:lnTo>
                <a:close/>
              </a:path>
            </a:pathLst>
          </a:custGeom>
          <a:solidFill>
            <a:schemeClr val="accent1"/>
          </a:solidFill>
          <a:ln w="9525" cap="flat" cmpd="sng" algn="ctr">
            <a:noFill/>
            <a:prstDash val="solid"/>
          </a:ln>
          <a:effectLst/>
        </p:spPr>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schemeClr val="bg2"/>
                </a:solidFill>
                <a:effectLst/>
                <a:uLnTx/>
                <a:uFillTx/>
                <a:latin typeface="+mj-ea"/>
                <a:ea typeface="+mj-ea"/>
                <a:cs typeface="Calibri" panose="020F0502020204030204"/>
              </a:rPr>
              <a:t>広告が印象に残った</a:t>
            </a:r>
            <a:r>
              <a:rPr kumimoji="0" lang="ja-JP" altLang="en-US" sz="800" b="0" i="0" u="none" strike="noStrike" kern="0" cap="none" spc="0" normalizeH="0" baseline="0" noProof="0" dirty="0">
                <a:ln>
                  <a:noFill/>
                </a:ln>
                <a:solidFill>
                  <a:schemeClr val="bg2"/>
                </a:solidFill>
                <a:effectLst/>
                <a:uLnTx/>
                <a:uFillTx/>
                <a:latin typeface="+mj-ea"/>
                <a:ea typeface="+mj-ea"/>
                <a:cs typeface="Calibri" panose="020F0502020204030204"/>
              </a:rPr>
              <a:t>　 </a:t>
            </a:r>
            <a:r>
              <a:rPr kumimoji="0" lang="en-US" altLang="ja-JP" sz="800" b="0" i="0" u="none" strike="noStrike" kern="0" cap="none" spc="0" normalizeH="0" baseline="0" noProof="0" dirty="0">
                <a:ln>
                  <a:noFill/>
                </a:ln>
                <a:solidFill>
                  <a:schemeClr val="bg2"/>
                </a:solidFill>
                <a:effectLst/>
                <a:uLnTx/>
                <a:uFillTx/>
                <a:latin typeface="+mj-ea"/>
                <a:ea typeface="+mj-ea"/>
              </a:rPr>
              <a:t>※1</a:t>
            </a:r>
            <a:endParaRPr kumimoji="0" lang="en-US" altLang="ja-JP" sz="800" b="0" i="0" u="none" strike="noStrike" kern="0" cap="none" spc="0" normalizeH="0" baseline="0" noProof="0" dirty="0">
              <a:ln>
                <a:noFill/>
              </a:ln>
              <a:solidFill>
                <a:schemeClr val="bg2"/>
              </a:solidFill>
              <a:effectLst/>
              <a:uLnTx/>
              <a:uFillTx/>
              <a:latin typeface="+mj-ea"/>
              <a:ea typeface="+mj-ea"/>
              <a:cs typeface="Calibri" panose="020F0502020204030204"/>
            </a:endParaRPr>
          </a:p>
        </p:txBody>
      </p:sp>
      <p:sp>
        <p:nvSpPr>
          <p:cNvPr id="12309" name="テキスト ボックス 12308">
            <a:extLst>
              <a:ext uri="{FF2B5EF4-FFF2-40B4-BE49-F238E27FC236}">
                <a16:creationId xmlns:a16="http://schemas.microsoft.com/office/drawing/2014/main" id="{4F489F37-4A5D-CDDF-DC54-5E5EAE6104CA}"/>
              </a:ext>
            </a:extLst>
          </p:cNvPr>
          <p:cNvSpPr txBox="1"/>
          <p:nvPr/>
        </p:nvSpPr>
        <p:spPr>
          <a:xfrm>
            <a:off x="6065281" y="5469742"/>
            <a:ext cx="5832648" cy="584775"/>
          </a:xfrm>
          <a:prstGeom prst="rect">
            <a:avLst/>
          </a:prstGeom>
          <a:noFill/>
        </p:spPr>
        <p:txBody>
          <a:bodyPr wrap="square">
            <a:spAutoFit/>
          </a:bodyPr>
          <a:lstStyle/>
          <a:p>
            <a:pPr eaLnBrk="1" fontAlgn="auto" hangingPunct="1">
              <a:spcBef>
                <a:spcPts val="0"/>
              </a:spcBef>
              <a:spcAft>
                <a:spcPts val="0"/>
              </a:spcAft>
            </a:pPr>
            <a:r>
              <a:rPr lang="en-US" altLang="ja-JP" sz="800" dirty="0">
                <a:solidFill>
                  <a:srgbClr val="FFFFFF">
                    <a:lumMod val="50000"/>
                  </a:srgbClr>
                </a:solidFill>
                <a:latin typeface="メイリオ" panose="020B0604030504040204" pitchFamily="50" charset="-128"/>
                <a:ea typeface="メイリオ" panose="020B0604030504040204" pitchFamily="50" charset="-128"/>
              </a:rPr>
              <a:t>※</a:t>
            </a:r>
            <a:r>
              <a:rPr lang="ja-JP" altLang="en-US" sz="800" dirty="0">
                <a:solidFill>
                  <a:srgbClr val="FFFFFF">
                    <a:lumMod val="50000"/>
                  </a:srgbClr>
                </a:solidFill>
                <a:latin typeface="メイリオ" panose="020B0604030504040204" pitchFamily="50" charset="-128"/>
                <a:ea typeface="メイリオ" panose="020B0604030504040204" pitchFamily="50" charset="-128"/>
              </a:rPr>
              <a:t>出典：</a:t>
            </a:r>
            <a:r>
              <a:rPr lang="en-US" altLang="ja-JP" sz="800" dirty="0">
                <a:solidFill>
                  <a:srgbClr val="FFFFFF">
                    <a:lumMod val="50000"/>
                  </a:srgbClr>
                </a:solidFill>
                <a:latin typeface="メイリオ" panose="020B0604030504040204" pitchFamily="50" charset="-128"/>
                <a:ea typeface="メイリオ" panose="020B0604030504040204" pitchFamily="50" charset="-128"/>
              </a:rPr>
              <a:t>Yahoo! JAPAN</a:t>
            </a:r>
            <a:r>
              <a:rPr lang="ja-JP" altLang="en-US" sz="800" dirty="0">
                <a:solidFill>
                  <a:srgbClr val="FFFFFF">
                    <a:lumMod val="50000"/>
                  </a:srgbClr>
                </a:solidFill>
                <a:latin typeface="メイリオ" panose="020B0604030504040204" pitchFamily="50" charset="-128"/>
                <a:ea typeface="メイリオ" panose="020B0604030504040204" pitchFamily="50" charset="-128"/>
              </a:rPr>
              <a:t>自主調査 </a:t>
            </a:r>
            <a:r>
              <a:rPr lang="en-US" altLang="ja-JP" sz="800" dirty="0">
                <a:solidFill>
                  <a:srgbClr val="FFFFFF">
                    <a:lumMod val="50000"/>
                  </a:srgbClr>
                </a:solidFill>
                <a:latin typeface="メイリオ" panose="020B0604030504040204" pitchFamily="50" charset="-128"/>
                <a:ea typeface="メイリオ" panose="020B0604030504040204" pitchFamily="50" charset="-128"/>
              </a:rPr>
              <a:t>(</a:t>
            </a:r>
            <a:r>
              <a:rPr lang="ja-JP" altLang="en-US" sz="800" dirty="0">
                <a:solidFill>
                  <a:srgbClr val="FFFFFF">
                    <a:lumMod val="50000"/>
                  </a:srgbClr>
                </a:solidFill>
                <a:latin typeface="メイリオ" panose="020B0604030504040204" pitchFamily="50" charset="-128"/>
                <a:ea typeface="メイリオ" panose="020B0604030504040204" pitchFamily="50" charset="-128"/>
              </a:rPr>
              <a:t>マクロミルモニターを通じてのアンケート調査 </a:t>
            </a:r>
            <a:r>
              <a:rPr lang="en-US" altLang="ja-JP" sz="800" dirty="0">
                <a:solidFill>
                  <a:srgbClr val="FFFFFF">
                    <a:lumMod val="50000"/>
                  </a:srgbClr>
                </a:solidFill>
                <a:latin typeface="メイリオ" panose="020B0604030504040204" pitchFamily="50" charset="-128"/>
                <a:ea typeface="メイリオ" panose="020B0604030504040204" pitchFamily="50" charset="-128"/>
              </a:rPr>
              <a:t>2022</a:t>
            </a:r>
            <a:r>
              <a:rPr lang="ja-JP" altLang="en-US" sz="800" dirty="0">
                <a:solidFill>
                  <a:srgbClr val="FFFFFF">
                    <a:lumMod val="50000"/>
                  </a:srgbClr>
                </a:solidFill>
                <a:latin typeface="メイリオ" panose="020B0604030504040204" pitchFamily="50" charset="-128"/>
                <a:ea typeface="メイリオ" panose="020B0604030504040204" pitchFamily="50" charset="-128"/>
              </a:rPr>
              <a:t>年</a:t>
            </a:r>
            <a:r>
              <a:rPr lang="en-US" altLang="ja-JP" sz="800" dirty="0">
                <a:solidFill>
                  <a:srgbClr val="FFFFFF">
                    <a:lumMod val="50000"/>
                  </a:srgbClr>
                </a:solidFill>
                <a:latin typeface="メイリオ" panose="020B0604030504040204" pitchFamily="50" charset="-128"/>
                <a:ea typeface="メイリオ" panose="020B0604030504040204" pitchFamily="50" charset="-128"/>
              </a:rPr>
              <a:t>1</a:t>
            </a:r>
            <a:r>
              <a:rPr lang="ja-JP" altLang="en-US" sz="800" dirty="0">
                <a:solidFill>
                  <a:srgbClr val="FFFFFF">
                    <a:lumMod val="50000"/>
                  </a:srgbClr>
                </a:solidFill>
                <a:latin typeface="メイリオ" panose="020B0604030504040204" pitchFamily="50" charset="-128"/>
                <a:ea typeface="メイリオ" panose="020B0604030504040204" pitchFamily="50" charset="-128"/>
              </a:rPr>
              <a:t>月実施、</a:t>
            </a:r>
            <a:r>
              <a:rPr lang="en-US" altLang="ja-JP" sz="800" dirty="0">
                <a:solidFill>
                  <a:srgbClr val="FFFFFF">
                    <a:lumMod val="50000"/>
                  </a:srgbClr>
                </a:solidFill>
                <a:latin typeface="メイリオ" panose="020B0604030504040204" pitchFamily="50" charset="-128"/>
                <a:ea typeface="メイリオ" panose="020B0604030504040204" pitchFamily="50" charset="-128"/>
              </a:rPr>
              <a:t>N</a:t>
            </a:r>
            <a:r>
              <a:rPr lang="ja-JP" altLang="en-US" sz="800" dirty="0">
                <a:solidFill>
                  <a:srgbClr val="FFFFFF">
                    <a:lumMod val="50000"/>
                  </a:srgbClr>
                </a:solidFill>
                <a:latin typeface="メイリオ" panose="020B0604030504040204" pitchFamily="50" charset="-128"/>
                <a:ea typeface="メイリオ" panose="020B0604030504040204" pitchFamily="50" charset="-128"/>
              </a:rPr>
              <a:t>：</a:t>
            </a:r>
            <a:r>
              <a:rPr lang="en-US" altLang="ja-JP" sz="800" dirty="0">
                <a:solidFill>
                  <a:srgbClr val="FFFFFF">
                    <a:lumMod val="50000"/>
                  </a:srgbClr>
                </a:solidFill>
                <a:latin typeface="メイリオ" panose="020B0604030504040204" pitchFamily="50" charset="-128"/>
                <a:ea typeface="メイリオ" panose="020B0604030504040204" pitchFamily="50" charset="-128"/>
              </a:rPr>
              <a:t>1030</a:t>
            </a:r>
            <a:r>
              <a:rPr lang="ja-JP" altLang="en-US" sz="800" dirty="0">
                <a:solidFill>
                  <a:srgbClr val="FFFFFF">
                    <a:lumMod val="50000"/>
                  </a:srgbClr>
                </a:solidFill>
                <a:latin typeface="メイリオ" panose="020B0604030504040204" pitchFamily="50" charset="-128"/>
                <a:ea typeface="メイリオ" panose="020B0604030504040204" pitchFamily="50" charset="-128"/>
              </a:rPr>
              <a:t>サンプル</a:t>
            </a:r>
            <a:r>
              <a:rPr lang="en-US" altLang="ja-JP" sz="800" dirty="0">
                <a:solidFill>
                  <a:srgbClr val="FFFFFF">
                    <a:lumMod val="50000"/>
                  </a:srgbClr>
                </a:solidFill>
                <a:latin typeface="メイリオ" panose="020B0604030504040204" pitchFamily="50" charset="-128"/>
                <a:ea typeface="メイリオ" panose="020B0604030504040204" pitchFamily="50" charset="-128"/>
              </a:rPr>
              <a:t>)</a:t>
            </a:r>
          </a:p>
          <a:p>
            <a:pPr eaLnBrk="1" fontAlgn="auto" hangingPunct="1">
              <a:spcBef>
                <a:spcPts val="0"/>
              </a:spcBef>
              <a:spcAft>
                <a:spcPts val="0"/>
              </a:spcAft>
            </a:pPr>
            <a:r>
              <a:rPr lang="en-US" altLang="ja-JP" sz="800" dirty="0">
                <a:solidFill>
                  <a:srgbClr val="FFFFFF">
                    <a:lumMod val="50000"/>
                  </a:srgbClr>
                </a:solidFill>
                <a:latin typeface="メイリオ" panose="020B0604030504040204" pitchFamily="50" charset="-128"/>
                <a:ea typeface="メイリオ" panose="020B0604030504040204" pitchFamily="50" charset="-128"/>
              </a:rPr>
              <a:t>※1</a:t>
            </a:r>
            <a:r>
              <a:rPr lang="ja-JP" altLang="en-US" sz="800" dirty="0">
                <a:solidFill>
                  <a:srgbClr val="FFFFFF">
                    <a:lumMod val="50000"/>
                  </a:srgbClr>
                </a:solidFill>
                <a:latin typeface="メイリオ" panose="020B0604030504040204" pitchFamily="50" charset="-128"/>
                <a:ea typeface="メイリオ" panose="020B0604030504040204" pitchFamily="50" charset="-128"/>
              </a:rPr>
              <a:t> </a:t>
            </a:r>
            <a:r>
              <a:rPr lang="en-US" altLang="ja-JP" sz="800" dirty="0">
                <a:solidFill>
                  <a:srgbClr val="FFFFFF">
                    <a:lumMod val="50000"/>
                  </a:srgbClr>
                </a:solidFill>
                <a:latin typeface="メイリオ" panose="020B0604030504040204" pitchFamily="50" charset="-128"/>
                <a:ea typeface="メイリオ" panose="020B0604030504040204" pitchFamily="50" charset="-128"/>
              </a:rPr>
              <a:t>Q</a:t>
            </a:r>
            <a:r>
              <a:rPr lang="ja-JP" altLang="en-US" sz="800" dirty="0">
                <a:solidFill>
                  <a:srgbClr val="FFFFFF">
                    <a:lumMod val="50000"/>
                  </a:srgbClr>
                </a:solidFill>
                <a:latin typeface="メイリオ" panose="020B0604030504040204" pitchFamily="50" charset="-128"/>
                <a:ea typeface="メイリオ" panose="020B0604030504040204" pitchFamily="50" charset="-128"/>
              </a:rPr>
              <a:t>：</a:t>
            </a:r>
            <a:r>
              <a:rPr lang="ja-JP" altLang="en-US" sz="800" dirty="0">
                <a:solidFill>
                  <a:srgbClr val="FFFFFF">
                    <a:lumMod val="50000"/>
                  </a:srgbClr>
                </a:solidFill>
                <a:latin typeface="Calibri" panose="020F0502020204030204"/>
                <a:ea typeface="メイリオ" panose="020B0604030504040204" pitchFamily="50" charset="-128"/>
              </a:rPr>
              <a:t>こちらの広告を</a:t>
            </a:r>
            <a:r>
              <a:rPr lang="en-US" altLang="ja-JP" sz="800" dirty="0">
                <a:solidFill>
                  <a:srgbClr val="FFFFFF">
                    <a:lumMod val="50000"/>
                  </a:srgbClr>
                </a:solidFill>
                <a:latin typeface="Calibri" panose="020F0502020204030204"/>
                <a:ea typeface="メイリオ" panose="020B0604030504040204" pitchFamily="50" charset="-128"/>
              </a:rPr>
              <a:t>Yahoo! JAPAN</a:t>
            </a:r>
            <a:r>
              <a:rPr lang="ja-JP" altLang="en-US" sz="800" dirty="0">
                <a:solidFill>
                  <a:srgbClr val="FFFFFF">
                    <a:lumMod val="50000"/>
                  </a:srgbClr>
                </a:solidFill>
                <a:latin typeface="Calibri" panose="020F0502020204030204"/>
                <a:ea typeface="メイリオ" panose="020B0604030504040204" pitchFamily="50" charset="-128"/>
              </a:rPr>
              <a:t>トップページでご覧になったことがありますか。 </a:t>
            </a:r>
            <a:br>
              <a:rPr lang="en-US" altLang="ja-JP" sz="800" dirty="0">
                <a:solidFill>
                  <a:srgbClr val="FFFFFF">
                    <a:lumMod val="50000"/>
                  </a:srgbClr>
                </a:solidFill>
                <a:latin typeface="Calibri" panose="020F0502020204030204"/>
                <a:ea typeface="メイリオ" panose="020B0604030504040204" pitchFamily="50" charset="-128"/>
              </a:rPr>
            </a:br>
            <a:r>
              <a:rPr lang="en-US" altLang="ja-JP" sz="800" dirty="0">
                <a:solidFill>
                  <a:srgbClr val="FFFFFF">
                    <a:lumMod val="50000"/>
                  </a:srgbClr>
                </a:solidFill>
                <a:latin typeface="Calibri" panose="020F0502020204030204"/>
                <a:ea typeface="メイリオ" panose="020B0604030504040204" pitchFamily="50" charset="-128"/>
              </a:rPr>
              <a:t>         </a:t>
            </a:r>
            <a:r>
              <a:rPr lang="ja-JP" altLang="en-US" sz="800" dirty="0">
                <a:solidFill>
                  <a:srgbClr val="FFFFFF">
                    <a:lumMod val="50000"/>
                  </a:srgbClr>
                </a:solidFill>
                <a:latin typeface="Calibri" panose="020F0502020204030204"/>
                <a:ea typeface="メイリオ" panose="020B0604030504040204" pitchFamily="50" charset="-128"/>
              </a:rPr>
              <a:t>「見たことがある」「見たことがある気がする」の回答</a:t>
            </a:r>
            <a:br>
              <a:rPr lang="en-US" altLang="ja-JP" sz="800" dirty="0">
                <a:solidFill>
                  <a:srgbClr val="FFFFFF">
                    <a:lumMod val="50000"/>
                  </a:srgbClr>
                </a:solidFill>
                <a:latin typeface="Calibri" panose="020F0502020204030204"/>
                <a:ea typeface="メイリオ" panose="020B0604030504040204" pitchFamily="50" charset="-128"/>
              </a:rPr>
            </a:br>
            <a:r>
              <a:rPr lang="en-US" altLang="ja-JP" sz="800" dirty="0">
                <a:solidFill>
                  <a:srgbClr val="FFFFFF">
                    <a:lumMod val="50000"/>
                  </a:srgbClr>
                </a:solidFill>
                <a:latin typeface="メイリオ" panose="020B0604030504040204" pitchFamily="50" charset="-128"/>
                <a:ea typeface="メイリオ" panose="020B0604030504040204" pitchFamily="50" charset="-128"/>
              </a:rPr>
              <a:t>※2 Q</a:t>
            </a:r>
            <a:r>
              <a:rPr lang="ja-JP" altLang="en-US" sz="800" dirty="0">
                <a:solidFill>
                  <a:srgbClr val="FFFFFF">
                    <a:lumMod val="50000"/>
                  </a:srgbClr>
                </a:solidFill>
                <a:latin typeface="メイリオ" panose="020B0604030504040204" pitchFamily="50" charset="-128"/>
                <a:ea typeface="メイリオ" panose="020B0604030504040204" pitchFamily="50" charset="-128"/>
              </a:rPr>
              <a:t>：こちらの</a:t>
            </a:r>
            <a:r>
              <a:rPr lang="ja-JP" altLang="en-US" sz="800" dirty="0">
                <a:solidFill>
                  <a:srgbClr val="FFFFFF">
                    <a:lumMod val="50000"/>
                  </a:srgbClr>
                </a:solidFill>
                <a:latin typeface="Calibri" panose="020F0502020204030204"/>
                <a:ea typeface="メイリオ" panose="020B0604030504040204" pitchFamily="50" charset="-128"/>
              </a:rPr>
              <a:t>広告に対して、どのように感じましたか。「</a:t>
            </a:r>
            <a:r>
              <a:rPr lang="ja-JP" altLang="en-US" sz="800" dirty="0">
                <a:solidFill>
                  <a:srgbClr val="000000">
                    <a:lumMod val="50000"/>
                    <a:lumOff val="50000"/>
                  </a:srgbClr>
                </a:solidFill>
                <a:latin typeface="Calibri" panose="020F0502020204030204"/>
                <a:ea typeface="メイリオ" panose="020B0604030504040204" pitchFamily="50" charset="-128"/>
              </a:rPr>
              <a:t>広告が印象に残った」の項目で「そう思う」の回答</a:t>
            </a:r>
            <a:endParaRPr lang="ja-JP" altLang="en-US" sz="800" dirty="0">
              <a:solidFill>
                <a:srgbClr val="000000">
                  <a:lumMod val="50000"/>
                  <a:lumOff val="50000"/>
                </a:srgbClr>
              </a:solidFill>
              <a:latin typeface="メイリオ" panose="020B0604030504040204" pitchFamily="50" charset="-128"/>
              <a:ea typeface="メイリオ" panose="020B0604030504040204" pitchFamily="50" charset="-128"/>
            </a:endParaRPr>
          </a:p>
        </p:txBody>
      </p:sp>
      <p:cxnSp>
        <p:nvCxnSpPr>
          <p:cNvPr id="12310" name="直線コネクタ 12309">
            <a:extLst>
              <a:ext uri="{FF2B5EF4-FFF2-40B4-BE49-F238E27FC236}">
                <a16:creationId xmlns:a16="http://schemas.microsoft.com/office/drawing/2014/main" id="{710F69EB-AEE8-851D-A819-E2223F0E8645}"/>
              </a:ext>
            </a:extLst>
          </p:cNvPr>
          <p:cNvCxnSpPr>
            <a:cxnSpLocks/>
          </p:cNvCxnSpPr>
          <p:nvPr/>
        </p:nvCxnSpPr>
        <p:spPr>
          <a:xfrm flipH="1">
            <a:off x="6578148" y="3436476"/>
            <a:ext cx="574422" cy="452469"/>
          </a:xfrm>
          <a:prstGeom prst="line">
            <a:avLst/>
          </a:prstGeom>
          <a:noFill/>
          <a:ln w="9525" cap="flat" cmpd="sng" algn="ctr">
            <a:solidFill>
              <a:schemeClr val="accent5">
                <a:lumMod val="40000"/>
                <a:lumOff val="60000"/>
              </a:schemeClr>
            </a:solidFill>
            <a:prstDash val="solid"/>
          </a:ln>
          <a:effectLst/>
        </p:spPr>
      </p:cxnSp>
      <p:sp>
        <p:nvSpPr>
          <p:cNvPr id="12311" name="テキスト ボックス 12310">
            <a:extLst>
              <a:ext uri="{FF2B5EF4-FFF2-40B4-BE49-F238E27FC236}">
                <a16:creationId xmlns:a16="http://schemas.microsoft.com/office/drawing/2014/main" id="{3841F61C-9373-0B00-FFD4-1400B951F954}"/>
              </a:ext>
            </a:extLst>
          </p:cNvPr>
          <p:cNvSpPr txBox="1"/>
          <p:nvPr/>
        </p:nvSpPr>
        <p:spPr>
          <a:xfrm>
            <a:off x="5782352" y="3511926"/>
            <a:ext cx="1258066" cy="307777"/>
          </a:xfrm>
          <a:prstGeom prst="rect">
            <a:avLst/>
          </a:prstGeom>
          <a:noFill/>
        </p:spPr>
        <p:txBody>
          <a:bodyPr wrap="square" rtlCol="0">
            <a:spAutoFit/>
          </a:bodyPr>
          <a:lstStyle/>
          <a:p>
            <a:pPr algn="ctr" eaLnBrk="1" fontAlgn="auto" hangingPunct="1">
              <a:spcBef>
                <a:spcPts val="0"/>
              </a:spcBef>
              <a:spcAft>
                <a:spcPts val="0"/>
              </a:spcAft>
            </a:pPr>
            <a:r>
              <a:rPr lang="en-US" altLang="ja-JP" sz="1400" b="1" dirty="0">
                <a:solidFill>
                  <a:schemeClr val="accent6">
                    <a:lumMod val="75000"/>
                  </a:schemeClr>
                </a:solidFill>
                <a:latin typeface="メイリオ" panose="020B0604030504040204" pitchFamily="50" charset="-128"/>
                <a:ea typeface="メイリオ" panose="020B0604030504040204" pitchFamily="50" charset="-128"/>
              </a:rPr>
              <a:t>134</a:t>
            </a:r>
            <a:r>
              <a:rPr lang="ja-JP" altLang="en-US" sz="1400" b="1" dirty="0">
                <a:solidFill>
                  <a:schemeClr val="accent6">
                    <a:lumMod val="75000"/>
                  </a:schemeClr>
                </a:solidFill>
                <a:latin typeface="メイリオ" panose="020B0604030504040204" pitchFamily="50" charset="-128"/>
                <a:ea typeface="メイリオ" panose="020B0604030504040204" pitchFamily="50" charset="-128"/>
              </a:rPr>
              <a:t>％</a:t>
            </a:r>
            <a:r>
              <a:rPr lang="en-US" altLang="ja-JP" sz="1400" b="1" dirty="0">
                <a:solidFill>
                  <a:schemeClr val="accent6">
                    <a:lumMod val="75000"/>
                  </a:schemeClr>
                </a:solidFill>
                <a:latin typeface="メイリオ" panose="020B0604030504040204" pitchFamily="50" charset="-128"/>
                <a:ea typeface="メイリオ" panose="020B0604030504040204" pitchFamily="50" charset="-128"/>
              </a:rPr>
              <a:t>UP</a:t>
            </a:r>
            <a:endParaRPr lang="ja-JP" altLang="en-US" sz="1400" b="1" dirty="0">
              <a:solidFill>
                <a:schemeClr val="accent6">
                  <a:lumMod val="75000"/>
                </a:schemeClr>
              </a:solidFill>
              <a:latin typeface="メイリオ" panose="020B0604030504040204" pitchFamily="50" charset="-128"/>
              <a:ea typeface="メイリオ" panose="020B0604030504040204" pitchFamily="50" charset="-128"/>
            </a:endParaRPr>
          </a:p>
        </p:txBody>
      </p:sp>
      <p:cxnSp>
        <p:nvCxnSpPr>
          <p:cNvPr id="12313" name="直線コネクタ 12312">
            <a:extLst>
              <a:ext uri="{FF2B5EF4-FFF2-40B4-BE49-F238E27FC236}">
                <a16:creationId xmlns:a16="http://schemas.microsoft.com/office/drawing/2014/main" id="{E501054D-67C1-BD63-3F9B-2B6E1B27FDE7}"/>
              </a:ext>
            </a:extLst>
          </p:cNvPr>
          <p:cNvCxnSpPr>
            <a:cxnSpLocks/>
          </p:cNvCxnSpPr>
          <p:nvPr/>
        </p:nvCxnSpPr>
        <p:spPr>
          <a:xfrm flipH="1">
            <a:off x="9513547" y="3701695"/>
            <a:ext cx="655978" cy="398529"/>
          </a:xfrm>
          <a:prstGeom prst="line">
            <a:avLst/>
          </a:prstGeom>
          <a:noFill/>
          <a:ln w="9525" cap="flat" cmpd="sng" algn="ctr">
            <a:solidFill>
              <a:schemeClr val="accent5">
                <a:lumMod val="40000"/>
                <a:lumOff val="60000"/>
              </a:schemeClr>
            </a:solidFill>
            <a:prstDash val="solid"/>
          </a:ln>
          <a:effectLst/>
        </p:spPr>
      </p:cxnSp>
      <p:grpSp>
        <p:nvGrpSpPr>
          <p:cNvPr id="12315" name="グループ化 12314">
            <a:extLst>
              <a:ext uri="{FF2B5EF4-FFF2-40B4-BE49-F238E27FC236}">
                <a16:creationId xmlns:a16="http://schemas.microsoft.com/office/drawing/2014/main" id="{EE10C79E-EF92-3591-24FA-5BAD3C627AC8}"/>
              </a:ext>
            </a:extLst>
          </p:cNvPr>
          <p:cNvGrpSpPr/>
          <p:nvPr/>
        </p:nvGrpSpPr>
        <p:grpSpPr>
          <a:xfrm>
            <a:off x="548537" y="1954793"/>
            <a:ext cx="3171199" cy="2455210"/>
            <a:chOff x="548537" y="2362323"/>
            <a:chExt cx="3171199" cy="2455210"/>
          </a:xfrm>
        </p:grpSpPr>
        <p:pic>
          <p:nvPicPr>
            <p:cNvPr id="12316" name="図 12315" descr="グラフィカル ユーザー インターフェイス, Web サイト&#10;&#10;自動的に生成された説明">
              <a:extLst>
                <a:ext uri="{FF2B5EF4-FFF2-40B4-BE49-F238E27FC236}">
                  <a16:creationId xmlns:a16="http://schemas.microsoft.com/office/drawing/2014/main" id="{BC624DCA-D9C4-65C7-D6D5-CF1353B4516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48537" y="2362323"/>
              <a:ext cx="3171199" cy="2434830"/>
            </a:xfrm>
            <a:prstGeom prst="rect">
              <a:avLst/>
            </a:prstGeom>
          </p:spPr>
        </p:pic>
        <p:pic>
          <p:nvPicPr>
            <p:cNvPr id="12317" name="図 12316">
              <a:extLst>
                <a:ext uri="{FF2B5EF4-FFF2-40B4-BE49-F238E27FC236}">
                  <a16:creationId xmlns:a16="http://schemas.microsoft.com/office/drawing/2014/main" id="{3BD35892-00F6-2CEB-C6A0-42B445DAE86E}"/>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3223" t="21539" r="36645" b="9902"/>
            <a:stretch/>
          </p:blipFill>
          <p:spPr>
            <a:xfrm>
              <a:off x="990600" y="3428999"/>
              <a:ext cx="1456267" cy="1388534"/>
            </a:xfrm>
            <a:prstGeom prst="rect">
              <a:avLst/>
            </a:prstGeom>
          </p:spPr>
        </p:pic>
        <p:sp>
          <p:nvSpPr>
            <p:cNvPr id="12318" name="正方形/長方形 12317">
              <a:extLst>
                <a:ext uri="{FF2B5EF4-FFF2-40B4-BE49-F238E27FC236}">
                  <a16:creationId xmlns:a16="http://schemas.microsoft.com/office/drawing/2014/main" id="{95A1B78F-8F8B-77B0-F80B-8879FE9D2607}"/>
                </a:ext>
              </a:extLst>
            </p:cNvPr>
            <p:cNvSpPr/>
            <p:nvPr/>
          </p:nvSpPr>
          <p:spPr>
            <a:xfrm>
              <a:off x="990600" y="2379133"/>
              <a:ext cx="2294467" cy="491067"/>
            </a:xfrm>
            <a:prstGeom prst="rect">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pic>
          <p:nvPicPr>
            <p:cNvPr id="12319" name="図 12318">
              <a:extLst>
                <a:ext uri="{FF2B5EF4-FFF2-40B4-BE49-F238E27FC236}">
                  <a16:creationId xmlns:a16="http://schemas.microsoft.com/office/drawing/2014/main" id="{B9135A6E-D522-9EAF-DC45-93AF69C77E4A}"/>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b="77210"/>
            <a:stretch/>
          </p:blipFill>
          <p:spPr>
            <a:xfrm>
              <a:off x="1003099" y="2408324"/>
              <a:ext cx="2273502" cy="433275"/>
            </a:xfrm>
            <a:prstGeom prst="rect">
              <a:avLst/>
            </a:prstGeom>
          </p:spPr>
        </p:pic>
      </p:grpSp>
      <p:pic>
        <p:nvPicPr>
          <p:cNvPr id="12320" name="図 12319" descr="グラフィカル ユーザー インターフェイス, Web サイト&#10;&#10;自動的に生成された説明">
            <a:extLst>
              <a:ext uri="{FF2B5EF4-FFF2-40B4-BE49-F238E27FC236}">
                <a16:creationId xmlns:a16="http://schemas.microsoft.com/office/drawing/2014/main" id="{6728F53A-3161-5F8B-231A-78DD915345A6}"/>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2419376" y="3453518"/>
            <a:ext cx="3171199" cy="2128121"/>
          </a:xfrm>
          <a:prstGeom prst="rect">
            <a:avLst/>
          </a:prstGeom>
          <a:ln w="12700">
            <a:solidFill>
              <a:srgbClr val="FFFFFF">
                <a:lumMod val="95000"/>
              </a:srgbClr>
            </a:solidFill>
          </a:ln>
        </p:spPr>
      </p:pic>
      <p:sp>
        <p:nvSpPr>
          <p:cNvPr id="12312" name="テキスト ボックス 12311">
            <a:extLst>
              <a:ext uri="{FF2B5EF4-FFF2-40B4-BE49-F238E27FC236}">
                <a16:creationId xmlns:a16="http://schemas.microsoft.com/office/drawing/2014/main" id="{5C92D446-ED03-19EA-D2A8-5F67247EE993}"/>
              </a:ext>
            </a:extLst>
          </p:cNvPr>
          <p:cNvSpPr txBox="1"/>
          <p:nvPr/>
        </p:nvSpPr>
        <p:spPr>
          <a:xfrm>
            <a:off x="8803489" y="3694127"/>
            <a:ext cx="1258066" cy="307777"/>
          </a:xfrm>
          <a:prstGeom prst="rect">
            <a:avLst/>
          </a:prstGeom>
          <a:noFill/>
        </p:spPr>
        <p:txBody>
          <a:bodyPr wrap="square" rtlCol="0">
            <a:spAutoFit/>
          </a:bodyPr>
          <a:lstStyle/>
          <a:p>
            <a:pPr algn="ctr" eaLnBrk="1" fontAlgn="auto" hangingPunct="1">
              <a:spcBef>
                <a:spcPts val="0"/>
              </a:spcBef>
              <a:spcAft>
                <a:spcPts val="0"/>
              </a:spcAft>
            </a:pPr>
            <a:r>
              <a:rPr lang="en-US" altLang="ja-JP" sz="1400" b="1" dirty="0">
                <a:solidFill>
                  <a:schemeClr val="accent6">
                    <a:lumMod val="75000"/>
                  </a:schemeClr>
                </a:solidFill>
                <a:latin typeface="メイリオ" panose="020B0604030504040204" pitchFamily="50" charset="-128"/>
                <a:ea typeface="メイリオ" panose="020B0604030504040204" pitchFamily="50" charset="-128"/>
              </a:rPr>
              <a:t>138</a:t>
            </a:r>
            <a:r>
              <a:rPr lang="ja-JP" altLang="en-US" sz="1400" b="1" dirty="0">
                <a:solidFill>
                  <a:schemeClr val="accent6">
                    <a:lumMod val="75000"/>
                  </a:schemeClr>
                </a:solidFill>
                <a:latin typeface="メイリオ" panose="020B0604030504040204" pitchFamily="50" charset="-128"/>
                <a:ea typeface="メイリオ" panose="020B0604030504040204" pitchFamily="50" charset="-128"/>
              </a:rPr>
              <a:t>％</a:t>
            </a:r>
            <a:r>
              <a:rPr lang="en-US" altLang="ja-JP" sz="1400" b="1" dirty="0">
                <a:solidFill>
                  <a:schemeClr val="accent6">
                    <a:lumMod val="75000"/>
                  </a:schemeClr>
                </a:solidFill>
                <a:latin typeface="メイリオ" panose="020B0604030504040204" pitchFamily="50" charset="-128"/>
                <a:ea typeface="メイリオ" panose="020B0604030504040204" pitchFamily="50" charset="-128"/>
              </a:rPr>
              <a:t>UP</a:t>
            </a:r>
            <a:endParaRPr lang="ja-JP" altLang="en-US" sz="1400" b="1" dirty="0">
              <a:solidFill>
                <a:schemeClr val="accent6">
                  <a:lumMod val="75000"/>
                </a:schemeClr>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79674802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E8815B-AE4E-BA6F-AF46-317177C7DD3C}"/>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80A030B1-4B12-B9B7-D912-6FC53F32749A}"/>
              </a:ext>
            </a:extLst>
          </p:cNvPr>
          <p:cNvSpPr>
            <a:spLocks noGrp="1"/>
          </p:cNvSpPr>
          <p:nvPr>
            <p:ph type="body" sz="quarter" idx="10"/>
          </p:nvPr>
        </p:nvSpPr>
        <p:spPr/>
        <p:txBody>
          <a:bodyPr/>
          <a:lstStyle/>
          <a:p>
            <a:r>
              <a:rPr lang="ja-JP" altLang="en-US" noProof="0" dirty="0"/>
              <a:t>期待できる効果（事例：トヨタ自動車株式会社様）</a:t>
            </a:r>
            <a:endParaRPr lang="ja-JP" altLang="en-US" dirty="0"/>
          </a:p>
        </p:txBody>
      </p:sp>
      <p:sp>
        <p:nvSpPr>
          <p:cNvPr id="2" name="テキスト プレースホルダー 1">
            <a:extLst>
              <a:ext uri="{FF2B5EF4-FFF2-40B4-BE49-F238E27FC236}">
                <a16:creationId xmlns:a16="http://schemas.microsoft.com/office/drawing/2014/main" id="{4813A0E6-511E-D069-E862-C4FC4C85C2C3}"/>
              </a:ext>
            </a:extLst>
          </p:cNvPr>
          <p:cNvSpPr>
            <a:spLocks noGrp="1"/>
          </p:cNvSpPr>
          <p:nvPr>
            <p:ph type="body" sz="quarter" idx="11"/>
          </p:nvPr>
        </p:nvSpPr>
        <p:spPr/>
        <p:txBody>
          <a:bodyPr/>
          <a:lstStyle/>
          <a:p>
            <a:r>
              <a:rPr lang="ja-JP" altLang="en-US"/>
              <a:t>インタラクション機能を持たないスマートフォン版ブランドパネルとの配信比較では、</a:t>
            </a:r>
          </a:p>
          <a:p>
            <a:r>
              <a:rPr lang="ja-JP" altLang="en-US"/>
              <a:t>自動車購入関心層の</a:t>
            </a:r>
            <a:r>
              <a:rPr lang="ja-JP" altLang="en-US" b="1">
                <a:solidFill>
                  <a:schemeClr val="accent4"/>
                </a:solidFill>
              </a:rPr>
              <a:t>興味関心、ブランド好意度、購入意向</a:t>
            </a:r>
            <a:r>
              <a:rPr lang="ja-JP" altLang="en-US"/>
              <a:t>がリフトする結果に。</a:t>
            </a:r>
          </a:p>
          <a:p>
            <a:r>
              <a:rPr lang="ja-JP" altLang="en-US"/>
              <a:t>顕在層が気にする細部のデザインまで伝えられるため態度変容促進につながります。</a:t>
            </a:r>
          </a:p>
        </p:txBody>
      </p:sp>
      <p:sp>
        <p:nvSpPr>
          <p:cNvPr id="32" name="正方形/長方形 31">
            <a:extLst>
              <a:ext uri="{FF2B5EF4-FFF2-40B4-BE49-F238E27FC236}">
                <a16:creationId xmlns:a16="http://schemas.microsoft.com/office/drawing/2014/main" id="{7AE2B650-15E3-005B-4CC4-545FEFCCF2B4}"/>
              </a:ext>
            </a:extLst>
          </p:cNvPr>
          <p:cNvSpPr/>
          <p:nvPr/>
        </p:nvSpPr>
        <p:spPr>
          <a:xfrm>
            <a:off x="587375" y="2346592"/>
            <a:ext cx="2996158" cy="2256261"/>
          </a:xfrm>
          <a:prstGeom prst="rect">
            <a:avLst/>
          </a:prstGeom>
          <a:pattFill prst="dkDnDiag">
            <a:fgClr>
              <a:srgbClr val="FFFFFF">
                <a:lumMod val="85000"/>
              </a:srgbClr>
            </a:fgClr>
            <a:bgClr>
              <a:srgbClr val="FFFFFF"/>
            </a:bgClr>
          </a:pattFill>
          <a:ln w="254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2200" b="0"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34" name="正方形/長方形 33">
            <a:extLst>
              <a:ext uri="{FF2B5EF4-FFF2-40B4-BE49-F238E27FC236}">
                <a16:creationId xmlns:a16="http://schemas.microsoft.com/office/drawing/2014/main" id="{D4E96904-69A1-EA8F-2A88-B90FB07C067E}"/>
              </a:ext>
            </a:extLst>
          </p:cNvPr>
          <p:cNvSpPr/>
          <p:nvPr/>
        </p:nvSpPr>
        <p:spPr>
          <a:xfrm>
            <a:off x="3791744" y="2354349"/>
            <a:ext cx="2376264" cy="403359"/>
          </a:xfrm>
          <a:prstGeom prst="rect">
            <a:avLst/>
          </a:prstGeom>
          <a:solidFill>
            <a:schemeClr val="accent1"/>
          </a:solidFill>
          <a:ln w="9525" cap="flat" cmpd="sng" algn="ctr">
            <a:noFill/>
            <a:prstDash val="solid"/>
          </a:ln>
          <a:effectLst/>
        </p:spPr>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広告への興味関心 </a:t>
            </a:r>
            <a:r>
              <a:rPr kumimoji="0" lang="en-US" altLang="ja-JP" sz="8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※1</a:t>
            </a:r>
            <a:endParaRPr kumimoji="0" lang="ja-JP" altLang="en-US" sz="8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p:txBody>
      </p:sp>
      <p:sp>
        <p:nvSpPr>
          <p:cNvPr id="35" name="正方形/長方形 34">
            <a:extLst>
              <a:ext uri="{FF2B5EF4-FFF2-40B4-BE49-F238E27FC236}">
                <a16:creationId xmlns:a16="http://schemas.microsoft.com/office/drawing/2014/main" id="{21408E94-0368-3F26-C380-20C36BE312D0}"/>
              </a:ext>
            </a:extLst>
          </p:cNvPr>
          <p:cNvSpPr/>
          <p:nvPr/>
        </p:nvSpPr>
        <p:spPr>
          <a:xfrm>
            <a:off x="6744072" y="2354349"/>
            <a:ext cx="2376264" cy="391430"/>
          </a:xfrm>
          <a:prstGeom prst="rect">
            <a:avLst/>
          </a:prstGeom>
          <a:solidFill>
            <a:schemeClr val="accent1"/>
          </a:solidFill>
          <a:ln w="9525" cap="flat" cmpd="sng" algn="ctr">
            <a:noFill/>
            <a:prstDash val="solid"/>
          </a:ln>
          <a:effectLst/>
        </p:spPr>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  ブランド好意度 </a:t>
            </a:r>
            <a:r>
              <a:rPr kumimoji="0" lang="en-US" altLang="ja-JP" sz="8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※2 </a:t>
            </a:r>
            <a:r>
              <a:rPr kumimoji="0" lang="ja-JP" altLang="en-US" sz="8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　</a:t>
            </a:r>
          </a:p>
        </p:txBody>
      </p:sp>
      <p:sp>
        <p:nvSpPr>
          <p:cNvPr id="36" name="正方形/長方形 35">
            <a:extLst>
              <a:ext uri="{FF2B5EF4-FFF2-40B4-BE49-F238E27FC236}">
                <a16:creationId xmlns:a16="http://schemas.microsoft.com/office/drawing/2014/main" id="{09B3D06F-8866-58CF-CFB0-B123025F716B}"/>
              </a:ext>
            </a:extLst>
          </p:cNvPr>
          <p:cNvSpPr/>
          <p:nvPr/>
        </p:nvSpPr>
        <p:spPr>
          <a:xfrm>
            <a:off x="9552384" y="2354349"/>
            <a:ext cx="2232248" cy="391430"/>
          </a:xfrm>
          <a:prstGeom prst="rect">
            <a:avLst/>
          </a:prstGeom>
          <a:solidFill>
            <a:schemeClr val="accent1"/>
          </a:solidFill>
          <a:ln w="9525" cap="flat" cmpd="sng" algn="ctr">
            <a:noFill/>
            <a:prstDash val="solid"/>
          </a:ln>
          <a:effectLst/>
        </p:spPr>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  商品購入意向 </a:t>
            </a:r>
            <a:r>
              <a:rPr kumimoji="0" lang="en-US" altLang="ja-JP" sz="8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※3</a:t>
            </a:r>
            <a:endParaRPr kumimoji="0" lang="ja-JP" altLang="en-US" sz="8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p:txBody>
      </p:sp>
      <p:grpSp>
        <p:nvGrpSpPr>
          <p:cNvPr id="37" name="グループ化 36">
            <a:extLst>
              <a:ext uri="{FF2B5EF4-FFF2-40B4-BE49-F238E27FC236}">
                <a16:creationId xmlns:a16="http://schemas.microsoft.com/office/drawing/2014/main" id="{CFAAC0DD-A733-5443-A5D7-01D3AAC500F3}"/>
              </a:ext>
            </a:extLst>
          </p:cNvPr>
          <p:cNvGrpSpPr/>
          <p:nvPr/>
        </p:nvGrpSpPr>
        <p:grpSpPr>
          <a:xfrm>
            <a:off x="3449476" y="2712273"/>
            <a:ext cx="3078572" cy="2946687"/>
            <a:chOff x="1559496" y="2990056"/>
            <a:chExt cx="3744416" cy="3391272"/>
          </a:xfrm>
        </p:grpSpPr>
        <p:graphicFrame>
          <p:nvGraphicFramePr>
            <p:cNvPr id="38" name="グラフ 37">
              <a:extLst>
                <a:ext uri="{FF2B5EF4-FFF2-40B4-BE49-F238E27FC236}">
                  <a16:creationId xmlns:a16="http://schemas.microsoft.com/office/drawing/2014/main" id="{681D5FD4-230F-2168-142E-5263A9802B47}"/>
                </a:ext>
              </a:extLst>
            </p:cNvPr>
            <p:cNvGraphicFramePr>
              <a:graphicFrameLocks/>
            </p:cNvGraphicFramePr>
            <p:nvPr>
              <p:extLst>
                <p:ext uri="{D42A27DB-BD31-4B8C-83A1-F6EECF244321}">
                  <p14:modId xmlns:p14="http://schemas.microsoft.com/office/powerpoint/2010/main" val="1036533858"/>
                </p:ext>
              </p:extLst>
            </p:nvPr>
          </p:nvGraphicFramePr>
          <p:xfrm>
            <a:off x="1559496" y="2990056"/>
            <a:ext cx="3744416" cy="3391272"/>
          </p:xfrm>
          <a:graphic>
            <a:graphicData uri="http://schemas.openxmlformats.org/drawingml/2006/chart">
              <c:chart xmlns:c="http://schemas.openxmlformats.org/drawingml/2006/chart" xmlns:r="http://schemas.openxmlformats.org/officeDocument/2006/relationships" r:id="rId2"/>
            </a:graphicData>
          </a:graphic>
        </p:graphicFrame>
        <p:sp>
          <p:nvSpPr>
            <p:cNvPr id="39" name="テキスト ボックス 38">
              <a:extLst>
                <a:ext uri="{FF2B5EF4-FFF2-40B4-BE49-F238E27FC236}">
                  <a16:creationId xmlns:a16="http://schemas.microsoft.com/office/drawing/2014/main" id="{6A5476D4-C9EC-3558-01E9-1AFBA1CF087E}"/>
                </a:ext>
              </a:extLst>
            </p:cNvPr>
            <p:cNvSpPr txBox="1"/>
            <p:nvPr/>
          </p:nvSpPr>
          <p:spPr>
            <a:xfrm>
              <a:off x="2204776" y="3347743"/>
              <a:ext cx="1514388" cy="53131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2400" b="1" i="0" u="none" strike="noStrike" kern="0" cap="none" spc="0" normalizeH="0" baseline="0" noProof="0" dirty="0">
                  <a:ln>
                    <a:noFill/>
                  </a:ln>
                  <a:solidFill>
                    <a:schemeClr val="accent4"/>
                  </a:solidFill>
                  <a:effectLst/>
                  <a:uLnTx/>
                  <a:uFillTx/>
                  <a:latin typeface="メイリオ" panose="020B0604030504040204" pitchFamily="50" charset="-128"/>
                  <a:ea typeface="メイリオ" panose="020B0604030504040204" pitchFamily="50" charset="-128"/>
                </a:rPr>
                <a:t>123</a:t>
              </a:r>
              <a:r>
                <a:rPr kumimoji="0" lang="ja-JP" altLang="en-US" sz="1400" b="1" i="0" u="none" strike="noStrike" kern="0" cap="none" spc="0" normalizeH="0" baseline="0" noProof="0" dirty="0">
                  <a:ln>
                    <a:noFill/>
                  </a:ln>
                  <a:solidFill>
                    <a:schemeClr val="accent4"/>
                  </a:solidFill>
                  <a:effectLst/>
                  <a:uLnTx/>
                  <a:uFillTx/>
                  <a:latin typeface="メイリオ" panose="020B0604030504040204" pitchFamily="50" charset="-128"/>
                  <a:ea typeface="メイリオ" panose="020B0604030504040204" pitchFamily="50" charset="-128"/>
                </a:rPr>
                <a:t>％</a:t>
              </a:r>
              <a:r>
                <a:rPr kumimoji="0" lang="en-US" altLang="ja-JP" sz="1400" b="1" i="0" u="none" strike="noStrike" kern="0" cap="none" spc="0" normalizeH="0" baseline="0" noProof="0" dirty="0">
                  <a:ln>
                    <a:noFill/>
                  </a:ln>
                  <a:solidFill>
                    <a:schemeClr val="accent4"/>
                  </a:solidFill>
                  <a:effectLst/>
                  <a:uLnTx/>
                  <a:uFillTx/>
                  <a:latin typeface="メイリオ" panose="020B0604030504040204" pitchFamily="50" charset="-128"/>
                  <a:ea typeface="メイリオ" panose="020B0604030504040204" pitchFamily="50" charset="-128"/>
                </a:rPr>
                <a:t>UP</a:t>
              </a:r>
              <a:endParaRPr kumimoji="0" lang="ja-JP" altLang="en-US" sz="1400" b="1" i="0" u="none" strike="noStrike" kern="0" cap="none" spc="0" normalizeH="0" baseline="0" noProof="0" dirty="0">
                <a:ln>
                  <a:noFill/>
                </a:ln>
                <a:solidFill>
                  <a:schemeClr val="accent4"/>
                </a:solidFill>
                <a:effectLst/>
                <a:uLnTx/>
                <a:uFillTx/>
                <a:latin typeface="メイリオ" panose="020B0604030504040204" pitchFamily="50" charset="-128"/>
                <a:ea typeface="メイリオ" panose="020B0604030504040204" pitchFamily="50" charset="-128"/>
              </a:endParaRPr>
            </a:p>
          </p:txBody>
        </p:sp>
        <p:cxnSp>
          <p:nvCxnSpPr>
            <p:cNvPr id="40" name="直線コネクタ 39">
              <a:extLst>
                <a:ext uri="{FF2B5EF4-FFF2-40B4-BE49-F238E27FC236}">
                  <a16:creationId xmlns:a16="http://schemas.microsoft.com/office/drawing/2014/main" id="{B2B9063F-772F-D5A0-2FC7-72588E5B2B9A}"/>
                </a:ext>
              </a:extLst>
            </p:cNvPr>
            <p:cNvCxnSpPr>
              <a:cxnSpLocks/>
            </p:cNvCxnSpPr>
            <p:nvPr/>
          </p:nvCxnSpPr>
          <p:spPr>
            <a:xfrm flipH="1">
              <a:off x="2842080" y="3531304"/>
              <a:ext cx="1181105" cy="400072"/>
            </a:xfrm>
            <a:prstGeom prst="line">
              <a:avLst/>
            </a:prstGeom>
            <a:noFill/>
            <a:ln w="9525" cap="flat" cmpd="sng" algn="ctr">
              <a:solidFill>
                <a:schemeClr val="accent4"/>
              </a:solidFill>
              <a:prstDash val="solid"/>
            </a:ln>
            <a:effectLst/>
          </p:spPr>
        </p:cxnSp>
      </p:grpSp>
      <p:grpSp>
        <p:nvGrpSpPr>
          <p:cNvPr id="41" name="グループ化 40">
            <a:extLst>
              <a:ext uri="{FF2B5EF4-FFF2-40B4-BE49-F238E27FC236}">
                <a16:creationId xmlns:a16="http://schemas.microsoft.com/office/drawing/2014/main" id="{9836BC59-623E-F279-B0B4-5AEB6CEE8BF6}"/>
              </a:ext>
            </a:extLst>
          </p:cNvPr>
          <p:cNvGrpSpPr/>
          <p:nvPr/>
        </p:nvGrpSpPr>
        <p:grpSpPr>
          <a:xfrm>
            <a:off x="9362117" y="2712273"/>
            <a:ext cx="2782555" cy="2946687"/>
            <a:chOff x="8760296" y="2879509"/>
            <a:chExt cx="3384376" cy="3501819"/>
          </a:xfrm>
        </p:grpSpPr>
        <p:graphicFrame>
          <p:nvGraphicFramePr>
            <p:cNvPr id="42" name="グラフ 41">
              <a:extLst>
                <a:ext uri="{FF2B5EF4-FFF2-40B4-BE49-F238E27FC236}">
                  <a16:creationId xmlns:a16="http://schemas.microsoft.com/office/drawing/2014/main" id="{7FDC7745-93E3-FD01-D3B3-D48BABE252A0}"/>
                </a:ext>
              </a:extLst>
            </p:cNvPr>
            <p:cNvGraphicFramePr>
              <a:graphicFrameLocks/>
            </p:cNvGraphicFramePr>
            <p:nvPr>
              <p:extLst>
                <p:ext uri="{D42A27DB-BD31-4B8C-83A1-F6EECF244321}">
                  <p14:modId xmlns:p14="http://schemas.microsoft.com/office/powerpoint/2010/main" val="811715366"/>
                </p:ext>
              </p:extLst>
            </p:nvPr>
          </p:nvGraphicFramePr>
          <p:xfrm>
            <a:off x="8760296" y="2879509"/>
            <a:ext cx="3384376" cy="3501819"/>
          </p:xfrm>
          <a:graphic>
            <a:graphicData uri="http://schemas.openxmlformats.org/drawingml/2006/chart">
              <c:chart xmlns:c="http://schemas.openxmlformats.org/drawingml/2006/chart" xmlns:r="http://schemas.openxmlformats.org/officeDocument/2006/relationships" r:id="rId3"/>
            </a:graphicData>
          </a:graphic>
        </p:graphicFrame>
        <p:sp>
          <p:nvSpPr>
            <p:cNvPr id="43" name="テキスト ボックス 42">
              <a:extLst>
                <a:ext uri="{FF2B5EF4-FFF2-40B4-BE49-F238E27FC236}">
                  <a16:creationId xmlns:a16="http://schemas.microsoft.com/office/drawing/2014/main" id="{639A7C46-9D5E-28D6-8630-B46EAB4F3EF8}"/>
                </a:ext>
              </a:extLst>
            </p:cNvPr>
            <p:cNvSpPr txBox="1"/>
            <p:nvPr/>
          </p:nvSpPr>
          <p:spPr>
            <a:xfrm>
              <a:off x="9067700" y="3214676"/>
              <a:ext cx="1514387" cy="54863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2400" b="1" i="0" u="none" strike="noStrike" kern="0" cap="none" spc="0" normalizeH="0" baseline="0" noProof="0" dirty="0">
                  <a:ln>
                    <a:noFill/>
                  </a:ln>
                  <a:solidFill>
                    <a:schemeClr val="accent4"/>
                  </a:solidFill>
                  <a:effectLst/>
                  <a:uLnTx/>
                  <a:uFillTx/>
                  <a:latin typeface="メイリオ" panose="020B0604030504040204" pitchFamily="50" charset="-128"/>
                  <a:ea typeface="メイリオ" panose="020B0604030504040204" pitchFamily="50" charset="-128"/>
                </a:rPr>
                <a:t>149</a:t>
              </a:r>
              <a:r>
                <a:rPr kumimoji="0" lang="ja-JP" altLang="en-US" sz="1400" b="1" i="0" u="none" strike="noStrike" kern="0" cap="none" spc="0" normalizeH="0" baseline="0" noProof="0" dirty="0">
                  <a:ln>
                    <a:noFill/>
                  </a:ln>
                  <a:solidFill>
                    <a:schemeClr val="accent4"/>
                  </a:solidFill>
                  <a:effectLst/>
                  <a:uLnTx/>
                  <a:uFillTx/>
                  <a:latin typeface="メイリオ" panose="020B0604030504040204" pitchFamily="50" charset="-128"/>
                  <a:ea typeface="メイリオ" panose="020B0604030504040204" pitchFamily="50" charset="-128"/>
                </a:rPr>
                <a:t>％</a:t>
              </a:r>
              <a:r>
                <a:rPr kumimoji="0" lang="en-US" altLang="ja-JP" sz="1400" b="1" i="0" u="none" strike="noStrike" kern="0" cap="none" spc="0" normalizeH="0" baseline="0" noProof="0" dirty="0">
                  <a:ln>
                    <a:noFill/>
                  </a:ln>
                  <a:solidFill>
                    <a:schemeClr val="accent4"/>
                  </a:solidFill>
                  <a:effectLst/>
                  <a:uLnTx/>
                  <a:uFillTx/>
                  <a:latin typeface="メイリオ" panose="020B0604030504040204" pitchFamily="50" charset="-128"/>
                  <a:ea typeface="メイリオ" panose="020B0604030504040204" pitchFamily="50" charset="-128"/>
                </a:rPr>
                <a:t>UP</a:t>
              </a:r>
              <a:endParaRPr kumimoji="0" lang="ja-JP" altLang="en-US" sz="1400" b="1" i="0" u="none" strike="noStrike" kern="0" cap="none" spc="0" normalizeH="0" baseline="0" noProof="0" dirty="0">
                <a:ln>
                  <a:noFill/>
                </a:ln>
                <a:solidFill>
                  <a:schemeClr val="accent4"/>
                </a:solidFill>
                <a:effectLst/>
                <a:uLnTx/>
                <a:uFillTx/>
                <a:latin typeface="メイリオ" panose="020B0604030504040204" pitchFamily="50" charset="-128"/>
                <a:ea typeface="メイリオ" panose="020B0604030504040204" pitchFamily="50" charset="-128"/>
              </a:endParaRPr>
            </a:p>
          </p:txBody>
        </p:sp>
        <p:cxnSp>
          <p:nvCxnSpPr>
            <p:cNvPr id="44" name="直線コネクタ 43">
              <a:extLst>
                <a:ext uri="{FF2B5EF4-FFF2-40B4-BE49-F238E27FC236}">
                  <a16:creationId xmlns:a16="http://schemas.microsoft.com/office/drawing/2014/main" id="{AA74BF91-61F2-3360-47F4-5AE3C3570680}"/>
                </a:ext>
              </a:extLst>
            </p:cNvPr>
            <p:cNvCxnSpPr>
              <a:cxnSpLocks/>
            </p:cNvCxnSpPr>
            <p:nvPr/>
          </p:nvCxnSpPr>
          <p:spPr>
            <a:xfrm flipH="1">
              <a:off x="9932836" y="3214676"/>
              <a:ext cx="1032290" cy="818511"/>
            </a:xfrm>
            <a:prstGeom prst="line">
              <a:avLst/>
            </a:prstGeom>
            <a:noFill/>
            <a:ln w="9525" cap="flat" cmpd="sng" algn="ctr">
              <a:solidFill>
                <a:schemeClr val="accent4"/>
              </a:solidFill>
              <a:prstDash val="solid"/>
            </a:ln>
            <a:effectLst/>
          </p:spPr>
        </p:cxnSp>
      </p:grpSp>
      <p:grpSp>
        <p:nvGrpSpPr>
          <p:cNvPr id="45" name="グループ化 44">
            <a:extLst>
              <a:ext uri="{FF2B5EF4-FFF2-40B4-BE49-F238E27FC236}">
                <a16:creationId xmlns:a16="http://schemas.microsoft.com/office/drawing/2014/main" id="{1861784D-2F4F-B697-B112-14BEE18CCDC0}"/>
              </a:ext>
            </a:extLst>
          </p:cNvPr>
          <p:cNvGrpSpPr/>
          <p:nvPr/>
        </p:nvGrpSpPr>
        <p:grpSpPr>
          <a:xfrm>
            <a:off x="6391532" y="2712273"/>
            <a:ext cx="3088844" cy="2946687"/>
            <a:chOff x="5147402" y="2879509"/>
            <a:chExt cx="3756910" cy="3501819"/>
          </a:xfrm>
        </p:grpSpPr>
        <p:graphicFrame>
          <p:nvGraphicFramePr>
            <p:cNvPr id="46" name="グラフ 45">
              <a:extLst>
                <a:ext uri="{FF2B5EF4-FFF2-40B4-BE49-F238E27FC236}">
                  <a16:creationId xmlns:a16="http://schemas.microsoft.com/office/drawing/2014/main" id="{FDB2BB58-4DEC-9C4B-459B-EB4050D5DEDE}"/>
                </a:ext>
              </a:extLst>
            </p:cNvPr>
            <p:cNvGraphicFramePr>
              <a:graphicFrameLocks/>
            </p:cNvGraphicFramePr>
            <p:nvPr>
              <p:extLst>
                <p:ext uri="{D42A27DB-BD31-4B8C-83A1-F6EECF244321}">
                  <p14:modId xmlns:p14="http://schemas.microsoft.com/office/powerpoint/2010/main" val="3413543176"/>
                </p:ext>
              </p:extLst>
            </p:nvPr>
          </p:nvGraphicFramePr>
          <p:xfrm>
            <a:off x="5147402" y="2879509"/>
            <a:ext cx="3756910" cy="3501819"/>
          </p:xfrm>
          <a:graphic>
            <a:graphicData uri="http://schemas.openxmlformats.org/drawingml/2006/chart">
              <c:chart xmlns:c="http://schemas.openxmlformats.org/drawingml/2006/chart" xmlns:r="http://schemas.openxmlformats.org/officeDocument/2006/relationships" r:id="rId4"/>
            </a:graphicData>
          </a:graphic>
        </p:graphicFrame>
        <p:cxnSp>
          <p:nvCxnSpPr>
            <p:cNvPr id="47" name="直線コネクタ 46">
              <a:extLst>
                <a:ext uri="{FF2B5EF4-FFF2-40B4-BE49-F238E27FC236}">
                  <a16:creationId xmlns:a16="http://schemas.microsoft.com/office/drawing/2014/main" id="{E5ED3A25-AEC2-C940-86D8-69713FA774D4}"/>
                </a:ext>
              </a:extLst>
            </p:cNvPr>
            <p:cNvCxnSpPr>
              <a:cxnSpLocks/>
            </p:cNvCxnSpPr>
            <p:nvPr/>
          </p:nvCxnSpPr>
          <p:spPr>
            <a:xfrm flipH="1">
              <a:off x="6434736" y="3404590"/>
              <a:ext cx="1186100" cy="479530"/>
            </a:xfrm>
            <a:prstGeom prst="line">
              <a:avLst/>
            </a:prstGeom>
            <a:noFill/>
            <a:ln w="9525" cap="flat" cmpd="sng" algn="ctr">
              <a:solidFill>
                <a:schemeClr val="accent4"/>
              </a:solidFill>
              <a:prstDash val="solid"/>
            </a:ln>
            <a:effectLst/>
          </p:spPr>
        </p:cxnSp>
        <p:sp>
          <p:nvSpPr>
            <p:cNvPr id="48" name="テキスト ボックス 47">
              <a:extLst>
                <a:ext uri="{FF2B5EF4-FFF2-40B4-BE49-F238E27FC236}">
                  <a16:creationId xmlns:a16="http://schemas.microsoft.com/office/drawing/2014/main" id="{E9683984-05F6-7CCE-1FE6-6E3A79297745}"/>
                </a:ext>
              </a:extLst>
            </p:cNvPr>
            <p:cNvSpPr txBox="1"/>
            <p:nvPr/>
          </p:nvSpPr>
          <p:spPr>
            <a:xfrm>
              <a:off x="5795673" y="3214677"/>
              <a:ext cx="1514389" cy="54863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2400" b="1" i="0" u="none" strike="noStrike" kern="0" cap="none" spc="0" normalizeH="0" baseline="0" noProof="0" dirty="0">
                  <a:ln>
                    <a:noFill/>
                  </a:ln>
                  <a:solidFill>
                    <a:schemeClr val="accent4"/>
                  </a:solidFill>
                  <a:effectLst/>
                  <a:uLnTx/>
                  <a:uFillTx/>
                  <a:latin typeface="メイリオ" panose="020B0604030504040204" pitchFamily="50" charset="-128"/>
                  <a:ea typeface="メイリオ" panose="020B0604030504040204" pitchFamily="50" charset="-128"/>
                </a:rPr>
                <a:t>126</a:t>
              </a:r>
              <a:r>
                <a:rPr kumimoji="0" lang="ja-JP" altLang="en-US" sz="1400" b="1" i="0" u="none" strike="noStrike" kern="0" cap="none" spc="0" normalizeH="0" baseline="0" noProof="0" dirty="0">
                  <a:ln>
                    <a:noFill/>
                  </a:ln>
                  <a:solidFill>
                    <a:schemeClr val="accent4"/>
                  </a:solidFill>
                  <a:effectLst/>
                  <a:uLnTx/>
                  <a:uFillTx/>
                  <a:latin typeface="メイリオ" panose="020B0604030504040204" pitchFamily="50" charset="-128"/>
                  <a:ea typeface="メイリオ" panose="020B0604030504040204" pitchFamily="50" charset="-128"/>
                </a:rPr>
                <a:t>％</a:t>
              </a:r>
              <a:r>
                <a:rPr kumimoji="0" lang="en-US" altLang="ja-JP" sz="1400" b="1" i="0" u="none" strike="noStrike" kern="0" cap="none" spc="0" normalizeH="0" baseline="0" noProof="0" dirty="0">
                  <a:ln>
                    <a:noFill/>
                  </a:ln>
                  <a:solidFill>
                    <a:schemeClr val="accent4"/>
                  </a:solidFill>
                  <a:effectLst/>
                  <a:uLnTx/>
                  <a:uFillTx/>
                  <a:latin typeface="メイリオ" panose="020B0604030504040204" pitchFamily="50" charset="-128"/>
                  <a:ea typeface="メイリオ" panose="020B0604030504040204" pitchFamily="50" charset="-128"/>
                </a:rPr>
                <a:t>UP</a:t>
              </a:r>
              <a:endParaRPr kumimoji="0" lang="ja-JP" altLang="en-US" sz="1400" b="1" i="0" u="none" strike="noStrike" kern="0" cap="none" spc="0" normalizeH="0" baseline="0" noProof="0" dirty="0">
                <a:ln>
                  <a:noFill/>
                </a:ln>
                <a:solidFill>
                  <a:schemeClr val="accent4"/>
                </a:solidFill>
                <a:effectLst/>
                <a:uLnTx/>
                <a:uFillTx/>
                <a:latin typeface="メイリオ" panose="020B0604030504040204" pitchFamily="50" charset="-128"/>
                <a:ea typeface="メイリオ" panose="020B0604030504040204" pitchFamily="50" charset="-128"/>
              </a:endParaRPr>
            </a:p>
          </p:txBody>
        </p:sp>
      </p:grpSp>
      <p:grpSp>
        <p:nvGrpSpPr>
          <p:cNvPr id="49" name="グループ化 48">
            <a:extLst>
              <a:ext uri="{FF2B5EF4-FFF2-40B4-BE49-F238E27FC236}">
                <a16:creationId xmlns:a16="http://schemas.microsoft.com/office/drawing/2014/main" id="{6C04E2F7-88BB-FFEA-D8AD-A9A1B637E456}"/>
              </a:ext>
            </a:extLst>
          </p:cNvPr>
          <p:cNvGrpSpPr/>
          <p:nvPr/>
        </p:nvGrpSpPr>
        <p:grpSpPr>
          <a:xfrm>
            <a:off x="556036" y="4628998"/>
            <a:ext cx="1586851" cy="1718112"/>
            <a:chOff x="1102122" y="4725144"/>
            <a:chExt cx="1983564" cy="2147640"/>
          </a:xfrm>
        </p:grpSpPr>
        <p:pic>
          <p:nvPicPr>
            <p:cNvPr id="50" name="図 49">
              <a:extLst>
                <a:ext uri="{FF2B5EF4-FFF2-40B4-BE49-F238E27FC236}">
                  <a16:creationId xmlns:a16="http://schemas.microsoft.com/office/drawing/2014/main" id="{09B13DC0-E41A-FADF-9B0F-E52E381E85EC}"/>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b="43135"/>
            <a:stretch/>
          </p:blipFill>
          <p:spPr>
            <a:xfrm>
              <a:off x="1102122" y="4725144"/>
              <a:ext cx="1983564" cy="2147640"/>
            </a:xfrm>
            <a:prstGeom prst="rect">
              <a:avLst/>
            </a:prstGeom>
          </p:spPr>
        </p:pic>
        <p:pic>
          <p:nvPicPr>
            <p:cNvPr id="51" name="図 50" descr="グラフィカル ユーザー インターフェイス, テキスト, アプリケーション&#10;&#10;自動的に生成された説明">
              <a:extLst>
                <a:ext uri="{FF2B5EF4-FFF2-40B4-BE49-F238E27FC236}">
                  <a16:creationId xmlns:a16="http://schemas.microsoft.com/office/drawing/2014/main" id="{68BB228E-FD1C-D543-36FA-EA2FC777F03A}"/>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b="49475"/>
            <a:stretch/>
          </p:blipFill>
          <p:spPr>
            <a:xfrm>
              <a:off x="1243951" y="5194953"/>
              <a:ext cx="1707106" cy="1677831"/>
            </a:xfrm>
            <a:prstGeom prst="rect">
              <a:avLst/>
            </a:prstGeom>
            <a:ln>
              <a:noFill/>
            </a:ln>
          </p:spPr>
        </p:pic>
        <p:pic>
          <p:nvPicPr>
            <p:cNvPr id="52" name="図 51">
              <a:extLst>
                <a:ext uri="{FF2B5EF4-FFF2-40B4-BE49-F238E27FC236}">
                  <a16:creationId xmlns:a16="http://schemas.microsoft.com/office/drawing/2014/main" id="{4E9BE38A-7042-2A96-B8F5-AEB9C854152A}"/>
                </a:ext>
              </a:extLst>
            </p:cNvPr>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246138" y="5617778"/>
              <a:ext cx="1707107" cy="979574"/>
            </a:xfrm>
            <a:prstGeom prst="rect">
              <a:avLst/>
            </a:prstGeom>
            <a:noFill/>
            <a:extLst>
              <a:ext uri="{909E8E84-426E-40DD-AFC4-6F175D3DCCD1}">
                <a14:hiddenFill xmlns:a14="http://schemas.microsoft.com/office/drawing/2010/main">
                  <a:solidFill>
                    <a:srgbClr val="FFFFFF"/>
                  </a:solidFill>
                </a14:hiddenFill>
              </a:ext>
            </a:extLst>
          </p:spPr>
        </p:pic>
      </p:grpSp>
      <p:sp>
        <p:nvSpPr>
          <p:cNvPr id="53" name="テキスト ボックス 52">
            <a:extLst>
              <a:ext uri="{FF2B5EF4-FFF2-40B4-BE49-F238E27FC236}">
                <a16:creationId xmlns:a16="http://schemas.microsoft.com/office/drawing/2014/main" id="{80E08C2B-D0A1-E294-5554-7E6D4B85D732}"/>
              </a:ext>
            </a:extLst>
          </p:cNvPr>
          <p:cNvSpPr txBox="1"/>
          <p:nvPr/>
        </p:nvSpPr>
        <p:spPr>
          <a:xfrm>
            <a:off x="3719736" y="5730968"/>
            <a:ext cx="7272808" cy="707886"/>
          </a:xfrm>
          <a:prstGeom prst="rect">
            <a:avLst/>
          </a:prstGeom>
          <a:noFill/>
        </p:spPr>
        <p:txBody>
          <a:bodyPr wrap="square">
            <a:spAutoFit/>
          </a:bodyPr>
          <a:lstStyle/>
          <a:p>
            <a:pPr eaLnBrk="1" fontAlgn="auto" hangingPunct="1">
              <a:spcBef>
                <a:spcPts val="0"/>
              </a:spcBef>
              <a:spcAft>
                <a:spcPts val="0"/>
              </a:spcAft>
            </a:pPr>
            <a:r>
              <a:rPr lang="en-US" altLang="ja-JP" sz="800" dirty="0">
                <a:solidFill>
                  <a:schemeClr val="tx2">
                    <a:lumMod val="50000"/>
                    <a:lumOff val="50000"/>
                  </a:schemeClr>
                </a:solidFill>
                <a:latin typeface="メイリオ" panose="020B0604030504040204" pitchFamily="50" charset="-128"/>
                <a:ea typeface="メイリオ" panose="020B0604030504040204" pitchFamily="50" charset="-128"/>
              </a:rPr>
              <a:t>※</a:t>
            </a:r>
            <a:r>
              <a:rPr lang="ja-JP" altLang="en-US" sz="800" dirty="0">
                <a:solidFill>
                  <a:schemeClr val="tx2">
                    <a:lumMod val="50000"/>
                    <a:lumOff val="50000"/>
                  </a:schemeClr>
                </a:solidFill>
                <a:latin typeface="メイリオ" panose="020B0604030504040204" pitchFamily="50" charset="-128"/>
                <a:ea typeface="メイリオ" panose="020B0604030504040204" pitchFamily="50" charset="-128"/>
              </a:rPr>
              <a:t>自動車購入関心層の定義：アンケート調査の設問で「自動車の購入を検討している」と回答したユーザー（資料請求</a:t>
            </a:r>
            <a:r>
              <a:rPr lang="en-US" altLang="ja-JP" sz="800" dirty="0">
                <a:solidFill>
                  <a:schemeClr val="tx2">
                    <a:lumMod val="50000"/>
                    <a:lumOff val="50000"/>
                  </a:schemeClr>
                </a:solidFill>
                <a:latin typeface="メイリオ" panose="020B0604030504040204" pitchFamily="50" charset="-128"/>
                <a:ea typeface="メイリオ" panose="020B0604030504040204" pitchFamily="50" charset="-128"/>
              </a:rPr>
              <a:t>or</a:t>
            </a:r>
            <a:r>
              <a:rPr lang="ja-JP" altLang="en-US" sz="800" dirty="0">
                <a:solidFill>
                  <a:schemeClr val="tx2">
                    <a:lumMod val="50000"/>
                    <a:lumOff val="50000"/>
                  </a:schemeClr>
                </a:solidFill>
                <a:latin typeface="メイリオ" panose="020B0604030504040204" pitchFamily="50" charset="-128"/>
                <a:ea typeface="メイリオ" panose="020B0604030504040204" pitchFamily="50" charset="-128"/>
              </a:rPr>
              <a:t>試乗体験の有無は不問）</a:t>
            </a:r>
            <a:endParaRPr lang="en-US" altLang="ja-JP" sz="800" dirty="0">
              <a:solidFill>
                <a:schemeClr val="tx2">
                  <a:lumMod val="50000"/>
                  <a:lumOff val="50000"/>
                </a:schemeClr>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lang="en-US" altLang="ja-JP" sz="800" dirty="0">
                <a:solidFill>
                  <a:schemeClr val="tx2">
                    <a:lumMod val="50000"/>
                    <a:lumOff val="50000"/>
                  </a:schemeClr>
                </a:solidFill>
                <a:latin typeface="メイリオ" panose="020B0604030504040204" pitchFamily="50" charset="-128"/>
                <a:ea typeface="メイリオ" panose="020B0604030504040204" pitchFamily="50" charset="-128"/>
              </a:rPr>
              <a:t>※</a:t>
            </a:r>
            <a:r>
              <a:rPr lang="ja-JP" altLang="en-US" sz="800" dirty="0">
                <a:solidFill>
                  <a:schemeClr val="tx2">
                    <a:lumMod val="50000"/>
                    <a:lumOff val="50000"/>
                  </a:schemeClr>
                </a:solidFill>
                <a:latin typeface="メイリオ" panose="020B0604030504040204" pitchFamily="50" charset="-128"/>
                <a:ea typeface="メイリオ" panose="020B0604030504040204" pitchFamily="50" charset="-128"/>
              </a:rPr>
              <a:t>出典：</a:t>
            </a:r>
            <a:r>
              <a:rPr lang="en-US" altLang="ja-JP" sz="800" dirty="0">
                <a:solidFill>
                  <a:schemeClr val="tx2">
                    <a:lumMod val="50000"/>
                    <a:lumOff val="50000"/>
                  </a:schemeClr>
                </a:solidFill>
                <a:latin typeface="メイリオ" panose="020B0604030504040204" pitchFamily="50" charset="-128"/>
                <a:ea typeface="メイリオ" panose="020B0604030504040204" pitchFamily="50" charset="-128"/>
              </a:rPr>
              <a:t>Yahoo! JAPAN</a:t>
            </a:r>
            <a:r>
              <a:rPr lang="ja-JP" altLang="en-US" sz="800" dirty="0">
                <a:solidFill>
                  <a:schemeClr val="tx2">
                    <a:lumMod val="50000"/>
                    <a:lumOff val="50000"/>
                  </a:schemeClr>
                </a:solidFill>
                <a:latin typeface="メイリオ" panose="020B0604030504040204" pitchFamily="50" charset="-128"/>
                <a:ea typeface="メイリオ" panose="020B0604030504040204" pitchFamily="50" charset="-128"/>
              </a:rPr>
              <a:t>自主調査 </a:t>
            </a:r>
            <a:r>
              <a:rPr lang="en-US" altLang="ja-JP" sz="800" dirty="0">
                <a:solidFill>
                  <a:schemeClr val="tx2">
                    <a:lumMod val="50000"/>
                    <a:lumOff val="50000"/>
                  </a:schemeClr>
                </a:solidFill>
                <a:latin typeface="メイリオ" panose="020B0604030504040204" pitchFamily="50" charset="-128"/>
                <a:ea typeface="メイリオ" panose="020B0604030504040204" pitchFamily="50" charset="-128"/>
              </a:rPr>
              <a:t>(</a:t>
            </a:r>
            <a:r>
              <a:rPr lang="ja-JP" altLang="en-US" sz="800" dirty="0">
                <a:solidFill>
                  <a:schemeClr val="tx2">
                    <a:lumMod val="50000"/>
                    <a:lumOff val="50000"/>
                  </a:schemeClr>
                </a:solidFill>
                <a:latin typeface="メイリオ" panose="020B0604030504040204" pitchFamily="50" charset="-128"/>
                <a:ea typeface="メイリオ" panose="020B0604030504040204" pitchFamily="50" charset="-128"/>
              </a:rPr>
              <a:t>マクロミルモニターを通じてのアンケート調査 </a:t>
            </a:r>
            <a:r>
              <a:rPr lang="en-US" altLang="ja-JP" sz="800" dirty="0">
                <a:solidFill>
                  <a:schemeClr val="tx2">
                    <a:lumMod val="50000"/>
                    <a:lumOff val="50000"/>
                  </a:schemeClr>
                </a:solidFill>
                <a:latin typeface="メイリオ" panose="020B0604030504040204" pitchFamily="50" charset="-128"/>
                <a:ea typeface="メイリオ" panose="020B0604030504040204" pitchFamily="50" charset="-128"/>
              </a:rPr>
              <a:t>2022</a:t>
            </a:r>
            <a:r>
              <a:rPr lang="ja-JP" altLang="en-US" sz="800" dirty="0">
                <a:solidFill>
                  <a:schemeClr val="tx2">
                    <a:lumMod val="50000"/>
                    <a:lumOff val="50000"/>
                  </a:schemeClr>
                </a:solidFill>
                <a:latin typeface="メイリオ" panose="020B0604030504040204" pitchFamily="50" charset="-128"/>
                <a:ea typeface="メイリオ" panose="020B0604030504040204" pitchFamily="50" charset="-128"/>
              </a:rPr>
              <a:t>年</a:t>
            </a:r>
            <a:r>
              <a:rPr lang="en-US" altLang="ja-JP" sz="800" dirty="0">
                <a:solidFill>
                  <a:schemeClr val="tx2">
                    <a:lumMod val="50000"/>
                    <a:lumOff val="50000"/>
                  </a:schemeClr>
                </a:solidFill>
                <a:latin typeface="メイリオ" panose="020B0604030504040204" pitchFamily="50" charset="-128"/>
                <a:ea typeface="メイリオ" panose="020B0604030504040204" pitchFamily="50" charset="-128"/>
              </a:rPr>
              <a:t>1</a:t>
            </a:r>
            <a:r>
              <a:rPr lang="ja-JP" altLang="en-US" sz="800" dirty="0">
                <a:solidFill>
                  <a:schemeClr val="tx2">
                    <a:lumMod val="50000"/>
                    <a:lumOff val="50000"/>
                  </a:schemeClr>
                </a:solidFill>
                <a:latin typeface="メイリオ" panose="020B0604030504040204" pitchFamily="50" charset="-128"/>
                <a:ea typeface="メイリオ" panose="020B0604030504040204" pitchFamily="50" charset="-128"/>
              </a:rPr>
              <a:t>月実施、</a:t>
            </a:r>
            <a:r>
              <a:rPr lang="en-US" altLang="ja-JP" sz="800" dirty="0">
                <a:solidFill>
                  <a:schemeClr val="tx2">
                    <a:lumMod val="50000"/>
                    <a:lumOff val="50000"/>
                  </a:schemeClr>
                </a:solidFill>
                <a:latin typeface="メイリオ" panose="020B0604030504040204" pitchFamily="50" charset="-128"/>
                <a:ea typeface="メイリオ" panose="020B0604030504040204" pitchFamily="50" charset="-128"/>
              </a:rPr>
              <a:t>N</a:t>
            </a:r>
            <a:r>
              <a:rPr lang="ja-JP" altLang="en-US" sz="800" dirty="0">
                <a:solidFill>
                  <a:schemeClr val="tx2">
                    <a:lumMod val="50000"/>
                    <a:lumOff val="50000"/>
                  </a:schemeClr>
                </a:solidFill>
                <a:latin typeface="メイリオ" panose="020B0604030504040204" pitchFamily="50" charset="-128"/>
                <a:ea typeface="メイリオ" panose="020B0604030504040204" pitchFamily="50" charset="-128"/>
              </a:rPr>
              <a:t>：</a:t>
            </a:r>
            <a:r>
              <a:rPr lang="en-US" altLang="ja-JP" sz="800" dirty="0">
                <a:solidFill>
                  <a:schemeClr val="tx2">
                    <a:lumMod val="50000"/>
                    <a:lumOff val="50000"/>
                  </a:schemeClr>
                </a:solidFill>
                <a:latin typeface="メイリオ" panose="020B0604030504040204" pitchFamily="50" charset="-128"/>
                <a:ea typeface="メイリオ" panose="020B0604030504040204" pitchFamily="50" charset="-128"/>
              </a:rPr>
              <a:t>1030</a:t>
            </a:r>
            <a:r>
              <a:rPr lang="ja-JP" altLang="en-US" sz="800" dirty="0">
                <a:solidFill>
                  <a:schemeClr val="tx2">
                    <a:lumMod val="50000"/>
                    <a:lumOff val="50000"/>
                  </a:schemeClr>
                </a:solidFill>
                <a:latin typeface="メイリオ" panose="020B0604030504040204" pitchFamily="50" charset="-128"/>
                <a:ea typeface="メイリオ" panose="020B0604030504040204" pitchFamily="50" charset="-128"/>
              </a:rPr>
              <a:t>サンプル</a:t>
            </a:r>
            <a:r>
              <a:rPr lang="en-US" altLang="ja-JP" sz="800" dirty="0">
                <a:solidFill>
                  <a:schemeClr val="tx2">
                    <a:lumMod val="50000"/>
                    <a:lumOff val="50000"/>
                  </a:schemeClr>
                </a:solidFill>
                <a:latin typeface="メイリオ" panose="020B0604030504040204" pitchFamily="50" charset="-128"/>
                <a:ea typeface="メイリオ" panose="020B0604030504040204" pitchFamily="50" charset="-128"/>
              </a:rPr>
              <a:t>)</a:t>
            </a:r>
            <a:endParaRPr lang="ja-JP" altLang="en-US" sz="800" dirty="0">
              <a:solidFill>
                <a:schemeClr val="tx2">
                  <a:lumMod val="50000"/>
                  <a:lumOff val="50000"/>
                </a:schemeClr>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lang="en-US" altLang="ja-JP" sz="800" dirty="0">
                <a:solidFill>
                  <a:schemeClr val="tx2">
                    <a:lumMod val="50000"/>
                    <a:lumOff val="50000"/>
                  </a:schemeClr>
                </a:solidFill>
                <a:latin typeface="メイリオ" panose="020B0604030504040204" pitchFamily="50" charset="-128"/>
                <a:ea typeface="メイリオ" panose="020B0604030504040204" pitchFamily="50" charset="-128"/>
              </a:rPr>
              <a:t>※1</a:t>
            </a:r>
            <a:r>
              <a:rPr lang="ja-JP" altLang="en-US" sz="800" dirty="0">
                <a:solidFill>
                  <a:schemeClr val="tx2">
                    <a:lumMod val="50000"/>
                    <a:lumOff val="50000"/>
                  </a:schemeClr>
                </a:solidFill>
                <a:latin typeface="メイリオ" panose="020B0604030504040204" pitchFamily="50" charset="-128"/>
                <a:ea typeface="メイリオ" panose="020B0604030504040204" pitchFamily="50" charset="-128"/>
              </a:rPr>
              <a:t> </a:t>
            </a:r>
            <a:r>
              <a:rPr lang="en-US" altLang="ja-JP" sz="800" dirty="0">
                <a:solidFill>
                  <a:schemeClr val="tx2">
                    <a:lumMod val="50000"/>
                    <a:lumOff val="50000"/>
                  </a:schemeClr>
                </a:solidFill>
                <a:latin typeface="メイリオ" panose="020B0604030504040204" pitchFamily="50" charset="-128"/>
                <a:ea typeface="メイリオ" panose="020B0604030504040204" pitchFamily="50" charset="-128"/>
              </a:rPr>
              <a:t>Q</a:t>
            </a:r>
            <a:r>
              <a:rPr lang="ja-JP" altLang="en-US" sz="800" dirty="0">
                <a:solidFill>
                  <a:schemeClr val="tx2">
                    <a:lumMod val="50000"/>
                    <a:lumOff val="50000"/>
                  </a:schemeClr>
                </a:solidFill>
                <a:latin typeface="メイリオ" panose="020B0604030504040204" pitchFamily="50" charset="-128"/>
                <a:ea typeface="メイリオ" panose="020B0604030504040204" pitchFamily="50" charset="-128"/>
              </a:rPr>
              <a:t>：</a:t>
            </a:r>
            <a:r>
              <a:rPr lang="en-US" altLang="ja-JP" sz="800" dirty="0">
                <a:solidFill>
                  <a:schemeClr val="tx2">
                    <a:lumMod val="50000"/>
                    <a:lumOff val="50000"/>
                  </a:schemeClr>
                </a:solidFill>
                <a:latin typeface="メイリオ" panose="020B0604030504040204" pitchFamily="50" charset="-128"/>
                <a:ea typeface="メイリオ" panose="020B0604030504040204" pitchFamily="50" charset="-128"/>
              </a:rPr>
              <a:t>Yahoo! JAPAN</a:t>
            </a:r>
            <a:r>
              <a:rPr lang="ja-JP" altLang="en-US" sz="800" dirty="0">
                <a:solidFill>
                  <a:schemeClr val="tx2">
                    <a:lumMod val="50000"/>
                    <a:lumOff val="50000"/>
                  </a:schemeClr>
                </a:solidFill>
                <a:latin typeface="メイリオ" panose="020B0604030504040204" pitchFamily="50" charset="-128"/>
                <a:ea typeface="メイリオ" panose="020B0604030504040204" pitchFamily="50" charset="-128"/>
              </a:rPr>
              <a:t>トップページで掲載されていた、こちらの広告についてどの程度、興味・関心が沸きますか</a:t>
            </a:r>
            <a:endParaRPr lang="en-US" altLang="ja-JP" sz="800" dirty="0">
              <a:solidFill>
                <a:schemeClr val="tx2">
                  <a:lumMod val="50000"/>
                  <a:lumOff val="50000"/>
                </a:schemeClr>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lang="en-US" altLang="ja-JP" sz="800" dirty="0">
                <a:solidFill>
                  <a:schemeClr val="tx2">
                    <a:lumMod val="50000"/>
                    <a:lumOff val="50000"/>
                  </a:schemeClr>
                </a:solidFill>
                <a:latin typeface="メイリオ" panose="020B0604030504040204" pitchFamily="50" charset="-128"/>
                <a:ea typeface="メイリオ" panose="020B0604030504040204" pitchFamily="50" charset="-128"/>
              </a:rPr>
              <a:t>※2 Q</a:t>
            </a:r>
            <a:r>
              <a:rPr lang="ja-JP" altLang="en-US" sz="800" dirty="0">
                <a:solidFill>
                  <a:schemeClr val="tx2">
                    <a:lumMod val="50000"/>
                    <a:lumOff val="50000"/>
                  </a:schemeClr>
                </a:solidFill>
                <a:latin typeface="メイリオ" panose="020B0604030504040204" pitchFamily="50" charset="-128"/>
                <a:ea typeface="メイリオ" panose="020B0604030504040204" pitchFamily="50" charset="-128"/>
              </a:rPr>
              <a:t>：こちらの広告を見て、トヨタ自動車に好意を感じましたか。</a:t>
            </a:r>
            <a:r>
              <a:rPr lang="ja-JP" altLang="en-US" sz="800" dirty="0">
                <a:solidFill>
                  <a:schemeClr val="tx2">
                    <a:lumMod val="50000"/>
                    <a:lumOff val="50000"/>
                  </a:schemeClr>
                </a:solidFill>
                <a:latin typeface="Calibri" panose="020F0502020204030204"/>
                <a:ea typeface="メイリオ" panose="020B0604030504040204" pitchFamily="50" charset="-128"/>
              </a:rPr>
              <a:t> </a:t>
            </a:r>
            <a:endParaRPr lang="en-US" altLang="ja-JP" sz="800" dirty="0">
              <a:solidFill>
                <a:schemeClr val="tx2">
                  <a:lumMod val="50000"/>
                  <a:lumOff val="50000"/>
                </a:schemeClr>
              </a:solidFill>
              <a:latin typeface="Calibri" panose="020F0502020204030204"/>
              <a:ea typeface="メイリオ" panose="020B0604030504040204" pitchFamily="50" charset="-128"/>
            </a:endParaRPr>
          </a:p>
          <a:p>
            <a:pPr eaLnBrk="1" fontAlgn="auto" hangingPunct="1">
              <a:spcBef>
                <a:spcPts val="0"/>
              </a:spcBef>
              <a:spcAft>
                <a:spcPts val="0"/>
              </a:spcAft>
            </a:pPr>
            <a:r>
              <a:rPr lang="en-US" altLang="ja-JP" sz="800" dirty="0">
                <a:solidFill>
                  <a:schemeClr val="tx2">
                    <a:lumMod val="50000"/>
                    <a:lumOff val="50000"/>
                  </a:schemeClr>
                </a:solidFill>
                <a:latin typeface="メイリオ" panose="020B0604030504040204" pitchFamily="50" charset="-128"/>
                <a:ea typeface="メイリオ" panose="020B0604030504040204" pitchFamily="50" charset="-128"/>
              </a:rPr>
              <a:t>※3 Q</a:t>
            </a:r>
            <a:r>
              <a:rPr lang="ja-JP" altLang="en-US" sz="800" dirty="0">
                <a:solidFill>
                  <a:schemeClr val="tx2">
                    <a:lumMod val="50000"/>
                    <a:lumOff val="50000"/>
                  </a:schemeClr>
                </a:solidFill>
                <a:latin typeface="メイリオ" panose="020B0604030504040204" pitchFamily="50" charset="-128"/>
                <a:ea typeface="メイリオ" panose="020B0604030504040204" pitchFamily="50" charset="-128"/>
              </a:rPr>
              <a:t>：こちらの広告を見て、</a:t>
            </a:r>
            <a:r>
              <a:rPr lang="en-US" altLang="ja-JP" sz="800" dirty="0">
                <a:solidFill>
                  <a:schemeClr val="tx2">
                    <a:lumMod val="50000"/>
                    <a:lumOff val="50000"/>
                  </a:schemeClr>
                </a:solidFill>
                <a:latin typeface="メイリオ" panose="020B0604030504040204" pitchFamily="50" charset="-128"/>
                <a:ea typeface="メイリオ" panose="020B0604030504040204" pitchFamily="50" charset="-128"/>
              </a:rPr>
              <a:t>GR86</a:t>
            </a:r>
            <a:r>
              <a:rPr lang="ja-JP" altLang="en-US" sz="800" dirty="0">
                <a:solidFill>
                  <a:schemeClr val="tx2">
                    <a:lumMod val="50000"/>
                    <a:lumOff val="50000"/>
                  </a:schemeClr>
                </a:solidFill>
                <a:latin typeface="メイリオ" panose="020B0604030504040204" pitchFamily="50" charset="-128"/>
                <a:ea typeface="メイリオ" panose="020B0604030504040204" pitchFamily="50" charset="-128"/>
              </a:rPr>
              <a:t>を購入したくなりましたか。</a:t>
            </a:r>
          </a:p>
        </p:txBody>
      </p:sp>
      <p:sp>
        <p:nvSpPr>
          <p:cNvPr id="54" name="テキスト ボックス 53">
            <a:extLst>
              <a:ext uri="{FF2B5EF4-FFF2-40B4-BE49-F238E27FC236}">
                <a16:creationId xmlns:a16="http://schemas.microsoft.com/office/drawing/2014/main" id="{2A3F51B3-A754-D902-86D2-A8C42B090405}"/>
              </a:ext>
            </a:extLst>
          </p:cNvPr>
          <p:cNvSpPr txBox="1"/>
          <p:nvPr/>
        </p:nvSpPr>
        <p:spPr>
          <a:xfrm>
            <a:off x="334963" y="2039621"/>
            <a:ext cx="2996159" cy="246221"/>
          </a:xfrm>
          <a:prstGeom prst="rect">
            <a:avLst/>
          </a:prstGeom>
          <a:noFill/>
        </p:spPr>
        <p:txBody>
          <a:bodyPr wrap="square">
            <a:spAutoFit/>
          </a:bodyPr>
          <a:lstStyle/>
          <a:p>
            <a:pPr algn="ctr" eaLnBrk="1" fontAlgn="auto" hangingPunct="1">
              <a:spcBef>
                <a:spcPts val="0"/>
              </a:spcBef>
              <a:spcAft>
                <a:spcPts val="0"/>
              </a:spcAft>
            </a:pPr>
            <a:r>
              <a:rPr lang="ja-JP" altLang="en-US" sz="1000" b="1" dirty="0">
                <a:solidFill>
                  <a:schemeClr val="tx1">
                    <a:lumMod val="50000"/>
                    <a:lumOff val="50000"/>
                  </a:schemeClr>
                </a:solidFill>
                <a:latin typeface="メイリオ" panose="020B0604030504040204" pitchFamily="50" charset="-128"/>
                <a:ea typeface="メイリオ" panose="020B0604030504040204" pitchFamily="50" charset="-128"/>
                <a:cs typeface="メイリオ" panose="020B0604030504040204" pitchFamily="50" charset="-128"/>
              </a:rPr>
              <a:t>トップページインタラクション 企画（</a:t>
            </a:r>
            <a:r>
              <a:rPr lang="en-US" altLang="ja-JP" sz="1000" b="1" dirty="0">
                <a:solidFill>
                  <a:schemeClr val="tx1">
                    <a:lumMod val="50000"/>
                    <a:lumOff val="50000"/>
                  </a:schemeClr>
                </a:solidFill>
                <a:latin typeface="メイリオ" panose="020B0604030504040204" pitchFamily="50" charset="-128"/>
                <a:ea typeface="メイリオ" panose="020B0604030504040204" pitchFamily="50" charset="-128"/>
                <a:cs typeface="メイリオ" panose="020B0604030504040204" pitchFamily="50" charset="-128"/>
              </a:rPr>
              <a:t>PC</a:t>
            </a:r>
            <a:r>
              <a:rPr lang="ja-JP" altLang="en-US" sz="1000" b="1" dirty="0">
                <a:solidFill>
                  <a:schemeClr val="tx1">
                    <a:lumMod val="50000"/>
                    <a:lumOff val="50000"/>
                  </a:schemeClr>
                </a:solidFill>
                <a:latin typeface="メイリオ" panose="020B0604030504040204" pitchFamily="50" charset="-128"/>
                <a:ea typeface="メイリオ" panose="020B0604030504040204" pitchFamily="50" charset="-128"/>
                <a:cs typeface="メイリオ" panose="020B0604030504040204" pitchFamily="50" charset="-128"/>
              </a:rPr>
              <a:t>）</a:t>
            </a:r>
            <a:endParaRPr lang="en-US" altLang="ja-JP" sz="1000" b="1" dirty="0">
              <a:solidFill>
                <a:schemeClr val="tx1">
                  <a:lumMod val="50000"/>
                  <a:lumOff val="50000"/>
                </a:schemeClr>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55" name="テキスト ボックス 54">
            <a:extLst>
              <a:ext uri="{FF2B5EF4-FFF2-40B4-BE49-F238E27FC236}">
                <a16:creationId xmlns:a16="http://schemas.microsoft.com/office/drawing/2014/main" id="{DD77C91B-A7E5-DEED-E533-0054E4B1E093}"/>
              </a:ext>
            </a:extLst>
          </p:cNvPr>
          <p:cNvSpPr txBox="1"/>
          <p:nvPr/>
        </p:nvSpPr>
        <p:spPr>
          <a:xfrm>
            <a:off x="2091929" y="6084911"/>
            <a:ext cx="1690271" cy="338554"/>
          </a:xfrm>
          <a:prstGeom prst="rect">
            <a:avLst/>
          </a:prstGeom>
          <a:noFill/>
        </p:spPr>
        <p:txBody>
          <a:bodyPr wrap="square">
            <a:spAutoFit/>
          </a:bodyPr>
          <a:lstStyle/>
          <a:p>
            <a:pPr eaLnBrk="1" fontAlgn="auto" hangingPunct="1">
              <a:spcBef>
                <a:spcPts val="0"/>
              </a:spcBef>
              <a:spcAft>
                <a:spcPts val="0"/>
              </a:spcAft>
            </a:pPr>
            <a:r>
              <a:rPr lang="en-US" altLang="ja-JP" sz="800" dirty="0">
                <a:solidFill>
                  <a:schemeClr val="tx2">
                    <a:lumMod val="50000"/>
                    <a:lumOff val="50000"/>
                  </a:schemeClr>
                </a:solidFill>
                <a:latin typeface="メイリオ" panose="020B0604030504040204" pitchFamily="50" charset="-128"/>
                <a:ea typeface="メイリオ" panose="020B0604030504040204" pitchFamily="50" charset="-128"/>
              </a:rPr>
              <a:t>※</a:t>
            </a:r>
            <a:r>
              <a:rPr lang="ja-JP" altLang="en-US" sz="800" dirty="0">
                <a:solidFill>
                  <a:schemeClr val="tx2">
                    <a:lumMod val="50000"/>
                    <a:lumOff val="50000"/>
                  </a:schemeClr>
                </a:solidFill>
                <a:latin typeface="メイリオ" panose="020B0604030504040204" pitchFamily="50" charset="-128"/>
                <a:ea typeface="メイリオ" panose="020B0604030504040204" pitchFamily="50" charset="-128"/>
              </a:rPr>
              <a:t>左記画像はイメージです</a:t>
            </a:r>
            <a:endParaRPr lang="en-US" altLang="ja-JP" sz="800" dirty="0">
              <a:solidFill>
                <a:schemeClr val="tx2">
                  <a:lumMod val="50000"/>
                  <a:lumOff val="50000"/>
                </a:schemeClr>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lang="en-US" altLang="ja-JP" sz="800" dirty="0">
                <a:solidFill>
                  <a:schemeClr val="tx2">
                    <a:lumMod val="50000"/>
                    <a:lumOff val="50000"/>
                  </a:schemeClr>
                </a:solidFill>
                <a:latin typeface="メイリオ" panose="020B0604030504040204" pitchFamily="50" charset="-128"/>
                <a:ea typeface="メイリオ" panose="020B0604030504040204" pitchFamily="50" charset="-128"/>
              </a:rPr>
              <a:t>※SP</a:t>
            </a:r>
            <a:r>
              <a:rPr lang="ja-JP" altLang="en-US" sz="800" dirty="0">
                <a:solidFill>
                  <a:schemeClr val="tx2">
                    <a:lumMod val="50000"/>
                    <a:lumOff val="50000"/>
                  </a:schemeClr>
                </a:solidFill>
                <a:latin typeface="メイリオ" panose="020B0604030504040204" pitchFamily="50" charset="-128"/>
                <a:ea typeface="メイリオ" panose="020B0604030504040204" pitchFamily="50" charset="-128"/>
              </a:rPr>
              <a:t>はスマートフォンの略です</a:t>
            </a:r>
            <a:endParaRPr lang="en-US" altLang="ja-JP" sz="800" dirty="0">
              <a:solidFill>
                <a:schemeClr val="tx2">
                  <a:lumMod val="50000"/>
                  <a:lumOff val="50000"/>
                </a:schemeClr>
              </a:solidFill>
              <a:latin typeface="メイリオ" panose="020B0604030504040204" pitchFamily="50" charset="-128"/>
              <a:ea typeface="メイリオ" panose="020B0604030504040204" pitchFamily="50" charset="-128"/>
            </a:endParaRPr>
          </a:p>
        </p:txBody>
      </p:sp>
      <p:grpSp>
        <p:nvGrpSpPr>
          <p:cNvPr id="56" name="グループ化 55">
            <a:extLst>
              <a:ext uri="{FF2B5EF4-FFF2-40B4-BE49-F238E27FC236}">
                <a16:creationId xmlns:a16="http://schemas.microsoft.com/office/drawing/2014/main" id="{27EE7036-0250-E0C1-5584-1A9342D4655B}"/>
              </a:ext>
            </a:extLst>
          </p:cNvPr>
          <p:cNvGrpSpPr/>
          <p:nvPr/>
        </p:nvGrpSpPr>
        <p:grpSpPr>
          <a:xfrm>
            <a:off x="657016" y="2470020"/>
            <a:ext cx="2033796" cy="1574608"/>
            <a:chOff x="548537" y="2362323"/>
            <a:chExt cx="3171199" cy="2455210"/>
          </a:xfrm>
        </p:grpSpPr>
        <p:pic>
          <p:nvPicPr>
            <p:cNvPr id="57" name="図 56" descr="グラフィカル ユーザー インターフェイス, Web サイト&#10;&#10;自動的に生成された説明">
              <a:extLst>
                <a:ext uri="{FF2B5EF4-FFF2-40B4-BE49-F238E27FC236}">
                  <a16:creationId xmlns:a16="http://schemas.microsoft.com/office/drawing/2014/main" id="{1AECB8F6-15A0-013F-C734-2FC9F8DE98AD}"/>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48537" y="2362323"/>
              <a:ext cx="3171199" cy="2434830"/>
            </a:xfrm>
            <a:prstGeom prst="rect">
              <a:avLst/>
            </a:prstGeom>
          </p:spPr>
        </p:pic>
        <p:pic>
          <p:nvPicPr>
            <p:cNvPr id="58" name="図 57">
              <a:extLst>
                <a:ext uri="{FF2B5EF4-FFF2-40B4-BE49-F238E27FC236}">
                  <a16:creationId xmlns:a16="http://schemas.microsoft.com/office/drawing/2014/main" id="{6600C848-432D-EE90-C278-1A59D673D7B7}"/>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l="3223" t="21539" r="36645" b="9902"/>
            <a:stretch/>
          </p:blipFill>
          <p:spPr>
            <a:xfrm>
              <a:off x="990600" y="3428999"/>
              <a:ext cx="1456267" cy="1388534"/>
            </a:xfrm>
            <a:prstGeom prst="rect">
              <a:avLst/>
            </a:prstGeom>
          </p:spPr>
        </p:pic>
        <p:sp>
          <p:nvSpPr>
            <p:cNvPr id="59" name="正方形/長方形 58">
              <a:extLst>
                <a:ext uri="{FF2B5EF4-FFF2-40B4-BE49-F238E27FC236}">
                  <a16:creationId xmlns:a16="http://schemas.microsoft.com/office/drawing/2014/main" id="{4E7AABCA-63FE-D2F9-E827-0247D54460E6}"/>
                </a:ext>
              </a:extLst>
            </p:cNvPr>
            <p:cNvSpPr/>
            <p:nvPr/>
          </p:nvSpPr>
          <p:spPr>
            <a:xfrm>
              <a:off x="990600" y="2379133"/>
              <a:ext cx="2294467" cy="491067"/>
            </a:xfrm>
            <a:prstGeom prst="rect">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pic>
          <p:nvPicPr>
            <p:cNvPr id="60" name="図 59">
              <a:extLst>
                <a:ext uri="{FF2B5EF4-FFF2-40B4-BE49-F238E27FC236}">
                  <a16:creationId xmlns:a16="http://schemas.microsoft.com/office/drawing/2014/main" id="{23E78C25-7A84-BBC6-14C0-2C330F8EA662}"/>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b="77210"/>
            <a:stretch/>
          </p:blipFill>
          <p:spPr>
            <a:xfrm>
              <a:off x="1003099" y="2408324"/>
              <a:ext cx="2273502" cy="433275"/>
            </a:xfrm>
            <a:prstGeom prst="rect">
              <a:avLst/>
            </a:prstGeom>
          </p:spPr>
        </p:pic>
      </p:grpSp>
      <p:pic>
        <p:nvPicPr>
          <p:cNvPr id="61" name="図 60" descr="グラフィカル ユーザー インターフェイス, Web サイト&#10;&#10;自動的に生成された説明">
            <a:extLst>
              <a:ext uri="{FF2B5EF4-FFF2-40B4-BE49-F238E27FC236}">
                <a16:creationId xmlns:a16="http://schemas.microsoft.com/office/drawing/2014/main" id="{FCA3AF60-7BA3-0487-22F7-EB84DD7CE13C}"/>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1570489" y="3249280"/>
            <a:ext cx="1860348" cy="1248438"/>
          </a:xfrm>
          <a:prstGeom prst="rect">
            <a:avLst/>
          </a:prstGeom>
          <a:ln w="12700">
            <a:solidFill>
              <a:srgbClr val="FFFFFF">
                <a:lumMod val="95000"/>
              </a:srgbClr>
            </a:solidFill>
          </a:ln>
        </p:spPr>
      </p:pic>
    </p:spTree>
    <p:extLst>
      <p:ext uri="{BB962C8B-B14F-4D97-AF65-F5344CB8AC3E}">
        <p14:creationId xmlns:p14="http://schemas.microsoft.com/office/powerpoint/2010/main" val="37087811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直角三角形 3">
            <a:extLst>
              <a:ext uri="{FF2B5EF4-FFF2-40B4-BE49-F238E27FC236}">
                <a16:creationId xmlns:a16="http://schemas.microsoft.com/office/drawing/2014/main" id="{B7F0E4CF-7F31-13F6-2C1F-C8262968CBB1}"/>
              </a:ext>
            </a:extLst>
          </p:cNvPr>
          <p:cNvSpPr/>
          <p:nvPr/>
        </p:nvSpPr>
        <p:spPr>
          <a:xfrm rot="13500000">
            <a:off x="4073421" y="3681106"/>
            <a:ext cx="133626" cy="133626"/>
          </a:xfrm>
          <a:prstGeom prst="rtTriangle">
            <a:avLst/>
          </a:prstGeom>
          <a:solidFill>
            <a:schemeClr val="accent1">
              <a:alpha val="2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 name="直角三角形 4">
            <a:extLst>
              <a:ext uri="{FF2B5EF4-FFF2-40B4-BE49-F238E27FC236}">
                <a16:creationId xmlns:a16="http://schemas.microsoft.com/office/drawing/2014/main" id="{59957E70-8A12-5FD5-9626-3A1E7900EB19}"/>
              </a:ext>
            </a:extLst>
          </p:cNvPr>
          <p:cNvSpPr/>
          <p:nvPr/>
        </p:nvSpPr>
        <p:spPr>
          <a:xfrm rot="13500000">
            <a:off x="2327577" y="3681106"/>
            <a:ext cx="133626" cy="133626"/>
          </a:xfrm>
          <a:prstGeom prst="rtTriangle">
            <a:avLst/>
          </a:prstGeom>
          <a:solidFill>
            <a:schemeClr val="accent1">
              <a:alpha val="2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 name="テキスト プレースホルダー 2">
            <a:extLst>
              <a:ext uri="{FF2B5EF4-FFF2-40B4-BE49-F238E27FC236}">
                <a16:creationId xmlns:a16="http://schemas.microsoft.com/office/drawing/2014/main" id="{1DB2C063-4A48-7099-E1C9-C6594845B7C3}"/>
              </a:ext>
            </a:extLst>
          </p:cNvPr>
          <p:cNvSpPr>
            <a:spLocks noGrp="1"/>
          </p:cNvSpPr>
          <p:nvPr>
            <p:ph type="body" sz="quarter" idx="10"/>
          </p:nvPr>
        </p:nvSpPr>
        <p:spPr/>
        <p:txBody>
          <a:bodyPr/>
          <a:lstStyle/>
          <a:p>
            <a:r>
              <a:rPr lang="ja-JP" altLang="en-US" noProof="0" dirty="0">
                <a:solidFill>
                  <a:srgbClr val="000048"/>
                </a:solidFill>
              </a:rPr>
              <a:t>期待できる効果（事例：</a:t>
            </a:r>
            <a:r>
              <a:rPr lang="zh-CN" altLang="en-US" noProof="0" dirty="0">
                <a:solidFill>
                  <a:srgbClr val="000048"/>
                </a:solidFill>
              </a:rPr>
              <a:t>西日本旅客鉄道株式会社</a:t>
            </a:r>
            <a:r>
              <a:rPr lang="ja-JP" altLang="en-US" noProof="0" dirty="0">
                <a:solidFill>
                  <a:srgbClr val="000048"/>
                </a:solidFill>
              </a:rPr>
              <a:t>様）</a:t>
            </a:r>
            <a:endParaRPr lang="ja-JP" altLang="en-US" dirty="0">
              <a:solidFill>
                <a:srgbClr val="000048"/>
              </a:solidFill>
            </a:endParaRPr>
          </a:p>
        </p:txBody>
      </p:sp>
      <p:sp>
        <p:nvSpPr>
          <p:cNvPr id="2" name="テキスト プレースホルダー 1">
            <a:extLst>
              <a:ext uri="{FF2B5EF4-FFF2-40B4-BE49-F238E27FC236}">
                <a16:creationId xmlns:a16="http://schemas.microsoft.com/office/drawing/2014/main" id="{4031D770-DBC4-75CC-8685-FBD9895F6FF2}"/>
              </a:ext>
            </a:extLst>
          </p:cNvPr>
          <p:cNvSpPr>
            <a:spLocks noGrp="1"/>
          </p:cNvSpPr>
          <p:nvPr>
            <p:ph type="body" sz="quarter" idx="11"/>
          </p:nvPr>
        </p:nvSpPr>
        <p:spPr/>
        <p:txBody>
          <a:bodyPr/>
          <a:lstStyle/>
          <a:p>
            <a:r>
              <a:rPr lang="ja-JP" altLang="en-US"/>
              <a:t>インタラクション体験を通じて広告・プロモーション内容が強く刷り込まれ、</a:t>
            </a:r>
            <a:r>
              <a:rPr lang="ja-JP" altLang="en-US" b="1">
                <a:solidFill>
                  <a:schemeClr val="accent4"/>
                </a:solidFill>
              </a:rPr>
              <a:t>広告想起・ブランド認知向上</a:t>
            </a:r>
            <a:r>
              <a:rPr lang="ja-JP" altLang="en-US"/>
              <a:t>の効果が期待できます。</a:t>
            </a:r>
          </a:p>
        </p:txBody>
      </p:sp>
      <p:pic>
        <p:nvPicPr>
          <p:cNvPr id="62" name="図 61">
            <a:extLst>
              <a:ext uri="{FF2B5EF4-FFF2-40B4-BE49-F238E27FC236}">
                <a16:creationId xmlns:a16="http://schemas.microsoft.com/office/drawing/2014/main" id="{8E7C8C8C-D823-2267-1DAF-D36E596D9AA3}"/>
              </a:ext>
            </a:extLst>
          </p:cNvPr>
          <p:cNvPicPr>
            <a:picLocks noChangeAspect="1"/>
          </p:cNvPicPr>
          <p:nvPr/>
        </p:nvPicPr>
        <p:blipFill>
          <a:blip r:embed="rId2"/>
          <a:stretch>
            <a:fillRect/>
          </a:stretch>
        </p:blipFill>
        <p:spPr>
          <a:xfrm>
            <a:off x="2544819" y="2537758"/>
            <a:ext cx="1524132" cy="2420322"/>
          </a:xfrm>
          <a:prstGeom prst="rect">
            <a:avLst/>
          </a:prstGeom>
        </p:spPr>
      </p:pic>
      <p:pic>
        <p:nvPicPr>
          <p:cNvPr id="63" name="図 62">
            <a:extLst>
              <a:ext uri="{FF2B5EF4-FFF2-40B4-BE49-F238E27FC236}">
                <a16:creationId xmlns:a16="http://schemas.microsoft.com/office/drawing/2014/main" id="{9A80D26E-9FCA-F2D7-4144-33EC5461210D}"/>
              </a:ext>
            </a:extLst>
          </p:cNvPr>
          <p:cNvPicPr>
            <a:picLocks noChangeAspect="1"/>
          </p:cNvPicPr>
          <p:nvPr/>
        </p:nvPicPr>
        <p:blipFill>
          <a:blip r:embed="rId3"/>
          <a:stretch>
            <a:fillRect/>
          </a:stretch>
        </p:blipFill>
        <p:spPr>
          <a:xfrm>
            <a:off x="4296553" y="2520031"/>
            <a:ext cx="1530229" cy="2420322"/>
          </a:xfrm>
          <a:prstGeom prst="rect">
            <a:avLst/>
          </a:prstGeom>
        </p:spPr>
      </p:pic>
      <p:sp>
        <p:nvSpPr>
          <p:cNvPr id="66" name="テキスト ボックス 65">
            <a:extLst>
              <a:ext uri="{FF2B5EF4-FFF2-40B4-BE49-F238E27FC236}">
                <a16:creationId xmlns:a16="http://schemas.microsoft.com/office/drawing/2014/main" id="{A1FEFC9F-010F-23AA-C8FD-841D7CA3381A}"/>
              </a:ext>
            </a:extLst>
          </p:cNvPr>
          <p:cNvSpPr txBox="1"/>
          <p:nvPr/>
        </p:nvSpPr>
        <p:spPr>
          <a:xfrm>
            <a:off x="6222379" y="5354410"/>
            <a:ext cx="5978437" cy="615553"/>
          </a:xfrm>
          <a:prstGeom prst="rect">
            <a:avLst/>
          </a:prstGeom>
          <a:noFill/>
        </p:spPr>
        <p:txBody>
          <a:bodyPr wrap="square" lIns="0" tIns="0" rIns="0" bIns="0" anchor="t">
            <a:spAutoFit/>
          </a:bodyPr>
          <a:lstStyle/>
          <a:p>
            <a:pPr eaLnBrk="1" fontAlgn="auto" hangingPunct="1">
              <a:spcBef>
                <a:spcPts val="0"/>
              </a:spcBef>
              <a:spcAft>
                <a:spcPts val="0"/>
              </a:spcAft>
            </a:pPr>
            <a:r>
              <a:rPr lang="en-US" altLang="ja-JP" sz="800" dirty="0">
                <a:solidFill>
                  <a:srgbClr val="FFFFFF">
                    <a:lumMod val="50000"/>
                  </a:srgbClr>
                </a:solidFill>
                <a:latin typeface="メイリオ"/>
                <a:ea typeface="メイリオ"/>
              </a:rPr>
              <a:t>※</a:t>
            </a:r>
            <a:r>
              <a:rPr lang="ja-JP" altLang="en-US" sz="800" dirty="0">
                <a:solidFill>
                  <a:srgbClr val="FFFFFF">
                    <a:lumMod val="50000"/>
                  </a:srgbClr>
                </a:solidFill>
                <a:latin typeface="メイリオ"/>
                <a:ea typeface="メイリオ"/>
              </a:rPr>
              <a:t>出典：</a:t>
            </a:r>
            <a:r>
              <a:rPr lang="en-US" altLang="ja-JP" sz="800" dirty="0">
                <a:solidFill>
                  <a:srgbClr val="FFFFFF">
                    <a:lumMod val="50000"/>
                  </a:srgbClr>
                </a:solidFill>
                <a:latin typeface="メイリオ"/>
                <a:ea typeface="メイリオ"/>
              </a:rPr>
              <a:t>Yahoo! JAPAN</a:t>
            </a:r>
            <a:r>
              <a:rPr lang="ja-JP" altLang="en-US" sz="800" dirty="0">
                <a:solidFill>
                  <a:srgbClr val="FFFFFF">
                    <a:lumMod val="50000"/>
                  </a:srgbClr>
                </a:solidFill>
                <a:latin typeface="メイリオ"/>
                <a:ea typeface="メイリオ"/>
              </a:rPr>
              <a:t>自主調査 </a:t>
            </a:r>
            <a:r>
              <a:rPr lang="en-US" altLang="ja-JP" sz="800" dirty="0">
                <a:solidFill>
                  <a:srgbClr val="FFFFFF">
                    <a:lumMod val="50000"/>
                  </a:srgbClr>
                </a:solidFill>
                <a:latin typeface="メイリオ"/>
                <a:ea typeface="メイリオ"/>
              </a:rPr>
              <a:t>(2024</a:t>
            </a:r>
            <a:r>
              <a:rPr lang="ja-JP" altLang="en-US" sz="800" dirty="0">
                <a:solidFill>
                  <a:srgbClr val="FFFFFF">
                    <a:lumMod val="50000"/>
                  </a:srgbClr>
                </a:solidFill>
                <a:latin typeface="メイリオ"/>
                <a:ea typeface="メイリオ"/>
              </a:rPr>
              <a:t>年</a:t>
            </a:r>
            <a:r>
              <a:rPr lang="en-US" altLang="ja-JP" sz="800" dirty="0">
                <a:solidFill>
                  <a:srgbClr val="FFFFFF">
                    <a:lumMod val="50000"/>
                  </a:srgbClr>
                </a:solidFill>
                <a:latin typeface="メイリオ"/>
                <a:ea typeface="メイリオ"/>
              </a:rPr>
              <a:t>3</a:t>
            </a:r>
            <a:r>
              <a:rPr lang="ja-JP" altLang="en-US" sz="800" dirty="0">
                <a:solidFill>
                  <a:srgbClr val="FFFFFF">
                    <a:lumMod val="50000"/>
                  </a:srgbClr>
                </a:solidFill>
                <a:latin typeface="メイリオ"/>
                <a:ea typeface="メイリオ"/>
              </a:rPr>
              <a:t>月実施、</a:t>
            </a:r>
            <a:r>
              <a:rPr lang="en-US" altLang="ja-JP" sz="800" dirty="0">
                <a:solidFill>
                  <a:srgbClr val="FFFFFF">
                    <a:lumMod val="50000"/>
                  </a:srgbClr>
                </a:solidFill>
                <a:latin typeface="メイリオ"/>
                <a:ea typeface="メイリオ"/>
              </a:rPr>
              <a:t>N</a:t>
            </a:r>
            <a:r>
              <a:rPr lang="ja-JP" altLang="en-US" sz="800" dirty="0">
                <a:solidFill>
                  <a:srgbClr val="FFFFFF">
                    <a:lumMod val="50000"/>
                  </a:srgbClr>
                </a:solidFill>
                <a:latin typeface="メイリオ"/>
                <a:ea typeface="メイリオ"/>
              </a:rPr>
              <a:t>：</a:t>
            </a:r>
            <a:r>
              <a:rPr lang="en-US" altLang="ja-JP" sz="800" dirty="0">
                <a:solidFill>
                  <a:srgbClr val="FFFFFF">
                    <a:lumMod val="50000"/>
                  </a:srgbClr>
                </a:solidFill>
                <a:latin typeface="メイリオ"/>
                <a:ea typeface="メイリオ"/>
              </a:rPr>
              <a:t>2,613</a:t>
            </a:r>
            <a:r>
              <a:rPr lang="ja-JP" altLang="en-US" sz="800" dirty="0">
                <a:solidFill>
                  <a:srgbClr val="FFFFFF">
                    <a:lumMod val="50000"/>
                  </a:srgbClr>
                </a:solidFill>
                <a:latin typeface="メイリオ"/>
                <a:ea typeface="メイリオ"/>
              </a:rPr>
              <a:t>サンプル</a:t>
            </a:r>
            <a:r>
              <a:rPr lang="en-US" altLang="ja-JP" sz="800" dirty="0">
                <a:solidFill>
                  <a:srgbClr val="FFFFFF">
                    <a:lumMod val="50000"/>
                  </a:srgbClr>
                </a:solidFill>
                <a:latin typeface="メイリオ"/>
                <a:ea typeface="メイリオ"/>
              </a:rPr>
              <a:t>)</a:t>
            </a:r>
          </a:p>
          <a:p>
            <a:pPr eaLnBrk="1" fontAlgn="auto" hangingPunct="1">
              <a:spcBef>
                <a:spcPts val="0"/>
              </a:spcBef>
              <a:spcAft>
                <a:spcPts val="0"/>
              </a:spcAft>
              <a:defRPr/>
            </a:pPr>
            <a:r>
              <a:rPr lang="en-US" altLang="ja-JP" sz="800" dirty="0">
                <a:solidFill>
                  <a:srgbClr val="FFFFFF">
                    <a:lumMod val="50000"/>
                  </a:srgbClr>
                </a:solidFill>
                <a:latin typeface="メイリオ"/>
                <a:ea typeface="メイリオ" panose="020B0604030504040204" pitchFamily="50" charset="-128"/>
              </a:rPr>
              <a:t>※1</a:t>
            </a:r>
            <a:r>
              <a:rPr lang="ja-JP" altLang="en-US" sz="800" dirty="0">
                <a:solidFill>
                  <a:srgbClr val="FFFFFF">
                    <a:lumMod val="50000"/>
                  </a:srgbClr>
                </a:solidFill>
                <a:latin typeface="メイリオ"/>
                <a:ea typeface="メイリオ" panose="020B0604030504040204" pitchFamily="50" charset="-128"/>
              </a:rPr>
              <a:t>：</a:t>
            </a:r>
            <a:r>
              <a:rPr kumimoji="0" lang="ja-JP" altLang="en-US" sz="800" kern="0" dirty="0">
                <a:solidFill>
                  <a:srgbClr val="FFFFFF">
                    <a:lumMod val="50000"/>
                  </a:srgbClr>
                </a:solidFill>
                <a:latin typeface="Calibri" panose="020F0502020204030204"/>
                <a:ea typeface="メイリオ" panose="020B0604030504040204" pitchFamily="50" charset="-128"/>
              </a:rPr>
              <a:t>設問「最近、北陸新幹線 金沢～敦賀間 延伸開業の広告をインターネットで見ましたか？」の回答で、</a:t>
            </a:r>
            <a:endParaRPr kumimoji="0" lang="en-US" altLang="ja-JP" sz="800" kern="0" dirty="0">
              <a:solidFill>
                <a:srgbClr val="FFFFFF">
                  <a:lumMod val="50000"/>
                </a:srgbClr>
              </a:solidFill>
              <a:latin typeface="Calibri" panose="020F0502020204030204"/>
              <a:ea typeface="メイリオ" panose="020B0604030504040204" pitchFamily="50" charset="-128"/>
            </a:endParaRPr>
          </a:p>
          <a:p>
            <a:pPr eaLnBrk="1" fontAlgn="auto" hangingPunct="1">
              <a:spcBef>
                <a:spcPts val="0"/>
              </a:spcBef>
              <a:spcAft>
                <a:spcPts val="0"/>
              </a:spcAft>
              <a:defRPr/>
            </a:pPr>
            <a:r>
              <a:rPr kumimoji="0" lang="ja-JP" altLang="en-US" sz="800" kern="0" dirty="0">
                <a:solidFill>
                  <a:srgbClr val="FFFFFF">
                    <a:lumMod val="50000"/>
                  </a:srgbClr>
                </a:solidFill>
                <a:latin typeface="Calibri" panose="020F0502020204030204"/>
                <a:ea typeface="メイリオ" panose="020B0604030504040204" pitchFamily="50" charset="-128"/>
              </a:rPr>
              <a:t>「よく知っている」「知っている」と回答したユーザーが、各接触状態に占める割合</a:t>
            </a:r>
            <a:endParaRPr lang="en-US" altLang="ja-JP" sz="800" dirty="0">
              <a:solidFill>
                <a:srgbClr val="FFFFFF">
                  <a:lumMod val="50000"/>
                </a:srgbClr>
              </a:solidFill>
              <a:latin typeface="メイリオ"/>
              <a:ea typeface="メイリオ" panose="020B0604030504040204" pitchFamily="50" charset="-128"/>
            </a:endParaRPr>
          </a:p>
          <a:p>
            <a:pPr eaLnBrk="1" fontAlgn="auto" hangingPunct="1">
              <a:spcBef>
                <a:spcPts val="0"/>
              </a:spcBef>
              <a:spcAft>
                <a:spcPts val="0"/>
              </a:spcAft>
            </a:pPr>
            <a:r>
              <a:rPr lang="en-US" altLang="ja-JP" sz="800" dirty="0">
                <a:solidFill>
                  <a:srgbClr val="FFFFFF">
                    <a:lumMod val="50000"/>
                  </a:srgbClr>
                </a:solidFill>
                <a:latin typeface="メイリオ"/>
                <a:ea typeface="メイリオ" panose="020B0604030504040204" pitchFamily="50" charset="-128"/>
              </a:rPr>
              <a:t>※2</a:t>
            </a:r>
            <a:r>
              <a:rPr lang="ja-JP" altLang="en-US" sz="800" dirty="0">
                <a:solidFill>
                  <a:srgbClr val="FFFFFF">
                    <a:lumMod val="50000"/>
                  </a:srgbClr>
                </a:solidFill>
                <a:latin typeface="メイリオ"/>
                <a:ea typeface="メイリオ" panose="020B0604030504040204" pitchFamily="50" charset="-128"/>
              </a:rPr>
              <a:t>：設問「北陸新幹線 金沢～敦賀間 延伸開業について、あなたはどの程度ご存じですか？」の回答で、</a:t>
            </a:r>
            <a:endParaRPr lang="en-US" altLang="ja-JP" sz="800" dirty="0">
              <a:solidFill>
                <a:srgbClr val="FFFFFF">
                  <a:lumMod val="50000"/>
                </a:srgbClr>
              </a:solidFill>
              <a:latin typeface="メイリオ"/>
              <a:ea typeface="メイリオ" panose="020B0604030504040204" pitchFamily="50" charset="-128"/>
            </a:endParaRPr>
          </a:p>
          <a:p>
            <a:pPr eaLnBrk="1" fontAlgn="auto" hangingPunct="1">
              <a:spcBef>
                <a:spcPts val="0"/>
              </a:spcBef>
              <a:spcAft>
                <a:spcPts val="0"/>
              </a:spcAft>
            </a:pPr>
            <a:r>
              <a:rPr lang="ja-JP" altLang="en-US" sz="800" dirty="0">
                <a:solidFill>
                  <a:srgbClr val="FFFFFF">
                    <a:lumMod val="50000"/>
                  </a:srgbClr>
                </a:solidFill>
                <a:latin typeface="メイリオ"/>
                <a:ea typeface="メイリオ" panose="020B0604030504040204" pitchFamily="50" charset="-128"/>
              </a:rPr>
              <a:t>「よく知っている」「知っている」と回答したユーザーが、各接触状態に占める割合</a:t>
            </a:r>
            <a:endParaRPr lang="en-US" altLang="ja-JP" sz="800" dirty="0">
              <a:solidFill>
                <a:srgbClr val="FFFFFF">
                  <a:lumMod val="50000"/>
                </a:srgbClr>
              </a:solidFill>
              <a:highlight>
                <a:srgbClr val="FFFF00"/>
              </a:highlight>
              <a:latin typeface="メイリオ"/>
              <a:ea typeface="メイリオ" panose="020B0604030504040204" pitchFamily="50" charset="-128"/>
            </a:endParaRPr>
          </a:p>
        </p:txBody>
      </p:sp>
      <p:grpSp>
        <p:nvGrpSpPr>
          <p:cNvPr id="67" name="グループ化 66">
            <a:extLst>
              <a:ext uri="{FF2B5EF4-FFF2-40B4-BE49-F238E27FC236}">
                <a16:creationId xmlns:a16="http://schemas.microsoft.com/office/drawing/2014/main" id="{52B7E1FD-DCA9-BBF6-A29A-E57524726209}"/>
              </a:ext>
            </a:extLst>
          </p:cNvPr>
          <p:cNvGrpSpPr/>
          <p:nvPr/>
        </p:nvGrpSpPr>
        <p:grpSpPr>
          <a:xfrm>
            <a:off x="8858478" y="2537758"/>
            <a:ext cx="2854097" cy="2420322"/>
            <a:chOff x="6793084" y="2424772"/>
            <a:chExt cx="4146725" cy="3263069"/>
          </a:xfrm>
        </p:grpSpPr>
        <p:graphicFrame>
          <p:nvGraphicFramePr>
            <p:cNvPr id="68" name="グラフ 67">
              <a:extLst>
                <a:ext uri="{FF2B5EF4-FFF2-40B4-BE49-F238E27FC236}">
                  <a16:creationId xmlns:a16="http://schemas.microsoft.com/office/drawing/2014/main" id="{D1B501E1-FB63-E248-C5BA-A98B0D8A66B1}"/>
                </a:ext>
              </a:extLst>
            </p:cNvPr>
            <p:cNvGraphicFramePr/>
            <p:nvPr>
              <p:extLst>
                <p:ext uri="{D42A27DB-BD31-4B8C-83A1-F6EECF244321}">
                  <p14:modId xmlns:p14="http://schemas.microsoft.com/office/powerpoint/2010/main" val="1063184456"/>
                </p:ext>
              </p:extLst>
            </p:nvPr>
          </p:nvGraphicFramePr>
          <p:xfrm>
            <a:off x="6793084" y="2856736"/>
            <a:ext cx="4146725" cy="2831105"/>
          </p:xfrm>
          <a:graphic>
            <a:graphicData uri="http://schemas.openxmlformats.org/drawingml/2006/chart">
              <c:chart xmlns:c="http://schemas.openxmlformats.org/drawingml/2006/chart" xmlns:r="http://schemas.openxmlformats.org/officeDocument/2006/relationships" r:id="rId4"/>
            </a:graphicData>
          </a:graphic>
        </p:graphicFrame>
        <p:sp>
          <p:nvSpPr>
            <p:cNvPr id="69" name="object 39">
              <a:extLst>
                <a:ext uri="{FF2B5EF4-FFF2-40B4-BE49-F238E27FC236}">
                  <a16:creationId xmlns:a16="http://schemas.microsoft.com/office/drawing/2014/main" id="{03885F4C-27C8-3B1E-F489-4369094FA3B4}"/>
                </a:ext>
              </a:extLst>
            </p:cNvPr>
            <p:cNvSpPr/>
            <p:nvPr/>
          </p:nvSpPr>
          <p:spPr>
            <a:xfrm>
              <a:off x="7411395" y="2424772"/>
              <a:ext cx="2916000" cy="424073"/>
            </a:xfrm>
            <a:prstGeom prst="roundRect">
              <a:avLst>
                <a:gd name="adj" fmla="val 0"/>
              </a:avLst>
            </a:prstGeom>
            <a:solidFill>
              <a:schemeClr val="accent1"/>
            </a:solidFill>
            <a:ln w="9525" cap="flat" cmpd="sng" algn="ctr">
              <a:noFill/>
              <a:prstDash val="solid"/>
            </a:ln>
            <a:effectLst/>
          </p:spPr>
          <p:txBody>
            <a:bodyPr rot="0" spcFirstLastPara="0" vertOverflow="overflow" horzOverflow="overflow" vert="horz" wrap="square" lIns="91440" tIns="10800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30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Calibri" panose="020F0502020204030204"/>
                </a:rPr>
                <a:t>ブランド認知 </a:t>
              </a:r>
              <a:r>
                <a:rPr kumimoji="0" lang="en-US" altLang="ja-JP" sz="800" b="0" i="0" u="none" strike="noStrike" kern="0" cap="none" spc="300" normalizeH="0" baseline="0" noProof="0" dirty="0">
                  <a:ln>
                    <a:noFill/>
                  </a:ln>
                  <a:solidFill>
                    <a:srgbClr val="FFFFFF"/>
                  </a:solidFill>
                  <a:effectLst/>
                  <a:uLnTx/>
                  <a:uFillTx/>
                  <a:latin typeface="Meiryo" panose="020B0604030504040204" pitchFamily="34" charset="-128"/>
                  <a:ea typeface="Meiryo" panose="020B0604030504040204" pitchFamily="34" charset="-128"/>
                </a:rPr>
                <a:t>※2</a:t>
              </a:r>
            </a:p>
          </p:txBody>
        </p:sp>
        <p:pic>
          <p:nvPicPr>
            <p:cNvPr id="70" name="グラフィックス 69" descr="矢印: 反時計回りの曲線 単色塗りつぶし">
              <a:extLst>
                <a:ext uri="{FF2B5EF4-FFF2-40B4-BE49-F238E27FC236}">
                  <a16:creationId xmlns:a16="http://schemas.microsoft.com/office/drawing/2014/main" id="{6CB4A56A-9542-AE7C-A4B3-7410CAC05F4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4536063">
              <a:off x="8954179" y="3516533"/>
              <a:ext cx="813463" cy="813463"/>
            </a:xfrm>
            <a:prstGeom prst="rect">
              <a:avLst/>
            </a:prstGeom>
            <a:effectLst>
              <a:outerShdw dist="50800" dir="2700000" algn="tl" rotWithShape="0">
                <a:srgbClr val="FFFFFF"/>
              </a:outerShdw>
            </a:effectLst>
          </p:spPr>
        </p:pic>
        <p:sp>
          <p:nvSpPr>
            <p:cNvPr id="71" name="円/楕円 36">
              <a:extLst>
                <a:ext uri="{FF2B5EF4-FFF2-40B4-BE49-F238E27FC236}">
                  <a16:creationId xmlns:a16="http://schemas.microsoft.com/office/drawing/2014/main" id="{DA2EE4E5-4853-942C-65C9-458FEC1C6E8D}"/>
                </a:ext>
              </a:extLst>
            </p:cNvPr>
            <p:cNvSpPr/>
            <p:nvPr/>
          </p:nvSpPr>
          <p:spPr>
            <a:xfrm>
              <a:off x="9856009" y="3183254"/>
              <a:ext cx="1034618" cy="960994"/>
            </a:xfrm>
            <a:prstGeom prst="ellipse">
              <a:avLst/>
            </a:prstGeom>
            <a:solidFill>
              <a:schemeClr val="accent4"/>
            </a:solidFill>
            <a:ln w="31750" cap="flat" cmpd="sng" algn="ctr">
              <a:solidFill>
                <a:srgbClr val="FFFFFF"/>
              </a:solidFill>
              <a:prstDash val="solid"/>
            </a:ln>
            <a:effectLst/>
          </p:spPr>
          <p:txBody>
            <a:bodyPr rot="0" spcFirstLastPara="0" vertOverflow="overflow" horzOverflow="overflow" vert="horz" wrap="none" lIns="91440" tIns="0" rIns="9144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altLang="ja-JP" sz="2000" b="1"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139</a:t>
              </a:r>
              <a:r>
                <a:rPr kumimoji="0" lang="ja-JP" altLang="en-US" sz="1050" b="1"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a:t>
              </a:r>
              <a:endParaRPr kumimoji="0" lang="ja-JP" altLang="en-US" sz="1600" b="1"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p:txBody>
        </p:sp>
        <p:grpSp>
          <p:nvGrpSpPr>
            <p:cNvPr id="72" name="グループ化 71">
              <a:extLst>
                <a:ext uri="{FF2B5EF4-FFF2-40B4-BE49-F238E27FC236}">
                  <a16:creationId xmlns:a16="http://schemas.microsoft.com/office/drawing/2014/main" id="{63772AAB-27D0-3DDE-FD2E-DB0CDB14ECE7}"/>
                </a:ext>
              </a:extLst>
            </p:cNvPr>
            <p:cNvGrpSpPr>
              <a:grpSpLocks noChangeAspect="1"/>
            </p:cNvGrpSpPr>
            <p:nvPr/>
          </p:nvGrpSpPr>
          <p:grpSpPr>
            <a:xfrm rot="1930985">
              <a:off x="10690436" y="3139857"/>
              <a:ext cx="176116" cy="115539"/>
              <a:chOff x="10045056" y="3068960"/>
              <a:chExt cx="150577" cy="98784"/>
            </a:xfrm>
          </p:grpSpPr>
          <p:cxnSp>
            <p:nvCxnSpPr>
              <p:cNvPr id="73" name="直線コネクタ 72">
                <a:extLst>
                  <a:ext uri="{FF2B5EF4-FFF2-40B4-BE49-F238E27FC236}">
                    <a16:creationId xmlns:a16="http://schemas.microsoft.com/office/drawing/2014/main" id="{0035E799-338F-A5FF-4668-05B5EAC0A5AD}"/>
                  </a:ext>
                </a:extLst>
              </p:cNvPr>
              <p:cNvCxnSpPr>
                <a:cxnSpLocks/>
              </p:cNvCxnSpPr>
              <p:nvPr/>
            </p:nvCxnSpPr>
            <p:spPr>
              <a:xfrm flipH="1">
                <a:off x="10158361" y="3068960"/>
                <a:ext cx="37272" cy="98784"/>
              </a:xfrm>
              <a:prstGeom prst="line">
                <a:avLst/>
              </a:prstGeom>
              <a:noFill/>
              <a:ln w="31750" cap="rnd" cmpd="sng" algn="ctr">
                <a:solidFill>
                  <a:schemeClr val="accent4"/>
                </a:solidFill>
                <a:prstDash val="solid"/>
              </a:ln>
              <a:effectLst/>
            </p:spPr>
          </p:cxnSp>
          <p:cxnSp>
            <p:nvCxnSpPr>
              <p:cNvPr id="74" name="直線コネクタ 73">
                <a:extLst>
                  <a:ext uri="{FF2B5EF4-FFF2-40B4-BE49-F238E27FC236}">
                    <a16:creationId xmlns:a16="http://schemas.microsoft.com/office/drawing/2014/main" id="{C65B17D7-9E62-CF8C-B68C-A90900D0EB98}"/>
                  </a:ext>
                </a:extLst>
              </p:cNvPr>
              <p:cNvCxnSpPr>
                <a:cxnSpLocks/>
              </p:cNvCxnSpPr>
              <p:nvPr/>
            </p:nvCxnSpPr>
            <p:spPr>
              <a:xfrm>
                <a:off x="10045056" y="3068960"/>
                <a:ext cx="37272" cy="98784"/>
              </a:xfrm>
              <a:prstGeom prst="line">
                <a:avLst/>
              </a:prstGeom>
              <a:noFill/>
              <a:ln w="31750" cap="rnd" cmpd="sng" algn="ctr">
                <a:solidFill>
                  <a:schemeClr val="accent4"/>
                </a:solidFill>
                <a:prstDash val="solid"/>
              </a:ln>
              <a:effectLst/>
            </p:spPr>
          </p:cxnSp>
        </p:grpSp>
      </p:grpSp>
      <p:graphicFrame>
        <p:nvGraphicFramePr>
          <p:cNvPr id="75" name="グラフ 74">
            <a:extLst>
              <a:ext uri="{FF2B5EF4-FFF2-40B4-BE49-F238E27FC236}">
                <a16:creationId xmlns:a16="http://schemas.microsoft.com/office/drawing/2014/main" id="{4D51205F-2767-E28E-03FB-6B1F9B306A6C}"/>
              </a:ext>
            </a:extLst>
          </p:cNvPr>
          <p:cNvGraphicFramePr/>
          <p:nvPr>
            <p:extLst>
              <p:ext uri="{D42A27DB-BD31-4B8C-83A1-F6EECF244321}">
                <p14:modId xmlns:p14="http://schemas.microsoft.com/office/powerpoint/2010/main" val="191561797"/>
              </p:ext>
            </p:extLst>
          </p:nvPr>
        </p:nvGraphicFramePr>
        <p:xfrm>
          <a:off x="6004381" y="2858159"/>
          <a:ext cx="2854097" cy="2099921"/>
        </p:xfrm>
        <a:graphic>
          <a:graphicData uri="http://schemas.openxmlformats.org/drawingml/2006/chart">
            <c:chart xmlns:c="http://schemas.openxmlformats.org/drawingml/2006/chart" xmlns:r="http://schemas.openxmlformats.org/officeDocument/2006/relationships" r:id="rId7"/>
          </a:graphicData>
        </a:graphic>
      </p:graphicFrame>
      <p:sp>
        <p:nvSpPr>
          <p:cNvPr id="76" name="object 39">
            <a:extLst>
              <a:ext uri="{FF2B5EF4-FFF2-40B4-BE49-F238E27FC236}">
                <a16:creationId xmlns:a16="http://schemas.microsoft.com/office/drawing/2014/main" id="{2F8C7D1A-547D-FCC9-B651-25BB13F303E0}"/>
              </a:ext>
            </a:extLst>
          </p:cNvPr>
          <p:cNvSpPr/>
          <p:nvPr/>
        </p:nvSpPr>
        <p:spPr>
          <a:xfrm>
            <a:off x="6429950" y="2537758"/>
            <a:ext cx="2007017" cy="314548"/>
          </a:xfrm>
          <a:prstGeom prst="roundRect">
            <a:avLst>
              <a:gd name="adj" fmla="val 0"/>
            </a:avLst>
          </a:prstGeom>
          <a:solidFill>
            <a:schemeClr val="accent1"/>
          </a:solidFill>
          <a:ln w="9525" cap="flat" cmpd="sng" algn="ctr">
            <a:noFill/>
            <a:prstDash val="solid"/>
          </a:ln>
          <a:effectLst/>
        </p:spPr>
        <p:txBody>
          <a:bodyPr rot="0" spcFirstLastPara="0" vertOverflow="overflow" horzOverflow="overflow" vert="horz" wrap="square" lIns="91440" tIns="10800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30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Calibri" panose="020F0502020204030204"/>
              </a:rPr>
              <a:t>広告想起 </a:t>
            </a:r>
            <a:r>
              <a:rPr kumimoji="0" lang="en-US" altLang="ja-JP" sz="800" b="0" i="0" u="none" strike="noStrike" kern="0" cap="none" spc="300" normalizeH="0" baseline="0" noProof="0" dirty="0">
                <a:ln>
                  <a:noFill/>
                </a:ln>
                <a:solidFill>
                  <a:srgbClr val="FFFFFF"/>
                </a:solidFill>
                <a:effectLst/>
                <a:uLnTx/>
                <a:uFillTx/>
                <a:latin typeface="Meiryo" panose="020B0604030504040204" pitchFamily="34" charset="-128"/>
                <a:ea typeface="Meiryo" panose="020B0604030504040204" pitchFamily="34" charset="-128"/>
              </a:rPr>
              <a:t>※1</a:t>
            </a:r>
            <a:endParaRPr kumimoji="0" lang="en-US" altLang="ja-JP" sz="800" b="0" i="0" u="none" strike="noStrike" kern="0" cap="none" spc="30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Calibri" panose="020F0502020204030204"/>
            </a:endParaRPr>
          </a:p>
        </p:txBody>
      </p:sp>
      <p:pic>
        <p:nvPicPr>
          <p:cNvPr id="77" name="グラフィックス 76" descr="矢印: 反時計回りの曲線 単色塗りつぶし">
            <a:extLst>
              <a:ext uri="{FF2B5EF4-FFF2-40B4-BE49-F238E27FC236}">
                <a16:creationId xmlns:a16="http://schemas.microsoft.com/office/drawing/2014/main" id="{A7781B3A-7D3F-6B63-E017-CC435DBBCCD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4536063">
            <a:off x="7470072" y="3369293"/>
            <a:ext cx="603371" cy="559888"/>
          </a:xfrm>
          <a:prstGeom prst="rect">
            <a:avLst/>
          </a:prstGeom>
          <a:effectLst>
            <a:outerShdw dist="50800" dir="2700000" algn="tl" rotWithShape="0">
              <a:srgbClr val="FFFFFF"/>
            </a:outerShdw>
          </a:effectLst>
        </p:spPr>
      </p:pic>
      <p:sp>
        <p:nvSpPr>
          <p:cNvPr id="78" name="円/楕円 36">
            <a:extLst>
              <a:ext uri="{FF2B5EF4-FFF2-40B4-BE49-F238E27FC236}">
                <a16:creationId xmlns:a16="http://schemas.microsoft.com/office/drawing/2014/main" id="{F64D4376-22F3-A2F5-03D6-15169550FCE1}"/>
              </a:ext>
            </a:extLst>
          </p:cNvPr>
          <p:cNvSpPr/>
          <p:nvPr/>
        </p:nvSpPr>
        <p:spPr>
          <a:xfrm>
            <a:off x="8112523" y="3100348"/>
            <a:ext cx="712800" cy="712800"/>
          </a:xfrm>
          <a:prstGeom prst="ellipse">
            <a:avLst/>
          </a:prstGeom>
          <a:solidFill>
            <a:schemeClr val="accent4"/>
          </a:solidFill>
          <a:ln w="31750" cap="flat" cmpd="sng" algn="ctr">
            <a:solidFill>
              <a:srgbClr val="FFFFFF"/>
            </a:solidFill>
            <a:prstDash val="solid"/>
          </a:ln>
          <a:effectLst/>
        </p:spPr>
        <p:txBody>
          <a:bodyPr rot="0" spcFirstLastPara="0" vertOverflow="overflow" horzOverflow="overflow" vert="horz" wrap="none" lIns="91440" tIns="0" rIns="9144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altLang="ja-JP" sz="2000" b="1"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149</a:t>
            </a:r>
            <a:r>
              <a:rPr kumimoji="0" lang="ja-JP" altLang="en-US" sz="1050" b="1"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a:t>
            </a:r>
            <a:endParaRPr kumimoji="0" lang="ja-JP" altLang="en-US" sz="1600" b="1"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p:txBody>
      </p:sp>
      <p:grpSp>
        <p:nvGrpSpPr>
          <p:cNvPr id="79" name="グループ化 78">
            <a:extLst>
              <a:ext uri="{FF2B5EF4-FFF2-40B4-BE49-F238E27FC236}">
                <a16:creationId xmlns:a16="http://schemas.microsoft.com/office/drawing/2014/main" id="{0E61F439-746E-F55B-E3C0-993B0ACD9C68}"/>
              </a:ext>
            </a:extLst>
          </p:cNvPr>
          <p:cNvGrpSpPr>
            <a:grpSpLocks noChangeAspect="1"/>
          </p:cNvGrpSpPr>
          <p:nvPr/>
        </p:nvGrpSpPr>
        <p:grpSpPr>
          <a:xfrm rot="1930985">
            <a:off x="8686840" y="3068159"/>
            <a:ext cx="121217" cy="85699"/>
            <a:chOff x="10045056" y="3068960"/>
            <a:chExt cx="150577" cy="98784"/>
          </a:xfrm>
        </p:grpSpPr>
        <p:cxnSp>
          <p:nvCxnSpPr>
            <p:cNvPr id="80" name="直線コネクタ 79">
              <a:extLst>
                <a:ext uri="{FF2B5EF4-FFF2-40B4-BE49-F238E27FC236}">
                  <a16:creationId xmlns:a16="http://schemas.microsoft.com/office/drawing/2014/main" id="{FF98075A-17CC-E88F-755F-86BA6419BD3F}"/>
                </a:ext>
              </a:extLst>
            </p:cNvPr>
            <p:cNvCxnSpPr>
              <a:cxnSpLocks/>
            </p:cNvCxnSpPr>
            <p:nvPr/>
          </p:nvCxnSpPr>
          <p:spPr>
            <a:xfrm flipH="1">
              <a:off x="10158361" y="3068960"/>
              <a:ext cx="37272" cy="98784"/>
            </a:xfrm>
            <a:prstGeom prst="line">
              <a:avLst/>
            </a:prstGeom>
            <a:noFill/>
            <a:ln w="31750" cap="rnd" cmpd="sng" algn="ctr">
              <a:solidFill>
                <a:schemeClr val="accent4"/>
              </a:solidFill>
              <a:prstDash val="solid"/>
            </a:ln>
            <a:effectLst/>
          </p:spPr>
        </p:cxnSp>
        <p:cxnSp>
          <p:nvCxnSpPr>
            <p:cNvPr id="81" name="直線コネクタ 80">
              <a:extLst>
                <a:ext uri="{FF2B5EF4-FFF2-40B4-BE49-F238E27FC236}">
                  <a16:creationId xmlns:a16="http://schemas.microsoft.com/office/drawing/2014/main" id="{5F97B5CF-258A-15C9-9642-D290D1C9E7A7}"/>
                </a:ext>
              </a:extLst>
            </p:cNvPr>
            <p:cNvCxnSpPr>
              <a:cxnSpLocks/>
            </p:cNvCxnSpPr>
            <p:nvPr/>
          </p:nvCxnSpPr>
          <p:spPr>
            <a:xfrm>
              <a:off x="10045056" y="3068960"/>
              <a:ext cx="37272" cy="98784"/>
            </a:xfrm>
            <a:prstGeom prst="line">
              <a:avLst/>
            </a:prstGeom>
            <a:noFill/>
            <a:ln w="31750" cap="rnd" cmpd="sng" algn="ctr">
              <a:solidFill>
                <a:schemeClr val="accent4"/>
              </a:solidFill>
              <a:prstDash val="solid"/>
            </a:ln>
            <a:effectLst/>
          </p:spPr>
        </p:cxnSp>
      </p:grpSp>
      <p:grpSp>
        <p:nvGrpSpPr>
          <p:cNvPr id="6" name="グループ化 5">
            <a:extLst>
              <a:ext uri="{FF2B5EF4-FFF2-40B4-BE49-F238E27FC236}">
                <a16:creationId xmlns:a16="http://schemas.microsoft.com/office/drawing/2014/main" id="{26E51A1F-A8A9-967D-BAD3-0FCCB51AB5CC}"/>
              </a:ext>
            </a:extLst>
          </p:cNvPr>
          <p:cNvGrpSpPr/>
          <p:nvPr/>
        </p:nvGrpSpPr>
        <p:grpSpPr>
          <a:xfrm>
            <a:off x="2431018" y="2030154"/>
            <a:ext cx="1800000" cy="484215"/>
            <a:chOff x="2431018" y="2030154"/>
            <a:chExt cx="1800000" cy="484215"/>
          </a:xfrm>
        </p:grpSpPr>
        <p:sp>
          <p:nvSpPr>
            <p:cNvPr id="82" name="三角形 5">
              <a:extLst>
                <a:ext uri="{FF2B5EF4-FFF2-40B4-BE49-F238E27FC236}">
                  <a16:creationId xmlns:a16="http://schemas.microsoft.com/office/drawing/2014/main" id="{B2374403-0698-ECC8-8DEF-33BD1809B65D}"/>
                </a:ext>
              </a:extLst>
            </p:cNvPr>
            <p:cNvSpPr/>
            <p:nvPr/>
          </p:nvSpPr>
          <p:spPr>
            <a:xfrm rot="10800000">
              <a:off x="2872625" y="2422625"/>
              <a:ext cx="102096" cy="91744"/>
            </a:xfrm>
            <a:prstGeom prst="triangle">
              <a:avLst/>
            </a:prstGeom>
            <a:solidFill>
              <a:schemeClr val="accent3">
                <a:alpha val="1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Meiryo" panose="020B0604030504040204" pitchFamily="34" charset="-128"/>
                <a:ea typeface="メイリオ"/>
              </a:endParaRPr>
            </a:p>
          </p:txBody>
        </p:sp>
        <p:sp>
          <p:nvSpPr>
            <p:cNvPr id="83" name="角丸四角形 22">
              <a:extLst>
                <a:ext uri="{FF2B5EF4-FFF2-40B4-BE49-F238E27FC236}">
                  <a16:creationId xmlns:a16="http://schemas.microsoft.com/office/drawing/2014/main" id="{0C3DBE75-67A6-3D73-F725-C0CE4022A48B}"/>
                </a:ext>
              </a:extLst>
            </p:cNvPr>
            <p:cNvSpPr/>
            <p:nvPr/>
          </p:nvSpPr>
          <p:spPr>
            <a:xfrm>
              <a:off x="2431018" y="2030154"/>
              <a:ext cx="1800000" cy="393828"/>
            </a:xfrm>
            <a:prstGeom prst="roundRect">
              <a:avLst>
                <a:gd name="adj" fmla="val 50000"/>
              </a:avLst>
            </a:prstGeom>
            <a:solidFill>
              <a:schemeClr val="accent3">
                <a:alpha val="10000"/>
              </a:schemeClr>
            </a:solidFill>
            <a:ln w="9525" cap="flat" cmpd="sng" algn="ctr">
              <a:noFill/>
              <a:prstDash val="solid"/>
            </a:ln>
            <a:effectLst/>
          </p:spPr>
          <p:txBody>
            <a:bodyPr rot="0" spcFirstLastPara="0" vertOverflow="overflow" horzOverflow="overflow" vert="horz" wrap="square" lIns="144000" tIns="36000" rIns="144000" bIns="36000" numCol="1" spcCol="0" rtlCol="0" fromWordArt="0" anchor="ctr" anchorCtr="0" forceAA="0" compatLnSpc="1">
              <a:prstTxWarp prst="textNoShape">
                <a:avLst/>
              </a:prstTxWarp>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ja-JP" altLang="en-US" sz="1100" b="1" i="0" u="none" strike="noStrike" kern="0" cap="none" spc="0" normalizeH="0" baseline="0" noProof="0" dirty="0">
                  <a:ln>
                    <a:noFill/>
                  </a:ln>
                  <a:solidFill>
                    <a:schemeClr val="accent3"/>
                  </a:solidFill>
                  <a:effectLst/>
                  <a:uLnTx/>
                  <a:uFillTx/>
                  <a:latin typeface="Meiryo" panose="020B0604030504040204" pitchFamily="34" charset="-128"/>
                  <a:ea typeface="メイリオ" panose="020B0604030504040204" pitchFamily="50" charset="-128"/>
                </a:rPr>
                <a:t>スマホをシェイク！</a:t>
              </a:r>
            </a:p>
          </p:txBody>
        </p:sp>
      </p:grpSp>
      <p:pic>
        <p:nvPicPr>
          <p:cNvPr id="84" name="図 83" descr="図形&#10;&#10;低い精度で自動的に生成された説明">
            <a:extLst>
              <a:ext uri="{FF2B5EF4-FFF2-40B4-BE49-F238E27FC236}">
                <a16:creationId xmlns:a16="http://schemas.microsoft.com/office/drawing/2014/main" id="{71B97E9C-35D5-841E-4D57-49806FD57406}"/>
              </a:ext>
            </a:extLst>
          </p:cNvPr>
          <p:cNvPicPr>
            <a:picLocks noChangeAspect="1"/>
          </p:cNvPicPr>
          <p:nvPr/>
        </p:nvPicPr>
        <p:blipFill rotWithShape="1">
          <a:blip r:embed="rId8">
            <a:extLst>
              <a:ext uri="{28A0092B-C50C-407E-A947-70E740481C1C}">
                <a14:useLocalDpi xmlns:a14="http://schemas.microsoft.com/office/drawing/2010/main"/>
              </a:ext>
            </a:extLst>
          </a:blip>
          <a:srcRect b="85294"/>
          <a:stretch/>
        </p:blipFill>
        <p:spPr>
          <a:xfrm rot="1567376">
            <a:off x="3685088" y="2393772"/>
            <a:ext cx="581025" cy="453838"/>
          </a:xfrm>
          <a:prstGeom prst="rect">
            <a:avLst/>
          </a:prstGeom>
        </p:spPr>
      </p:pic>
      <p:pic>
        <p:nvPicPr>
          <p:cNvPr id="85" name="図 84">
            <a:extLst>
              <a:ext uri="{FF2B5EF4-FFF2-40B4-BE49-F238E27FC236}">
                <a16:creationId xmlns:a16="http://schemas.microsoft.com/office/drawing/2014/main" id="{3646459B-4875-2662-D012-29AD795A4D6B}"/>
              </a:ext>
            </a:extLst>
          </p:cNvPr>
          <p:cNvPicPr>
            <a:picLocks noChangeAspect="1"/>
          </p:cNvPicPr>
          <p:nvPr/>
        </p:nvPicPr>
        <p:blipFill rotWithShape="1">
          <a:blip r:embed="rId8">
            <a:extLst>
              <a:ext uri="{28A0092B-C50C-407E-A947-70E740481C1C}">
                <a14:useLocalDpi xmlns:a14="http://schemas.microsoft.com/office/drawing/2010/main"/>
              </a:ext>
            </a:extLst>
          </a:blip>
          <a:srcRect t="85306"/>
          <a:stretch/>
        </p:blipFill>
        <p:spPr>
          <a:xfrm rot="1231157">
            <a:off x="2384997" y="4661221"/>
            <a:ext cx="581025" cy="453473"/>
          </a:xfrm>
          <a:prstGeom prst="rect">
            <a:avLst/>
          </a:prstGeom>
        </p:spPr>
      </p:pic>
      <p:grpSp>
        <p:nvGrpSpPr>
          <p:cNvPr id="86" name="グループ化 85">
            <a:extLst>
              <a:ext uri="{FF2B5EF4-FFF2-40B4-BE49-F238E27FC236}">
                <a16:creationId xmlns:a16="http://schemas.microsoft.com/office/drawing/2014/main" id="{53E45F00-3F20-1357-2E12-FFE5BBE80BB2}"/>
              </a:ext>
            </a:extLst>
          </p:cNvPr>
          <p:cNvGrpSpPr/>
          <p:nvPr/>
        </p:nvGrpSpPr>
        <p:grpSpPr>
          <a:xfrm>
            <a:off x="530341" y="2126975"/>
            <a:ext cx="1786876" cy="2831105"/>
            <a:chOff x="530341" y="2614655"/>
            <a:chExt cx="1786876" cy="2831105"/>
          </a:xfrm>
        </p:grpSpPr>
        <p:pic>
          <p:nvPicPr>
            <p:cNvPr id="87" name="図 86">
              <a:extLst>
                <a:ext uri="{FF2B5EF4-FFF2-40B4-BE49-F238E27FC236}">
                  <a16:creationId xmlns:a16="http://schemas.microsoft.com/office/drawing/2014/main" id="{6AA3B4BC-B30D-3C68-B236-E919DB75408A}"/>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530341" y="2614655"/>
              <a:ext cx="1786876" cy="2831105"/>
            </a:xfrm>
            <a:prstGeom prst="rect">
              <a:avLst/>
            </a:prstGeom>
          </p:spPr>
        </p:pic>
        <p:pic>
          <p:nvPicPr>
            <p:cNvPr id="88" name="図 87" descr="テキスト が含まれている画像&#10;&#10;自動的に生成された説明">
              <a:extLst>
                <a:ext uri="{FF2B5EF4-FFF2-40B4-BE49-F238E27FC236}">
                  <a16:creationId xmlns:a16="http://schemas.microsoft.com/office/drawing/2014/main" id="{F59FA677-F2B1-16A2-469E-C7951843455A}"/>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579801" y="3193442"/>
              <a:ext cx="1683109" cy="946749"/>
            </a:xfrm>
            <a:prstGeom prst="rect">
              <a:avLst/>
            </a:prstGeom>
          </p:spPr>
        </p:pic>
      </p:grpSp>
      <p:sp>
        <p:nvSpPr>
          <p:cNvPr id="89" name="テキスト ボックス 88">
            <a:extLst>
              <a:ext uri="{FF2B5EF4-FFF2-40B4-BE49-F238E27FC236}">
                <a16:creationId xmlns:a16="http://schemas.microsoft.com/office/drawing/2014/main" id="{D2B7CBCA-0703-5B16-B086-BA3DB8EB9FEB}"/>
              </a:ext>
            </a:extLst>
          </p:cNvPr>
          <p:cNvSpPr txBox="1"/>
          <p:nvPr/>
        </p:nvSpPr>
        <p:spPr>
          <a:xfrm>
            <a:off x="595671" y="5846852"/>
            <a:ext cx="2273058" cy="123111"/>
          </a:xfrm>
          <a:prstGeom prst="rect">
            <a:avLst/>
          </a:prstGeom>
          <a:noFill/>
        </p:spPr>
        <p:txBody>
          <a:bodyPr wrap="none" lIns="0" tIns="0" rIns="0" bIns="0">
            <a:spAutoFit/>
          </a:bodyPr>
          <a:lstStyle/>
          <a:p>
            <a:pPr eaLnBrk="1" fontAlgn="auto" hangingPunct="1">
              <a:spcBef>
                <a:spcPts val="0"/>
              </a:spcBef>
              <a:spcAft>
                <a:spcPts val="0"/>
              </a:spcAft>
            </a:pPr>
            <a:r>
              <a:rPr lang="en-US" altLang="ja-JP" sz="800" dirty="0">
                <a:solidFill>
                  <a:srgbClr val="FFFFFF">
                    <a:lumMod val="50000"/>
                  </a:srgbClr>
                </a:solidFill>
                <a:latin typeface="メイリオ" panose="020B0604030504040204" pitchFamily="50" charset="-128"/>
                <a:ea typeface="メイリオ" panose="020B0604030504040204" pitchFamily="50" charset="-128"/>
              </a:rPr>
              <a:t>※</a:t>
            </a:r>
            <a:r>
              <a:rPr lang="en" altLang="ja-JP" sz="800" dirty="0">
                <a:solidFill>
                  <a:srgbClr val="FFFFFF">
                    <a:lumMod val="50000"/>
                  </a:srgbClr>
                </a:solidFill>
                <a:latin typeface="メイリオ" panose="020B0604030504040204" pitchFamily="50" charset="-128"/>
                <a:ea typeface="メイリオ" panose="020B0604030504040204" pitchFamily="50" charset="-128"/>
              </a:rPr>
              <a:t>202</a:t>
            </a:r>
            <a:r>
              <a:rPr lang="en-US" altLang="ja-JP" sz="800" dirty="0">
                <a:solidFill>
                  <a:srgbClr val="FFFFFF">
                    <a:lumMod val="50000"/>
                  </a:srgbClr>
                </a:solidFill>
                <a:latin typeface="メイリオ" panose="020B0604030504040204" pitchFamily="50" charset="-128"/>
                <a:ea typeface="メイリオ" panose="020B0604030504040204" pitchFamily="50" charset="-128"/>
              </a:rPr>
              <a:t>4</a:t>
            </a:r>
            <a:r>
              <a:rPr lang="ja-JP" altLang="en-US" sz="800" dirty="0">
                <a:solidFill>
                  <a:srgbClr val="FFFFFF">
                    <a:lumMod val="50000"/>
                  </a:srgbClr>
                </a:solidFill>
                <a:latin typeface="メイリオ" panose="020B0604030504040204" pitchFamily="50" charset="-128"/>
                <a:ea typeface="メイリオ" panose="020B0604030504040204" pitchFamily="50" charset="-128"/>
              </a:rPr>
              <a:t>年</a:t>
            </a:r>
            <a:r>
              <a:rPr lang="en-US" altLang="ja-JP" sz="800" dirty="0">
                <a:solidFill>
                  <a:srgbClr val="FFFFFF">
                    <a:lumMod val="50000"/>
                  </a:srgbClr>
                </a:solidFill>
                <a:latin typeface="メイリオ" panose="020B0604030504040204" pitchFamily="50" charset="-128"/>
                <a:ea typeface="メイリオ" panose="020B0604030504040204" pitchFamily="50" charset="-128"/>
              </a:rPr>
              <a:t>3</a:t>
            </a:r>
            <a:r>
              <a:rPr lang="ja-JP" altLang="en-US" sz="800" dirty="0">
                <a:solidFill>
                  <a:srgbClr val="FFFFFF">
                    <a:lumMod val="50000"/>
                  </a:srgbClr>
                </a:solidFill>
                <a:latin typeface="メイリオ" panose="020B0604030504040204" pitchFamily="50" charset="-128"/>
                <a:ea typeface="メイリオ" panose="020B0604030504040204" pitchFamily="50" charset="-128"/>
              </a:rPr>
              <a:t>月配信 西日本旅客鉄道様の実績より</a:t>
            </a:r>
            <a:r>
              <a:rPr lang="en" altLang="ja-JP" sz="800" dirty="0">
                <a:solidFill>
                  <a:srgbClr val="FFFFFF">
                    <a:lumMod val="50000"/>
                  </a:srgbClr>
                </a:solidFill>
                <a:latin typeface="メイリオ" panose="020B0604030504040204" pitchFamily="50" charset="-128"/>
                <a:ea typeface="メイリオ" panose="020B0604030504040204" pitchFamily="50" charset="-128"/>
              </a:rPr>
              <a:t>  </a:t>
            </a:r>
          </a:p>
        </p:txBody>
      </p:sp>
    </p:spTree>
    <p:extLst>
      <p:ext uri="{BB962C8B-B14F-4D97-AF65-F5344CB8AC3E}">
        <p14:creationId xmlns:p14="http://schemas.microsoft.com/office/powerpoint/2010/main" val="323208186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1DB2C063-4A48-7099-E1C9-C6594845B7C3}"/>
              </a:ext>
            </a:extLst>
          </p:cNvPr>
          <p:cNvSpPr>
            <a:spLocks noGrp="1"/>
          </p:cNvSpPr>
          <p:nvPr>
            <p:ph type="body" sz="quarter" idx="10"/>
          </p:nvPr>
        </p:nvSpPr>
        <p:spPr/>
        <p:txBody>
          <a:bodyPr/>
          <a:lstStyle/>
          <a:p>
            <a:r>
              <a:rPr lang="ja-JP" altLang="en-US" noProof="0" dirty="0">
                <a:solidFill>
                  <a:srgbClr val="000048"/>
                </a:solidFill>
              </a:rPr>
              <a:t>期待できる効果（事例：</a:t>
            </a:r>
            <a:r>
              <a:rPr lang="zh-CN" altLang="en-US" noProof="0" dirty="0">
                <a:solidFill>
                  <a:srgbClr val="000048"/>
                </a:solidFill>
              </a:rPr>
              <a:t>西日本旅客鉄道株式会社</a:t>
            </a:r>
            <a:r>
              <a:rPr lang="ja-JP" altLang="en-US" noProof="0" dirty="0">
                <a:solidFill>
                  <a:srgbClr val="000048"/>
                </a:solidFill>
              </a:rPr>
              <a:t>様）</a:t>
            </a:r>
            <a:endParaRPr lang="ja-JP" altLang="en-US" dirty="0">
              <a:solidFill>
                <a:srgbClr val="000048"/>
              </a:solidFill>
            </a:endParaRPr>
          </a:p>
        </p:txBody>
      </p:sp>
      <p:sp>
        <p:nvSpPr>
          <p:cNvPr id="2" name="テキスト プレースホルダー 1">
            <a:extLst>
              <a:ext uri="{FF2B5EF4-FFF2-40B4-BE49-F238E27FC236}">
                <a16:creationId xmlns:a16="http://schemas.microsoft.com/office/drawing/2014/main" id="{1931A406-54E0-1BBD-62A0-7B42B26B7B87}"/>
              </a:ext>
            </a:extLst>
          </p:cNvPr>
          <p:cNvSpPr>
            <a:spLocks noGrp="1"/>
          </p:cNvSpPr>
          <p:nvPr>
            <p:ph type="body" sz="quarter" idx="11"/>
          </p:nvPr>
        </p:nvSpPr>
        <p:spPr/>
        <p:txBody>
          <a:bodyPr/>
          <a:lstStyle/>
          <a:p>
            <a:r>
              <a:rPr lang="ja-JP" altLang="en-US"/>
              <a:t>認知させたいキーワードを一連のクリエイティブにおいて反復訴求することで、ユーザーの興味を喚起し、</a:t>
            </a:r>
            <a:r>
              <a:rPr lang="ja-JP" altLang="en-US" b="1">
                <a:solidFill>
                  <a:schemeClr val="accent4"/>
                </a:solidFill>
              </a:rPr>
              <a:t>検索数向上</a:t>
            </a:r>
            <a:r>
              <a:rPr lang="ja-JP" altLang="en-US"/>
              <a:t>につながります。</a:t>
            </a:r>
          </a:p>
        </p:txBody>
      </p:sp>
      <p:grpSp>
        <p:nvGrpSpPr>
          <p:cNvPr id="30" name="グループ化 29">
            <a:extLst>
              <a:ext uri="{FF2B5EF4-FFF2-40B4-BE49-F238E27FC236}">
                <a16:creationId xmlns:a16="http://schemas.microsoft.com/office/drawing/2014/main" id="{AF15EF67-42A0-A9BD-F78D-C4966D1D7DB1}"/>
              </a:ext>
            </a:extLst>
          </p:cNvPr>
          <p:cNvGrpSpPr/>
          <p:nvPr/>
        </p:nvGrpSpPr>
        <p:grpSpPr>
          <a:xfrm>
            <a:off x="1316281" y="2315326"/>
            <a:ext cx="1786876" cy="2831105"/>
            <a:chOff x="530341" y="2614655"/>
            <a:chExt cx="1786876" cy="2831105"/>
          </a:xfrm>
        </p:grpSpPr>
        <p:pic>
          <p:nvPicPr>
            <p:cNvPr id="31" name="図 30">
              <a:extLst>
                <a:ext uri="{FF2B5EF4-FFF2-40B4-BE49-F238E27FC236}">
                  <a16:creationId xmlns:a16="http://schemas.microsoft.com/office/drawing/2014/main" id="{07959209-0B7D-9766-0190-222D2F6C431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30341" y="2614655"/>
              <a:ext cx="1786876" cy="2831105"/>
            </a:xfrm>
            <a:prstGeom prst="rect">
              <a:avLst/>
            </a:prstGeom>
          </p:spPr>
        </p:pic>
        <p:pic>
          <p:nvPicPr>
            <p:cNvPr id="32" name="図 31" descr="テキスト が含まれている画像&#10;&#10;自動的に生成された説明">
              <a:extLst>
                <a:ext uri="{FF2B5EF4-FFF2-40B4-BE49-F238E27FC236}">
                  <a16:creationId xmlns:a16="http://schemas.microsoft.com/office/drawing/2014/main" id="{F69F08E9-5EA9-6373-9FD5-218A89E0E33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79801" y="3193442"/>
              <a:ext cx="1683109" cy="946749"/>
            </a:xfrm>
            <a:prstGeom prst="rect">
              <a:avLst/>
            </a:prstGeom>
          </p:spPr>
        </p:pic>
      </p:grpSp>
      <p:pic>
        <p:nvPicPr>
          <p:cNvPr id="34" name="図 33">
            <a:extLst>
              <a:ext uri="{FF2B5EF4-FFF2-40B4-BE49-F238E27FC236}">
                <a16:creationId xmlns:a16="http://schemas.microsoft.com/office/drawing/2014/main" id="{BBAA7E50-6FCF-DDA6-9234-6D1A4B40CA08}"/>
              </a:ext>
            </a:extLst>
          </p:cNvPr>
          <p:cNvPicPr>
            <a:picLocks noChangeAspect="1"/>
          </p:cNvPicPr>
          <p:nvPr/>
        </p:nvPicPr>
        <p:blipFill>
          <a:blip r:embed="rId4"/>
          <a:stretch>
            <a:fillRect/>
          </a:stretch>
        </p:blipFill>
        <p:spPr>
          <a:xfrm>
            <a:off x="3326430" y="2743836"/>
            <a:ext cx="1524132" cy="2420322"/>
          </a:xfrm>
          <a:prstGeom prst="rect">
            <a:avLst/>
          </a:prstGeom>
        </p:spPr>
      </p:pic>
      <p:pic>
        <p:nvPicPr>
          <p:cNvPr id="35" name="図 34">
            <a:extLst>
              <a:ext uri="{FF2B5EF4-FFF2-40B4-BE49-F238E27FC236}">
                <a16:creationId xmlns:a16="http://schemas.microsoft.com/office/drawing/2014/main" id="{A2BE5D23-59C0-DE27-9BB9-B7BD29BF16FB}"/>
              </a:ext>
            </a:extLst>
          </p:cNvPr>
          <p:cNvPicPr>
            <a:picLocks noChangeAspect="1"/>
          </p:cNvPicPr>
          <p:nvPr/>
        </p:nvPicPr>
        <p:blipFill>
          <a:blip r:embed="rId5"/>
          <a:stretch>
            <a:fillRect/>
          </a:stretch>
        </p:blipFill>
        <p:spPr>
          <a:xfrm>
            <a:off x="5078164" y="2726109"/>
            <a:ext cx="1530229" cy="2420322"/>
          </a:xfrm>
          <a:prstGeom prst="rect">
            <a:avLst/>
          </a:prstGeom>
        </p:spPr>
      </p:pic>
      <p:pic>
        <p:nvPicPr>
          <p:cNvPr id="36" name="図 35">
            <a:extLst>
              <a:ext uri="{FF2B5EF4-FFF2-40B4-BE49-F238E27FC236}">
                <a16:creationId xmlns:a16="http://schemas.microsoft.com/office/drawing/2014/main" id="{5DCE0D6A-944E-5F38-A61E-827A7440ADAC}"/>
              </a:ext>
            </a:extLst>
          </p:cNvPr>
          <p:cNvPicPr>
            <a:picLocks noChangeAspect="1"/>
          </p:cNvPicPr>
          <p:nvPr/>
        </p:nvPicPr>
        <p:blipFill>
          <a:blip r:embed="rId6"/>
          <a:stretch>
            <a:fillRect/>
          </a:stretch>
        </p:blipFill>
        <p:spPr>
          <a:xfrm>
            <a:off x="3158629" y="3644947"/>
            <a:ext cx="108000" cy="216000"/>
          </a:xfrm>
          <a:prstGeom prst="rect">
            <a:avLst/>
          </a:prstGeom>
        </p:spPr>
      </p:pic>
      <p:pic>
        <p:nvPicPr>
          <p:cNvPr id="37" name="図 36">
            <a:extLst>
              <a:ext uri="{FF2B5EF4-FFF2-40B4-BE49-F238E27FC236}">
                <a16:creationId xmlns:a16="http://schemas.microsoft.com/office/drawing/2014/main" id="{ECB79D9F-3E37-B96A-0638-055C8FB7F899}"/>
              </a:ext>
            </a:extLst>
          </p:cNvPr>
          <p:cNvPicPr>
            <a:picLocks noChangeAspect="1"/>
          </p:cNvPicPr>
          <p:nvPr/>
        </p:nvPicPr>
        <p:blipFill>
          <a:blip r:embed="rId6"/>
          <a:stretch>
            <a:fillRect/>
          </a:stretch>
        </p:blipFill>
        <p:spPr>
          <a:xfrm>
            <a:off x="4910363" y="3644947"/>
            <a:ext cx="108000" cy="216000"/>
          </a:xfrm>
          <a:prstGeom prst="rect">
            <a:avLst/>
          </a:prstGeom>
        </p:spPr>
      </p:pic>
      <p:sp>
        <p:nvSpPr>
          <p:cNvPr id="38" name="正方形/長方形 37">
            <a:extLst>
              <a:ext uri="{FF2B5EF4-FFF2-40B4-BE49-F238E27FC236}">
                <a16:creationId xmlns:a16="http://schemas.microsoft.com/office/drawing/2014/main" id="{650BDEC8-9843-252A-9B84-7DFA4275A4E5}"/>
              </a:ext>
            </a:extLst>
          </p:cNvPr>
          <p:cNvSpPr/>
          <p:nvPr/>
        </p:nvSpPr>
        <p:spPr>
          <a:xfrm>
            <a:off x="1547750" y="2906314"/>
            <a:ext cx="425513" cy="196913"/>
          </a:xfrm>
          <a:prstGeom prst="rect">
            <a:avLst/>
          </a:prstGeom>
          <a:noFill/>
          <a:ln w="28575" cap="flat" cmpd="sng" algn="ctr">
            <a:solidFill>
              <a:srgbClr val="C9002C"/>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39" name="正方形/長方形 38">
            <a:extLst>
              <a:ext uri="{FF2B5EF4-FFF2-40B4-BE49-F238E27FC236}">
                <a16:creationId xmlns:a16="http://schemas.microsoft.com/office/drawing/2014/main" id="{834222FA-6C0C-CE0B-A9E1-29F22CCAD268}"/>
              </a:ext>
            </a:extLst>
          </p:cNvPr>
          <p:cNvSpPr/>
          <p:nvPr/>
        </p:nvSpPr>
        <p:spPr>
          <a:xfrm>
            <a:off x="3556111" y="4643071"/>
            <a:ext cx="345541" cy="155418"/>
          </a:xfrm>
          <a:prstGeom prst="rect">
            <a:avLst/>
          </a:prstGeom>
          <a:noFill/>
          <a:ln w="28575" cap="flat" cmpd="sng" algn="ctr">
            <a:solidFill>
              <a:srgbClr val="C9002C"/>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40" name="正方形/長方形 39">
            <a:extLst>
              <a:ext uri="{FF2B5EF4-FFF2-40B4-BE49-F238E27FC236}">
                <a16:creationId xmlns:a16="http://schemas.microsoft.com/office/drawing/2014/main" id="{28F4363A-2FF6-A992-86B3-B9302F50E06C}"/>
              </a:ext>
            </a:extLst>
          </p:cNvPr>
          <p:cNvSpPr/>
          <p:nvPr/>
        </p:nvSpPr>
        <p:spPr>
          <a:xfrm>
            <a:off x="5462370" y="3519026"/>
            <a:ext cx="345541" cy="155418"/>
          </a:xfrm>
          <a:prstGeom prst="rect">
            <a:avLst/>
          </a:prstGeom>
          <a:noFill/>
          <a:ln w="28575" cap="flat" cmpd="sng" algn="ctr">
            <a:solidFill>
              <a:srgbClr val="C9002C"/>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41" name="object 39">
            <a:extLst>
              <a:ext uri="{FF2B5EF4-FFF2-40B4-BE49-F238E27FC236}">
                <a16:creationId xmlns:a16="http://schemas.microsoft.com/office/drawing/2014/main" id="{9050CA67-071D-90B0-B5AF-AE82B090AEFF}"/>
              </a:ext>
            </a:extLst>
          </p:cNvPr>
          <p:cNvSpPr/>
          <p:nvPr/>
        </p:nvSpPr>
        <p:spPr>
          <a:xfrm>
            <a:off x="7658283" y="2404569"/>
            <a:ext cx="2916000" cy="424073"/>
          </a:xfrm>
          <a:prstGeom prst="roundRect">
            <a:avLst>
              <a:gd name="adj" fmla="val 0"/>
            </a:avLst>
          </a:prstGeom>
          <a:solidFill>
            <a:schemeClr val="accent1"/>
          </a:solidFill>
          <a:ln w="9525" cap="flat" cmpd="sng" algn="ctr">
            <a:noFill/>
            <a:prstDash val="solid"/>
          </a:ln>
          <a:effectLst/>
        </p:spPr>
        <p:txBody>
          <a:bodyPr rot="0" spcFirstLastPara="0" vertOverflow="overflow" horzOverflow="overflow" vert="horz" wrap="square" lIns="91440" tIns="10800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30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Calibri" panose="020F0502020204030204"/>
              </a:rPr>
              <a:t>検索リフト</a:t>
            </a:r>
            <a:r>
              <a:rPr kumimoji="0" lang="en-US" altLang="ja-JP" sz="800" b="0" i="0" u="none" strike="noStrike" kern="0" cap="none" spc="300" normalizeH="0" baseline="0" noProof="0" dirty="0">
                <a:ln>
                  <a:noFill/>
                </a:ln>
                <a:solidFill>
                  <a:srgbClr val="FFFFFF"/>
                </a:solidFill>
                <a:effectLst/>
                <a:uLnTx/>
                <a:uFillTx/>
                <a:latin typeface="Meiryo" panose="020B0604030504040204" pitchFamily="34" charset="-128"/>
                <a:ea typeface="Meiryo" panose="020B0604030504040204" pitchFamily="34" charset="-128"/>
              </a:rPr>
              <a:t>※1</a:t>
            </a:r>
            <a:endParaRPr kumimoji="0" lang="en-US" altLang="ja-JP" sz="800" b="0" i="0" u="none" strike="noStrike" kern="0" cap="none" spc="30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Calibri" panose="020F0502020204030204"/>
            </a:endParaRPr>
          </a:p>
        </p:txBody>
      </p:sp>
      <p:sp>
        <p:nvSpPr>
          <p:cNvPr id="42" name="テキスト ボックス 41">
            <a:extLst>
              <a:ext uri="{FF2B5EF4-FFF2-40B4-BE49-F238E27FC236}">
                <a16:creationId xmlns:a16="http://schemas.microsoft.com/office/drawing/2014/main" id="{BE08939D-2B4B-A65F-A071-46FFACA69948}"/>
              </a:ext>
            </a:extLst>
          </p:cNvPr>
          <p:cNvSpPr txBox="1"/>
          <p:nvPr/>
        </p:nvSpPr>
        <p:spPr>
          <a:xfrm>
            <a:off x="7100332" y="5662312"/>
            <a:ext cx="3562285" cy="246221"/>
          </a:xfrm>
          <a:prstGeom prst="rect">
            <a:avLst/>
          </a:prstGeom>
          <a:noFill/>
        </p:spPr>
        <p:txBody>
          <a:bodyPr wrap="square" lIns="0" tIns="0" rIns="0" bIns="0" anchor="t">
            <a:spAutoFit/>
          </a:bodyPr>
          <a:lstStyle/>
          <a:p>
            <a:pPr eaLnBrk="1" fontAlgn="auto" hangingPunct="1">
              <a:spcBef>
                <a:spcPts val="0"/>
              </a:spcBef>
              <a:spcAft>
                <a:spcPts val="0"/>
              </a:spcAft>
            </a:pPr>
            <a:r>
              <a:rPr lang="en-US" altLang="ja-JP" sz="800" dirty="0">
                <a:solidFill>
                  <a:srgbClr val="FFFFFF">
                    <a:lumMod val="50000"/>
                  </a:srgbClr>
                </a:solidFill>
                <a:latin typeface="メイリオ"/>
                <a:ea typeface="メイリオ"/>
              </a:rPr>
              <a:t>※</a:t>
            </a:r>
            <a:r>
              <a:rPr lang="ja-JP" altLang="en-US" sz="800" dirty="0">
                <a:solidFill>
                  <a:srgbClr val="FFFFFF">
                    <a:lumMod val="50000"/>
                  </a:srgbClr>
                </a:solidFill>
                <a:latin typeface="メイリオ"/>
                <a:ea typeface="メイリオ"/>
              </a:rPr>
              <a:t>出典：</a:t>
            </a:r>
            <a:r>
              <a:rPr lang="en-US" altLang="ja-JP" sz="800" dirty="0">
                <a:solidFill>
                  <a:srgbClr val="FFFFFF">
                    <a:lumMod val="50000"/>
                  </a:srgbClr>
                </a:solidFill>
                <a:latin typeface="メイリオ"/>
                <a:ea typeface="メイリオ"/>
              </a:rPr>
              <a:t>Yahoo! JAPAN</a:t>
            </a:r>
            <a:r>
              <a:rPr lang="ja-JP" altLang="en-US" sz="800" dirty="0">
                <a:solidFill>
                  <a:srgbClr val="FFFFFF">
                    <a:lumMod val="50000"/>
                  </a:srgbClr>
                </a:solidFill>
                <a:latin typeface="メイリオ"/>
                <a:ea typeface="メイリオ"/>
              </a:rPr>
              <a:t>自主調査 </a:t>
            </a:r>
            <a:r>
              <a:rPr lang="en-US" altLang="ja-JP" sz="800" dirty="0">
                <a:solidFill>
                  <a:srgbClr val="FFFFFF">
                    <a:lumMod val="50000"/>
                  </a:srgbClr>
                </a:solidFill>
                <a:latin typeface="メイリオ"/>
                <a:ea typeface="メイリオ"/>
              </a:rPr>
              <a:t>(2024</a:t>
            </a:r>
            <a:r>
              <a:rPr lang="ja-JP" altLang="en-US" sz="800" dirty="0">
                <a:solidFill>
                  <a:srgbClr val="FFFFFF">
                    <a:lumMod val="50000"/>
                  </a:srgbClr>
                </a:solidFill>
                <a:latin typeface="メイリオ"/>
                <a:ea typeface="メイリオ"/>
              </a:rPr>
              <a:t>年</a:t>
            </a:r>
            <a:r>
              <a:rPr lang="en-US" altLang="ja-JP" sz="800" dirty="0">
                <a:solidFill>
                  <a:srgbClr val="FFFFFF">
                    <a:lumMod val="50000"/>
                  </a:srgbClr>
                </a:solidFill>
                <a:latin typeface="メイリオ"/>
                <a:ea typeface="メイリオ"/>
              </a:rPr>
              <a:t>3</a:t>
            </a:r>
            <a:r>
              <a:rPr lang="ja-JP" altLang="en-US" sz="800" dirty="0">
                <a:solidFill>
                  <a:srgbClr val="FFFFFF">
                    <a:lumMod val="50000"/>
                  </a:srgbClr>
                </a:solidFill>
                <a:latin typeface="メイリオ"/>
                <a:ea typeface="メイリオ"/>
              </a:rPr>
              <a:t>月実施、N：623サンプル</a:t>
            </a:r>
            <a:r>
              <a:rPr lang="en-US" altLang="ja-JP" sz="800" dirty="0">
                <a:solidFill>
                  <a:srgbClr val="FFFFFF">
                    <a:lumMod val="50000"/>
                  </a:srgbClr>
                </a:solidFill>
                <a:latin typeface="メイリオ"/>
                <a:ea typeface="メイリオ"/>
              </a:rPr>
              <a:t>)</a:t>
            </a:r>
          </a:p>
          <a:p>
            <a:pPr eaLnBrk="1" fontAlgn="auto" hangingPunct="1">
              <a:spcBef>
                <a:spcPts val="0"/>
              </a:spcBef>
              <a:spcAft>
                <a:spcPts val="0"/>
              </a:spcAft>
            </a:pPr>
            <a:r>
              <a:rPr lang="en-US" altLang="ja-JP" sz="800" dirty="0">
                <a:solidFill>
                  <a:srgbClr val="FFFFFF">
                    <a:lumMod val="50000"/>
                  </a:srgbClr>
                </a:solidFill>
                <a:latin typeface="メイリオ"/>
                <a:ea typeface="メイリオ" panose="020B0604030504040204" pitchFamily="50" charset="-128"/>
              </a:rPr>
              <a:t>※</a:t>
            </a:r>
            <a:r>
              <a:rPr lang="ja-JP" altLang="en-US" sz="800" dirty="0">
                <a:solidFill>
                  <a:srgbClr val="FFFFFF">
                    <a:lumMod val="50000"/>
                  </a:srgbClr>
                </a:solidFill>
                <a:latin typeface="メイリオ"/>
                <a:ea typeface="メイリオ" panose="020B0604030504040204" pitchFamily="50" charset="-128"/>
              </a:rPr>
              <a:t>「北陸新幹線 延伸」の検索リフト</a:t>
            </a:r>
            <a:endParaRPr lang="en-US" altLang="ja-JP" sz="800" dirty="0">
              <a:solidFill>
                <a:srgbClr val="FFFFFF">
                  <a:lumMod val="50000"/>
                </a:srgbClr>
              </a:solidFill>
              <a:latin typeface="メイリオ"/>
              <a:ea typeface="メイリオ" panose="020B0604030504040204" pitchFamily="50" charset="-128"/>
            </a:endParaRPr>
          </a:p>
        </p:txBody>
      </p:sp>
      <p:graphicFrame>
        <p:nvGraphicFramePr>
          <p:cNvPr id="43" name="グラフ 42">
            <a:extLst>
              <a:ext uri="{FF2B5EF4-FFF2-40B4-BE49-F238E27FC236}">
                <a16:creationId xmlns:a16="http://schemas.microsoft.com/office/drawing/2014/main" id="{B766514F-59EC-2536-83F8-F95562E4E0E9}"/>
              </a:ext>
            </a:extLst>
          </p:cNvPr>
          <p:cNvGraphicFramePr/>
          <p:nvPr>
            <p:extLst>
              <p:ext uri="{D42A27DB-BD31-4B8C-83A1-F6EECF244321}">
                <p14:modId xmlns:p14="http://schemas.microsoft.com/office/powerpoint/2010/main" val="1281078503"/>
              </p:ext>
            </p:extLst>
          </p:nvPr>
        </p:nvGraphicFramePr>
        <p:xfrm>
          <a:off x="6793084" y="2726109"/>
          <a:ext cx="4146725" cy="2831105"/>
        </p:xfrm>
        <a:graphic>
          <a:graphicData uri="http://schemas.openxmlformats.org/drawingml/2006/chart">
            <c:chart xmlns:c="http://schemas.openxmlformats.org/drawingml/2006/chart" xmlns:r="http://schemas.openxmlformats.org/officeDocument/2006/relationships" r:id="rId7"/>
          </a:graphicData>
        </a:graphic>
      </p:graphicFrame>
      <p:pic>
        <p:nvPicPr>
          <p:cNvPr id="44" name="グラフィックス 43" descr="矢印: 反時計回りの曲線 単色塗りつぶし">
            <a:extLst>
              <a:ext uri="{FF2B5EF4-FFF2-40B4-BE49-F238E27FC236}">
                <a16:creationId xmlns:a16="http://schemas.microsoft.com/office/drawing/2014/main" id="{195D27F6-24CA-00E4-9A87-1FF2CF6784A8}"/>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3606701">
            <a:off x="9062667" y="3910965"/>
            <a:ext cx="813463" cy="813463"/>
          </a:xfrm>
          <a:prstGeom prst="rect">
            <a:avLst/>
          </a:prstGeom>
          <a:effectLst>
            <a:outerShdw dist="50800" dir="2700000" algn="tl" rotWithShape="0">
              <a:srgbClr val="FFFFFF"/>
            </a:outerShdw>
          </a:effectLst>
        </p:spPr>
      </p:pic>
      <p:pic>
        <p:nvPicPr>
          <p:cNvPr id="45" name="グラフィックス 44" descr="矢印: 反時計回りの曲線 単色塗りつぶし">
            <a:extLst>
              <a:ext uri="{FF2B5EF4-FFF2-40B4-BE49-F238E27FC236}">
                <a16:creationId xmlns:a16="http://schemas.microsoft.com/office/drawing/2014/main" id="{8A4D29E8-25BC-740E-62F8-C7BAA367294D}"/>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rot="5699734">
            <a:off x="8050504" y="4294200"/>
            <a:ext cx="537972" cy="537972"/>
          </a:xfrm>
          <a:prstGeom prst="rect">
            <a:avLst/>
          </a:prstGeom>
          <a:effectLst>
            <a:outerShdw dist="50800" dir="2700000" algn="tl" rotWithShape="0">
              <a:srgbClr val="FFFFFF"/>
            </a:outerShdw>
          </a:effectLst>
        </p:spPr>
      </p:pic>
      <p:sp>
        <p:nvSpPr>
          <p:cNvPr id="46" name="テキスト ボックス 45">
            <a:extLst>
              <a:ext uri="{FF2B5EF4-FFF2-40B4-BE49-F238E27FC236}">
                <a16:creationId xmlns:a16="http://schemas.microsoft.com/office/drawing/2014/main" id="{B76A07C8-9BFD-78E0-858C-BFE52146B9C0}"/>
              </a:ext>
            </a:extLst>
          </p:cNvPr>
          <p:cNvSpPr txBox="1"/>
          <p:nvPr/>
        </p:nvSpPr>
        <p:spPr>
          <a:xfrm>
            <a:off x="8612059" y="3875525"/>
            <a:ext cx="687600" cy="687600"/>
          </a:xfrm>
          <a:prstGeom prst="roundRect">
            <a:avLst>
              <a:gd name="adj" fmla="val 50000"/>
            </a:avLst>
          </a:prstGeom>
          <a:solidFill>
            <a:srgbClr val="FFFFFF"/>
          </a:solidFill>
          <a:ln w="19050">
            <a:solidFill>
              <a:srgbClr val="CCCCCC"/>
            </a:solidFill>
          </a:ln>
        </p:spPr>
        <p:txBody>
          <a:bodyPr wrap="none" tIns="72000" bIns="0" rtlCol="0" anchor="ctr">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altLang="ja-JP" sz="1400" b="1" i="0" u="none" strike="noStrike" kern="0" cap="none" spc="20" normalizeH="0" baseline="0" noProof="0" dirty="0">
                <a:ln>
                  <a:noFill/>
                </a:ln>
                <a:solidFill>
                  <a:srgbClr val="CCCCCC">
                    <a:lumMod val="75000"/>
                  </a:srgbClr>
                </a:solidFill>
                <a:effectLst/>
                <a:uLnTx/>
                <a:uFillTx/>
                <a:latin typeface="メイリオ" panose="020B0604030504040204" pitchFamily="50" charset="-128"/>
                <a:ea typeface="メイリオ" panose="020B0604030504040204" pitchFamily="50" charset="-128"/>
              </a:rPr>
              <a:t>126</a:t>
            </a:r>
            <a:r>
              <a:rPr kumimoji="0" lang="ja-JP" altLang="en-US" sz="800" b="1" i="0" u="none" strike="noStrike" kern="0" cap="none" spc="20" normalizeH="0" baseline="0" noProof="0" dirty="0">
                <a:ln>
                  <a:noFill/>
                </a:ln>
                <a:solidFill>
                  <a:srgbClr val="CCCCCC">
                    <a:lumMod val="75000"/>
                  </a:srgbClr>
                </a:solidFill>
                <a:effectLst/>
                <a:uLnTx/>
                <a:uFillTx/>
                <a:latin typeface="メイリオ" panose="020B0604030504040204" pitchFamily="50" charset="-128"/>
                <a:ea typeface="メイリオ" panose="020B0604030504040204" pitchFamily="50" charset="-128"/>
              </a:rPr>
              <a:t>％</a:t>
            </a:r>
            <a:endParaRPr kumimoji="0" lang="en-US" altLang="ja-JP" sz="800" b="1" i="0" u="none" strike="noStrike" kern="0" cap="none" spc="20" normalizeH="0" baseline="0" noProof="0" dirty="0">
              <a:ln>
                <a:noFill/>
              </a:ln>
              <a:solidFill>
                <a:srgbClr val="CCCCCC">
                  <a:lumMod val="75000"/>
                </a:srgbClr>
              </a:solidFill>
              <a:effectLst/>
              <a:uLnTx/>
              <a:uFillTx/>
              <a:latin typeface="メイリオ" panose="020B0604030504040204" pitchFamily="50" charset="-128"/>
              <a:ea typeface="メイリオ" panose="020B0604030504040204" pitchFamily="50" charset="-128"/>
            </a:endParaRPr>
          </a:p>
        </p:txBody>
      </p:sp>
      <p:sp>
        <p:nvSpPr>
          <p:cNvPr id="47" name="円/楕円 36">
            <a:extLst>
              <a:ext uri="{FF2B5EF4-FFF2-40B4-BE49-F238E27FC236}">
                <a16:creationId xmlns:a16="http://schemas.microsoft.com/office/drawing/2014/main" id="{3A1D035D-8A92-D136-43A8-5746EB851C2A}"/>
              </a:ext>
            </a:extLst>
          </p:cNvPr>
          <p:cNvSpPr/>
          <p:nvPr/>
        </p:nvSpPr>
        <p:spPr>
          <a:xfrm>
            <a:off x="9845430" y="3101460"/>
            <a:ext cx="1034618" cy="1034618"/>
          </a:xfrm>
          <a:prstGeom prst="ellipse">
            <a:avLst/>
          </a:prstGeom>
          <a:solidFill>
            <a:schemeClr val="accent4"/>
          </a:solidFill>
          <a:ln w="31750" cap="flat" cmpd="sng" algn="ctr">
            <a:solidFill>
              <a:srgbClr val="FFFFFF"/>
            </a:solidFill>
            <a:prstDash val="solid"/>
          </a:ln>
          <a:effectLst/>
        </p:spPr>
        <p:txBody>
          <a:bodyPr rot="0" spcFirstLastPara="0" vertOverflow="overflow" horzOverflow="overflow" vert="horz" wrap="none" lIns="91440" tIns="0" rIns="9144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altLang="ja-JP" sz="2000" b="1"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264</a:t>
            </a:r>
            <a:r>
              <a:rPr kumimoji="0" lang="ja-JP" altLang="en-US" sz="1050" b="1"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a:t>
            </a:r>
            <a:endParaRPr kumimoji="0" lang="ja-JP" altLang="en-US" sz="1600" b="1"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p:txBody>
      </p:sp>
      <p:grpSp>
        <p:nvGrpSpPr>
          <p:cNvPr id="48" name="グループ化 47">
            <a:extLst>
              <a:ext uri="{FF2B5EF4-FFF2-40B4-BE49-F238E27FC236}">
                <a16:creationId xmlns:a16="http://schemas.microsoft.com/office/drawing/2014/main" id="{9D05AECA-047B-4ABE-C173-6B87473699A6}"/>
              </a:ext>
            </a:extLst>
          </p:cNvPr>
          <p:cNvGrpSpPr>
            <a:grpSpLocks noChangeAspect="1"/>
          </p:cNvGrpSpPr>
          <p:nvPr/>
        </p:nvGrpSpPr>
        <p:grpSpPr>
          <a:xfrm rot="1930985">
            <a:off x="10679857" y="3058063"/>
            <a:ext cx="176116" cy="115539"/>
            <a:chOff x="10045056" y="3068960"/>
            <a:chExt cx="150577" cy="98784"/>
          </a:xfrm>
        </p:grpSpPr>
        <p:cxnSp>
          <p:nvCxnSpPr>
            <p:cNvPr id="49" name="直線コネクタ 48">
              <a:extLst>
                <a:ext uri="{FF2B5EF4-FFF2-40B4-BE49-F238E27FC236}">
                  <a16:creationId xmlns:a16="http://schemas.microsoft.com/office/drawing/2014/main" id="{5DDEF67E-4C27-3979-E01E-8517F0C41917}"/>
                </a:ext>
              </a:extLst>
            </p:cNvPr>
            <p:cNvCxnSpPr>
              <a:cxnSpLocks/>
            </p:cNvCxnSpPr>
            <p:nvPr/>
          </p:nvCxnSpPr>
          <p:spPr>
            <a:xfrm flipH="1">
              <a:off x="10158361" y="3068960"/>
              <a:ext cx="37272" cy="98784"/>
            </a:xfrm>
            <a:prstGeom prst="line">
              <a:avLst/>
            </a:prstGeom>
            <a:noFill/>
            <a:ln w="31750" cap="rnd" cmpd="sng" algn="ctr">
              <a:solidFill>
                <a:schemeClr val="accent4"/>
              </a:solidFill>
              <a:prstDash val="solid"/>
            </a:ln>
            <a:effectLst/>
          </p:spPr>
        </p:cxnSp>
        <p:cxnSp>
          <p:nvCxnSpPr>
            <p:cNvPr id="50" name="直線コネクタ 49">
              <a:extLst>
                <a:ext uri="{FF2B5EF4-FFF2-40B4-BE49-F238E27FC236}">
                  <a16:creationId xmlns:a16="http://schemas.microsoft.com/office/drawing/2014/main" id="{F358E5EE-B863-70C4-06AC-5E3F7F04DED5}"/>
                </a:ext>
              </a:extLst>
            </p:cNvPr>
            <p:cNvCxnSpPr>
              <a:cxnSpLocks/>
            </p:cNvCxnSpPr>
            <p:nvPr/>
          </p:nvCxnSpPr>
          <p:spPr>
            <a:xfrm>
              <a:off x="10045056" y="3068960"/>
              <a:ext cx="37272" cy="98784"/>
            </a:xfrm>
            <a:prstGeom prst="line">
              <a:avLst/>
            </a:prstGeom>
            <a:noFill/>
            <a:ln w="31750" cap="rnd" cmpd="sng" algn="ctr">
              <a:solidFill>
                <a:schemeClr val="accent4"/>
              </a:solidFill>
              <a:prstDash val="solid"/>
            </a:ln>
            <a:effectLst/>
          </p:spPr>
        </p:cxnSp>
      </p:grpSp>
      <p:cxnSp>
        <p:nvCxnSpPr>
          <p:cNvPr id="52" name="直線矢印コネクタ 51">
            <a:extLst>
              <a:ext uri="{FF2B5EF4-FFF2-40B4-BE49-F238E27FC236}">
                <a16:creationId xmlns:a16="http://schemas.microsoft.com/office/drawing/2014/main" id="{53495937-2674-C9A1-1303-95A803AC27FA}"/>
              </a:ext>
            </a:extLst>
          </p:cNvPr>
          <p:cNvCxnSpPr/>
          <p:nvPr/>
        </p:nvCxnSpPr>
        <p:spPr>
          <a:xfrm>
            <a:off x="1311952" y="5328341"/>
            <a:ext cx="5296441" cy="0"/>
          </a:xfrm>
          <a:prstGeom prst="straightConnector1">
            <a:avLst/>
          </a:prstGeom>
          <a:noFill/>
          <a:ln w="19050" cap="flat" cmpd="sng" algn="ctr">
            <a:solidFill>
              <a:srgbClr val="FFFFFF">
                <a:lumMod val="65000"/>
              </a:srgbClr>
            </a:solidFill>
            <a:prstDash val="solid"/>
            <a:headEnd type="triangle"/>
            <a:tailEnd type="triangle"/>
          </a:ln>
          <a:effectLst/>
        </p:spPr>
      </p:cxnSp>
      <p:sp>
        <p:nvSpPr>
          <p:cNvPr id="53" name="テキスト ボックス 52">
            <a:extLst>
              <a:ext uri="{FF2B5EF4-FFF2-40B4-BE49-F238E27FC236}">
                <a16:creationId xmlns:a16="http://schemas.microsoft.com/office/drawing/2014/main" id="{2F1D62B1-D52B-3909-6B6B-E19990628251}"/>
              </a:ext>
            </a:extLst>
          </p:cNvPr>
          <p:cNvSpPr txBox="1"/>
          <p:nvPr/>
        </p:nvSpPr>
        <p:spPr>
          <a:xfrm>
            <a:off x="2008146" y="5421071"/>
            <a:ext cx="4505496" cy="153888"/>
          </a:xfrm>
          <a:prstGeom prst="rect">
            <a:avLst/>
          </a:prstGeom>
          <a:noFill/>
        </p:spPr>
        <p:txBody>
          <a:bodyPr wrap="square" lIns="0" tIns="0" rIns="0" bIns="0">
            <a:spAutoFit/>
          </a:bodyPr>
          <a:lstStyle/>
          <a:p>
            <a:pPr eaLnBrk="1" fontAlgn="auto" hangingPunct="1">
              <a:spcBef>
                <a:spcPts val="0"/>
              </a:spcBef>
              <a:spcAft>
                <a:spcPts val="0"/>
              </a:spcAft>
              <a:defRPr/>
            </a:pPr>
            <a:r>
              <a:rPr kumimoji="0" lang="ja-JP" altLang="en-US" sz="1000" kern="0" dirty="0">
                <a:solidFill>
                  <a:srgbClr val="FFFFFF">
                    <a:lumMod val="50000"/>
                  </a:srgbClr>
                </a:solidFill>
                <a:latin typeface="Calibri" panose="020F0502020204030204"/>
                <a:ea typeface="メイリオ" panose="020B0604030504040204" pitchFamily="50" charset="-128"/>
              </a:rPr>
              <a:t>冒頭から最後まで、「北陸新幹線が延伸したこと」をテーマとして展開</a:t>
            </a:r>
            <a:endParaRPr kumimoji="0" lang="en-US" altLang="ja-JP" sz="1000" kern="0" dirty="0">
              <a:solidFill>
                <a:srgbClr val="FFFFFF">
                  <a:lumMod val="50000"/>
                </a:srgbClr>
              </a:solidFill>
              <a:latin typeface="Calibri" panose="020F0502020204030204"/>
              <a:ea typeface="メイリオ" panose="020B0604030504040204" pitchFamily="50" charset="-128"/>
            </a:endParaRPr>
          </a:p>
        </p:txBody>
      </p:sp>
      <p:pic>
        <p:nvPicPr>
          <p:cNvPr id="54" name="図 53">
            <a:extLst>
              <a:ext uri="{FF2B5EF4-FFF2-40B4-BE49-F238E27FC236}">
                <a16:creationId xmlns:a16="http://schemas.microsoft.com/office/drawing/2014/main" id="{B8429F1C-F753-833D-7232-89FB64AC57D1}"/>
              </a:ext>
            </a:extLst>
          </p:cNvPr>
          <p:cNvPicPr>
            <a:picLocks noChangeAspect="1"/>
          </p:cNvPicPr>
          <p:nvPr/>
        </p:nvPicPr>
        <p:blipFill rotWithShape="1">
          <a:blip r:embed="rId12">
            <a:extLst>
              <a:ext uri="{28A0092B-C50C-407E-A947-70E740481C1C}">
                <a14:useLocalDpi xmlns:a14="http://schemas.microsoft.com/office/drawing/2010/main"/>
              </a:ext>
            </a:extLst>
          </a:blip>
          <a:srcRect t="85306"/>
          <a:stretch/>
        </p:blipFill>
        <p:spPr>
          <a:xfrm rot="1231157">
            <a:off x="3208956" y="4838056"/>
            <a:ext cx="581025" cy="453473"/>
          </a:xfrm>
          <a:prstGeom prst="rect">
            <a:avLst/>
          </a:prstGeom>
        </p:spPr>
      </p:pic>
      <p:pic>
        <p:nvPicPr>
          <p:cNvPr id="57" name="図 56" descr="図形&#10;&#10;低い精度で自動的に生成された説明">
            <a:extLst>
              <a:ext uri="{FF2B5EF4-FFF2-40B4-BE49-F238E27FC236}">
                <a16:creationId xmlns:a16="http://schemas.microsoft.com/office/drawing/2014/main" id="{3C40302D-A29D-7D83-96D6-ADE70C2E91C4}"/>
              </a:ext>
            </a:extLst>
          </p:cNvPr>
          <p:cNvPicPr>
            <a:picLocks noChangeAspect="1"/>
          </p:cNvPicPr>
          <p:nvPr/>
        </p:nvPicPr>
        <p:blipFill rotWithShape="1">
          <a:blip r:embed="rId12">
            <a:extLst>
              <a:ext uri="{28A0092B-C50C-407E-A947-70E740481C1C}">
                <a14:useLocalDpi xmlns:a14="http://schemas.microsoft.com/office/drawing/2010/main"/>
              </a:ext>
            </a:extLst>
          </a:blip>
          <a:srcRect b="85294"/>
          <a:stretch/>
        </p:blipFill>
        <p:spPr>
          <a:xfrm rot="1567376">
            <a:off x="4383991" y="2735281"/>
            <a:ext cx="581025" cy="453838"/>
          </a:xfrm>
          <a:prstGeom prst="rect">
            <a:avLst/>
          </a:prstGeom>
        </p:spPr>
      </p:pic>
      <p:sp>
        <p:nvSpPr>
          <p:cNvPr id="58" name="テキスト ボックス 57">
            <a:extLst>
              <a:ext uri="{FF2B5EF4-FFF2-40B4-BE49-F238E27FC236}">
                <a16:creationId xmlns:a16="http://schemas.microsoft.com/office/drawing/2014/main" id="{E77874DD-0A6A-BE4A-32A0-DA913857C381}"/>
              </a:ext>
            </a:extLst>
          </p:cNvPr>
          <p:cNvSpPr txBox="1"/>
          <p:nvPr/>
        </p:nvSpPr>
        <p:spPr>
          <a:xfrm>
            <a:off x="595671" y="6140488"/>
            <a:ext cx="2273058" cy="123111"/>
          </a:xfrm>
          <a:prstGeom prst="rect">
            <a:avLst/>
          </a:prstGeom>
          <a:noFill/>
        </p:spPr>
        <p:txBody>
          <a:bodyPr wrap="none" lIns="0" tIns="0" rIns="0" bIns="0">
            <a:spAutoFit/>
          </a:bodyPr>
          <a:lstStyle/>
          <a:p>
            <a:pPr eaLnBrk="1" fontAlgn="auto" hangingPunct="1">
              <a:spcBef>
                <a:spcPts val="0"/>
              </a:spcBef>
              <a:spcAft>
                <a:spcPts val="0"/>
              </a:spcAft>
            </a:pPr>
            <a:r>
              <a:rPr lang="en-US" altLang="ja-JP" sz="800" dirty="0">
                <a:solidFill>
                  <a:srgbClr val="FFFFFF">
                    <a:lumMod val="50000"/>
                  </a:srgbClr>
                </a:solidFill>
                <a:latin typeface="メイリオ" panose="020B0604030504040204" pitchFamily="50" charset="-128"/>
                <a:ea typeface="メイリオ" panose="020B0604030504040204" pitchFamily="50" charset="-128"/>
              </a:rPr>
              <a:t>※</a:t>
            </a:r>
            <a:r>
              <a:rPr lang="en" altLang="ja-JP" sz="800" dirty="0">
                <a:solidFill>
                  <a:srgbClr val="FFFFFF">
                    <a:lumMod val="50000"/>
                  </a:srgbClr>
                </a:solidFill>
                <a:latin typeface="メイリオ" panose="020B0604030504040204" pitchFamily="50" charset="-128"/>
                <a:ea typeface="メイリオ" panose="020B0604030504040204" pitchFamily="50" charset="-128"/>
              </a:rPr>
              <a:t>202</a:t>
            </a:r>
            <a:r>
              <a:rPr lang="en-US" altLang="ja-JP" sz="800" dirty="0">
                <a:solidFill>
                  <a:srgbClr val="FFFFFF">
                    <a:lumMod val="50000"/>
                  </a:srgbClr>
                </a:solidFill>
                <a:latin typeface="メイリオ" panose="020B0604030504040204" pitchFamily="50" charset="-128"/>
                <a:ea typeface="メイリオ" panose="020B0604030504040204" pitchFamily="50" charset="-128"/>
              </a:rPr>
              <a:t>4</a:t>
            </a:r>
            <a:r>
              <a:rPr lang="ja-JP" altLang="en-US" sz="800" dirty="0">
                <a:solidFill>
                  <a:srgbClr val="FFFFFF">
                    <a:lumMod val="50000"/>
                  </a:srgbClr>
                </a:solidFill>
                <a:latin typeface="メイリオ" panose="020B0604030504040204" pitchFamily="50" charset="-128"/>
                <a:ea typeface="メイリオ" panose="020B0604030504040204" pitchFamily="50" charset="-128"/>
              </a:rPr>
              <a:t>年</a:t>
            </a:r>
            <a:r>
              <a:rPr lang="en-US" altLang="ja-JP" sz="800" dirty="0">
                <a:solidFill>
                  <a:srgbClr val="FFFFFF">
                    <a:lumMod val="50000"/>
                  </a:srgbClr>
                </a:solidFill>
                <a:latin typeface="メイリオ" panose="020B0604030504040204" pitchFamily="50" charset="-128"/>
                <a:ea typeface="メイリオ" panose="020B0604030504040204" pitchFamily="50" charset="-128"/>
              </a:rPr>
              <a:t>3</a:t>
            </a:r>
            <a:r>
              <a:rPr lang="ja-JP" altLang="en-US" sz="800" dirty="0">
                <a:solidFill>
                  <a:srgbClr val="FFFFFF">
                    <a:lumMod val="50000"/>
                  </a:srgbClr>
                </a:solidFill>
                <a:latin typeface="メイリオ" panose="020B0604030504040204" pitchFamily="50" charset="-128"/>
                <a:ea typeface="メイリオ" panose="020B0604030504040204" pitchFamily="50" charset="-128"/>
              </a:rPr>
              <a:t>月配信 西日本旅客鉄道様の実績より</a:t>
            </a:r>
            <a:r>
              <a:rPr lang="en" altLang="ja-JP" sz="800" dirty="0">
                <a:solidFill>
                  <a:srgbClr val="FFFFFF">
                    <a:lumMod val="50000"/>
                  </a:srgbClr>
                </a:solidFill>
                <a:latin typeface="メイリオ" panose="020B0604030504040204" pitchFamily="50" charset="-128"/>
                <a:ea typeface="メイリオ" panose="020B0604030504040204" pitchFamily="50" charset="-128"/>
              </a:rPr>
              <a:t>  </a:t>
            </a:r>
          </a:p>
        </p:txBody>
      </p:sp>
      <p:grpSp>
        <p:nvGrpSpPr>
          <p:cNvPr id="6" name="グループ化 5">
            <a:extLst>
              <a:ext uri="{FF2B5EF4-FFF2-40B4-BE49-F238E27FC236}">
                <a16:creationId xmlns:a16="http://schemas.microsoft.com/office/drawing/2014/main" id="{8A3F794B-30EC-005A-EEE0-8DA513C53260}"/>
              </a:ext>
            </a:extLst>
          </p:cNvPr>
          <p:cNvGrpSpPr/>
          <p:nvPr/>
        </p:nvGrpSpPr>
        <p:grpSpPr>
          <a:xfrm>
            <a:off x="3188496" y="2238178"/>
            <a:ext cx="1800000" cy="484215"/>
            <a:chOff x="2431018" y="2030154"/>
            <a:chExt cx="1800000" cy="484215"/>
          </a:xfrm>
        </p:grpSpPr>
        <p:sp>
          <p:nvSpPr>
            <p:cNvPr id="7" name="三角形 5">
              <a:extLst>
                <a:ext uri="{FF2B5EF4-FFF2-40B4-BE49-F238E27FC236}">
                  <a16:creationId xmlns:a16="http://schemas.microsoft.com/office/drawing/2014/main" id="{DA00EE41-AC7A-D0C1-8F6D-8B23225806E0}"/>
                </a:ext>
              </a:extLst>
            </p:cNvPr>
            <p:cNvSpPr/>
            <p:nvPr/>
          </p:nvSpPr>
          <p:spPr>
            <a:xfrm rot="10800000">
              <a:off x="2872625" y="2422625"/>
              <a:ext cx="102096" cy="91744"/>
            </a:xfrm>
            <a:prstGeom prst="triangle">
              <a:avLst/>
            </a:prstGeom>
            <a:solidFill>
              <a:schemeClr val="accent3">
                <a:alpha val="1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Meiryo" panose="020B0604030504040204" pitchFamily="34" charset="-128"/>
                <a:ea typeface="メイリオ"/>
              </a:endParaRPr>
            </a:p>
          </p:txBody>
        </p:sp>
        <p:sp>
          <p:nvSpPr>
            <p:cNvPr id="8" name="角丸四角形 22">
              <a:extLst>
                <a:ext uri="{FF2B5EF4-FFF2-40B4-BE49-F238E27FC236}">
                  <a16:creationId xmlns:a16="http://schemas.microsoft.com/office/drawing/2014/main" id="{BFF89BEB-6118-EB8C-9E2D-89305B055EAA}"/>
                </a:ext>
              </a:extLst>
            </p:cNvPr>
            <p:cNvSpPr/>
            <p:nvPr/>
          </p:nvSpPr>
          <p:spPr>
            <a:xfrm>
              <a:off x="2431018" y="2030154"/>
              <a:ext cx="1800000" cy="393828"/>
            </a:xfrm>
            <a:prstGeom prst="roundRect">
              <a:avLst>
                <a:gd name="adj" fmla="val 50000"/>
              </a:avLst>
            </a:prstGeom>
            <a:solidFill>
              <a:schemeClr val="accent3">
                <a:alpha val="10000"/>
              </a:schemeClr>
            </a:solidFill>
            <a:ln w="9525" cap="flat" cmpd="sng" algn="ctr">
              <a:noFill/>
              <a:prstDash val="solid"/>
            </a:ln>
            <a:effectLst/>
          </p:spPr>
          <p:txBody>
            <a:bodyPr rot="0" spcFirstLastPara="0" vertOverflow="overflow" horzOverflow="overflow" vert="horz" wrap="square" lIns="144000" tIns="36000" rIns="144000" bIns="36000" numCol="1" spcCol="0" rtlCol="0" fromWordArt="0" anchor="ctr" anchorCtr="0" forceAA="0" compatLnSpc="1">
              <a:prstTxWarp prst="textNoShape">
                <a:avLst/>
              </a:prstTxWarp>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ja-JP" altLang="en-US" sz="1100" b="1" i="0" u="none" strike="noStrike" kern="0" cap="none" spc="0" normalizeH="0" baseline="0" noProof="0" dirty="0">
                  <a:ln>
                    <a:noFill/>
                  </a:ln>
                  <a:solidFill>
                    <a:schemeClr val="accent3"/>
                  </a:solidFill>
                  <a:effectLst/>
                  <a:uLnTx/>
                  <a:uFillTx/>
                  <a:latin typeface="Meiryo" panose="020B0604030504040204" pitchFamily="34" charset="-128"/>
                  <a:ea typeface="メイリオ" panose="020B0604030504040204" pitchFamily="50" charset="-128"/>
                </a:rPr>
                <a:t>スマホをシェイク！</a:t>
              </a:r>
            </a:p>
          </p:txBody>
        </p:sp>
      </p:grpSp>
    </p:spTree>
    <p:extLst>
      <p:ext uri="{BB962C8B-B14F-4D97-AF65-F5344CB8AC3E}">
        <p14:creationId xmlns:p14="http://schemas.microsoft.com/office/powerpoint/2010/main" val="148678856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1">
            <a:extLst>
              <a:ext uri="{FF2B5EF4-FFF2-40B4-BE49-F238E27FC236}">
                <a16:creationId xmlns:a16="http://schemas.microsoft.com/office/drawing/2014/main" id="{0DB75F1B-D2C2-DFBD-B3B2-543893E359DD}"/>
              </a:ext>
            </a:extLst>
          </p:cNvPr>
          <p:cNvSpPr>
            <a:spLocks noGrp="1"/>
          </p:cNvSpPr>
          <p:nvPr>
            <p:ph type="body" sz="quarter" idx="10"/>
          </p:nvPr>
        </p:nvSpPr>
        <p:spPr>
          <a:xfrm>
            <a:off x="1887808" y="252000"/>
            <a:ext cx="8136904" cy="335028"/>
          </a:xfrm>
        </p:spPr>
        <p:txBody>
          <a:bodyPr/>
          <a:lstStyle/>
          <a:p>
            <a:r>
              <a:rPr lang="en-US" altLang="ja-JP" dirty="0">
                <a:latin typeface="メイリオ" panose="020B0604030504040204" pitchFamily="34" charset="-128"/>
                <a:ea typeface="メイリオ" panose="020B0604030504040204" pitchFamily="34" charset="-128"/>
              </a:rPr>
              <a:t>LINE</a:t>
            </a:r>
            <a:r>
              <a:rPr lang="ja-JP" altLang="en-US" dirty="0">
                <a:latin typeface="メイリオ" panose="020B0604030504040204" pitchFamily="34" charset="-128"/>
                <a:ea typeface="メイリオ" panose="020B0604030504040204" pitchFamily="34" charset="-128"/>
              </a:rPr>
              <a:t>連携オプション</a:t>
            </a:r>
            <a:endParaRPr lang="en-US" altLang="ja-JP" sz="1200" dirty="0">
              <a:latin typeface="メイリオ" panose="020B0604030504040204" pitchFamily="34" charset="-128"/>
              <a:ea typeface="メイリオ" panose="020B0604030504040204" pitchFamily="34" charset="-128"/>
            </a:endParaRPr>
          </a:p>
        </p:txBody>
      </p:sp>
      <p:grpSp>
        <p:nvGrpSpPr>
          <p:cNvPr id="12298" name="グループ化 12297">
            <a:extLst>
              <a:ext uri="{FF2B5EF4-FFF2-40B4-BE49-F238E27FC236}">
                <a16:creationId xmlns:a16="http://schemas.microsoft.com/office/drawing/2014/main" id="{ED8CDA45-F390-B5C1-231D-E26F9F40A7F1}"/>
              </a:ext>
            </a:extLst>
          </p:cNvPr>
          <p:cNvGrpSpPr/>
          <p:nvPr/>
        </p:nvGrpSpPr>
        <p:grpSpPr>
          <a:xfrm>
            <a:off x="594936" y="1752280"/>
            <a:ext cx="2520000" cy="4148561"/>
            <a:chOff x="594936" y="2218855"/>
            <a:chExt cx="2520000" cy="4148561"/>
          </a:xfrm>
        </p:grpSpPr>
        <p:sp>
          <p:nvSpPr>
            <p:cNvPr id="12299" name="角丸四角形 59">
              <a:extLst>
                <a:ext uri="{FF2B5EF4-FFF2-40B4-BE49-F238E27FC236}">
                  <a16:creationId xmlns:a16="http://schemas.microsoft.com/office/drawing/2014/main" id="{FDE94627-16CC-A0D7-619E-35EDD4993F01}"/>
                </a:ext>
              </a:extLst>
            </p:cNvPr>
            <p:cNvSpPr/>
            <p:nvPr/>
          </p:nvSpPr>
          <p:spPr>
            <a:xfrm>
              <a:off x="594936" y="2218855"/>
              <a:ext cx="2520000" cy="4148561"/>
            </a:xfrm>
            <a:prstGeom prst="roundRect">
              <a:avLst>
                <a:gd name="adj" fmla="val 0"/>
              </a:avLst>
            </a:prstGeom>
            <a:solidFill>
              <a:schemeClr val="accent2">
                <a:alpha val="10000"/>
              </a:schemeClr>
            </a:solidFill>
            <a:ln w="9525" cap="flat" cmpd="sng" algn="ctr">
              <a:noFill/>
              <a:prstDash val="solid"/>
            </a:ln>
            <a:effectLst/>
          </p:spPr>
          <p:txBody>
            <a:bodyPr rot="0" spcFirstLastPara="0" vertOverflow="overflow" horzOverflow="overflow" vert="horz" wrap="square" lIns="180000" tIns="1764000" rIns="180000" bIns="0" numCol="1" spcCol="0" rtlCol="0" fromWordArt="0" anchor="t" anchorCtr="0" forceAA="0" compatLnSpc="1">
              <a:prstTxWarp prst="textNoShape">
                <a:avLst/>
              </a:prstTxWarp>
              <a:noAutofit/>
            </a:bodyPr>
            <a:lstStyle/>
            <a:p>
              <a:pPr>
                <a:lnSpc>
                  <a:spcPct val="150000"/>
                </a:lnSpc>
                <a:defRPr/>
              </a:pPr>
              <a:r>
                <a:rPr kumimoji="0" lang="ja-JP" altLang="en-US" sz="1100" b="1" kern="0">
                  <a:solidFill>
                    <a:schemeClr val="accent4"/>
                  </a:solidFill>
                  <a:latin typeface="Meiryo" panose="020B0604030504040204" pitchFamily="34" charset="-128"/>
                  <a:ea typeface="Meiryo" panose="020B0604030504040204" pitchFamily="34" charset="-128"/>
                </a:rPr>
                <a:t>ラストカット</a:t>
              </a:r>
              <a:r>
                <a:rPr kumimoji="0" lang="ja-JP" altLang="en-US" sz="1100" kern="0" dirty="0">
                  <a:solidFill>
                    <a:schemeClr val="tx1">
                      <a:lumMod val="95000"/>
                      <a:lumOff val="5000"/>
                    </a:schemeClr>
                  </a:solidFill>
                  <a:latin typeface="Meiryo" panose="020B0604030504040204" pitchFamily="34" charset="-128"/>
                  <a:ea typeface="Meiryo" panose="020B0604030504040204" pitchFamily="34" charset="-128"/>
                </a:rPr>
                <a:t>に</a:t>
              </a:r>
              <a:r>
                <a:rPr kumimoji="0" lang="ja-JP" altLang="en-US" sz="1100" b="1" kern="0" dirty="0">
                  <a:solidFill>
                    <a:schemeClr val="accent4"/>
                  </a:solidFill>
                  <a:latin typeface="Meiryo" panose="020B0604030504040204" pitchFamily="34" charset="-128"/>
                  <a:ea typeface="Meiryo" panose="020B0604030504040204" pitchFamily="34" charset="-128"/>
                </a:rPr>
                <a:t>「</a:t>
              </a:r>
              <a:r>
                <a:rPr kumimoji="0" lang="en-US" altLang="ja-JP" sz="1100" b="1" kern="0" dirty="0">
                  <a:solidFill>
                    <a:schemeClr val="accent4"/>
                  </a:solidFill>
                  <a:latin typeface="Meiryo" panose="020B0604030504040204" pitchFamily="34" charset="-128"/>
                  <a:ea typeface="Meiryo" panose="020B0604030504040204" pitchFamily="34" charset="-128"/>
                </a:rPr>
                <a:t>LINE</a:t>
              </a:r>
              <a:r>
                <a:rPr kumimoji="0" lang="ja-JP" altLang="en-US" sz="1100" b="1" kern="0" dirty="0">
                  <a:solidFill>
                    <a:schemeClr val="accent4"/>
                  </a:solidFill>
                  <a:latin typeface="Meiryo" panose="020B0604030504040204" pitchFamily="34" charset="-128"/>
                  <a:ea typeface="Meiryo" panose="020B0604030504040204" pitchFamily="34" charset="-128"/>
                </a:rPr>
                <a:t>で送る」ボタン</a:t>
              </a:r>
              <a:r>
                <a:rPr kumimoji="0" lang="ja-JP" altLang="en-US" sz="1100" kern="0">
                  <a:solidFill>
                    <a:schemeClr val="tx1">
                      <a:lumMod val="95000"/>
                      <a:lumOff val="5000"/>
                    </a:schemeClr>
                  </a:solidFill>
                  <a:latin typeface="Meiryo" panose="020B0604030504040204" pitchFamily="34" charset="-128"/>
                  <a:ea typeface="Meiryo" panose="020B0604030504040204" pitchFamily="34" charset="-128"/>
                </a:rPr>
                <a:t>を設置。</a:t>
              </a:r>
              <a:endParaRPr kumimoji="0" lang="ja-JP" altLang="en-US" sz="1100" kern="0" dirty="0">
                <a:solidFill>
                  <a:schemeClr val="tx1">
                    <a:lumMod val="95000"/>
                    <a:lumOff val="5000"/>
                  </a:schemeClr>
                </a:solidFill>
                <a:latin typeface="Meiryo" panose="020B0604030504040204" pitchFamily="34" charset="-128"/>
                <a:ea typeface="Meiryo" panose="020B0604030504040204" pitchFamily="34" charset="-128"/>
              </a:endParaRPr>
            </a:p>
            <a:p>
              <a:pPr>
                <a:lnSpc>
                  <a:spcPct val="150000"/>
                </a:lnSpc>
                <a:defRPr/>
              </a:pPr>
              <a:r>
                <a:rPr kumimoji="0" lang="ja-JP" altLang="en-US" sz="1100" kern="0" dirty="0">
                  <a:solidFill>
                    <a:schemeClr val="tx1">
                      <a:lumMod val="95000"/>
                      <a:lumOff val="5000"/>
                    </a:schemeClr>
                  </a:solidFill>
                  <a:latin typeface="Meiryo" panose="020B0604030504040204" pitchFamily="34" charset="-128"/>
                  <a:ea typeface="Meiryo" panose="020B0604030504040204" pitchFamily="34" charset="-128"/>
                </a:rPr>
                <a:t>通常</a:t>
              </a:r>
              <a:r>
                <a:rPr kumimoji="0" lang="ja-JP" altLang="en-US" sz="1100" kern="0">
                  <a:solidFill>
                    <a:schemeClr val="tx1">
                      <a:lumMod val="95000"/>
                      <a:lumOff val="5000"/>
                    </a:schemeClr>
                  </a:solidFill>
                  <a:latin typeface="Meiryo" panose="020B0604030504040204" pitchFamily="34" charset="-128"/>
                  <a:ea typeface="Meiryo" panose="020B0604030504040204" pitchFamily="34" charset="-128"/>
                </a:rPr>
                <a:t>のバナー流入に加え、</a:t>
              </a:r>
              <a:r>
                <a:rPr kumimoji="0" lang="en-US" altLang="ja-JP" sz="1100" kern="0" dirty="0">
                  <a:solidFill>
                    <a:schemeClr val="tx1">
                      <a:lumMod val="95000"/>
                      <a:lumOff val="5000"/>
                    </a:schemeClr>
                  </a:solidFill>
                  <a:latin typeface="Meiryo" panose="020B0604030504040204" pitchFamily="34" charset="-128"/>
                  <a:ea typeface="Meiryo" panose="020B0604030504040204" pitchFamily="34" charset="-128"/>
                </a:rPr>
                <a:t>LINE</a:t>
              </a:r>
              <a:r>
                <a:rPr kumimoji="0" lang="ja-JP" altLang="en-US" sz="1100" kern="0" dirty="0">
                  <a:solidFill>
                    <a:schemeClr val="tx1">
                      <a:lumMod val="95000"/>
                      <a:lumOff val="5000"/>
                    </a:schemeClr>
                  </a:solidFill>
                  <a:latin typeface="Meiryo" panose="020B0604030504040204" pitchFamily="34" charset="-128"/>
                  <a:ea typeface="Meiryo" panose="020B0604030504040204" pitchFamily="34" charset="-128"/>
                </a:rPr>
                <a:t>での拡散による</a:t>
              </a:r>
              <a:r>
                <a:rPr kumimoji="0" lang="en-US" altLang="ja-JP" sz="1100" kern="0" dirty="0">
                  <a:solidFill>
                    <a:schemeClr val="tx1">
                      <a:lumMod val="95000"/>
                      <a:lumOff val="5000"/>
                    </a:schemeClr>
                  </a:solidFill>
                  <a:latin typeface="Meiryo" panose="020B0604030504040204" pitchFamily="34" charset="-128"/>
                  <a:ea typeface="Meiryo" panose="020B0604030504040204" pitchFamily="34" charset="-128"/>
                </a:rPr>
                <a:t>PV</a:t>
              </a:r>
              <a:r>
                <a:rPr kumimoji="0" lang="ja-JP" altLang="en-US" sz="1100" kern="0" dirty="0">
                  <a:solidFill>
                    <a:schemeClr val="tx1">
                      <a:lumMod val="95000"/>
                      <a:lumOff val="5000"/>
                    </a:schemeClr>
                  </a:solidFill>
                  <a:latin typeface="Meiryo" panose="020B0604030504040204" pitchFamily="34" charset="-128"/>
                  <a:ea typeface="Meiryo" panose="020B0604030504040204" pitchFamily="34" charset="-128"/>
                </a:rPr>
                <a:t>の</a:t>
              </a:r>
              <a:r>
                <a:rPr kumimoji="0" lang="ja-JP" altLang="en-US" sz="1100" kern="0">
                  <a:solidFill>
                    <a:schemeClr val="tx1">
                      <a:lumMod val="95000"/>
                      <a:lumOff val="5000"/>
                    </a:schemeClr>
                  </a:solidFill>
                  <a:latin typeface="Meiryo" panose="020B0604030504040204" pitchFamily="34" charset="-128"/>
                  <a:ea typeface="Meiryo" panose="020B0604030504040204" pitchFamily="34" charset="-128"/>
                </a:rPr>
                <a:t>増加が期待できます。</a:t>
              </a:r>
              <a:endParaRPr kumimoji="0" lang="ja-JP" altLang="en-US" sz="1100" kern="0" dirty="0">
                <a:solidFill>
                  <a:schemeClr val="tx1">
                    <a:lumMod val="95000"/>
                    <a:lumOff val="5000"/>
                  </a:schemeClr>
                </a:solidFill>
                <a:latin typeface="Meiryo" panose="020B0604030504040204" pitchFamily="34" charset="-128"/>
                <a:ea typeface="Meiryo" panose="020B0604030504040204" pitchFamily="34" charset="-128"/>
              </a:endParaRPr>
            </a:p>
          </p:txBody>
        </p:sp>
        <p:sp>
          <p:nvSpPr>
            <p:cNvPr id="12300" name="角丸四角形 60">
              <a:extLst>
                <a:ext uri="{FF2B5EF4-FFF2-40B4-BE49-F238E27FC236}">
                  <a16:creationId xmlns:a16="http://schemas.microsoft.com/office/drawing/2014/main" id="{48485256-9773-5A35-AF51-C1672FC49D29}"/>
                </a:ext>
              </a:extLst>
            </p:cNvPr>
            <p:cNvSpPr/>
            <p:nvPr/>
          </p:nvSpPr>
          <p:spPr>
            <a:xfrm>
              <a:off x="594936" y="3022734"/>
              <a:ext cx="2520000" cy="506292"/>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gn="ctr">
                <a:lnSpc>
                  <a:spcPct val="120000"/>
                </a:lnSpc>
                <a:defRPr/>
              </a:pPr>
              <a:r>
                <a:rPr kumimoji="0" lang="ja-JP" altLang="en-US" sz="1400" b="1" kern="0" dirty="0">
                  <a:solidFill>
                    <a:schemeClr val="accent2"/>
                  </a:solidFill>
                  <a:latin typeface="Meiryo" panose="020B0604030504040204" pitchFamily="34" charset="-128"/>
                  <a:ea typeface="Meiryo" panose="020B0604030504040204" pitchFamily="34" charset="-128"/>
                </a:rPr>
                <a:t>演出動画を</a:t>
              </a:r>
              <a:endParaRPr kumimoji="0" lang="en-US" altLang="ja-JP" sz="1400" b="1" kern="0" dirty="0">
                <a:solidFill>
                  <a:schemeClr val="accent2"/>
                </a:solidFill>
                <a:latin typeface="Meiryo" panose="020B0604030504040204" pitchFamily="34" charset="-128"/>
                <a:ea typeface="Meiryo" panose="020B0604030504040204" pitchFamily="34" charset="-128"/>
              </a:endParaRPr>
            </a:p>
            <a:p>
              <a:pPr algn="ctr">
                <a:lnSpc>
                  <a:spcPct val="120000"/>
                </a:lnSpc>
                <a:defRPr/>
              </a:pPr>
              <a:r>
                <a:rPr kumimoji="0" lang="en-US" altLang="ja-JP" sz="1400" b="1" kern="0" dirty="0">
                  <a:solidFill>
                    <a:schemeClr val="accent2"/>
                  </a:solidFill>
                  <a:latin typeface="Meiryo" panose="020B0604030504040204" pitchFamily="34" charset="-128"/>
                  <a:ea typeface="Meiryo" panose="020B0604030504040204" pitchFamily="34" charset="-128"/>
                </a:rPr>
                <a:t>LINE</a:t>
              </a:r>
              <a:r>
                <a:rPr kumimoji="0" lang="ja-JP" altLang="en-US" sz="1400" b="1" kern="0" dirty="0">
                  <a:solidFill>
                    <a:schemeClr val="accent2"/>
                  </a:solidFill>
                  <a:latin typeface="Meiryo" panose="020B0604030504040204" pitchFamily="34" charset="-128"/>
                  <a:ea typeface="Meiryo" panose="020B0604030504040204" pitchFamily="34" charset="-128"/>
                </a:rPr>
                <a:t>でシェア</a:t>
              </a:r>
              <a:endParaRPr kumimoji="0" lang="en-US" altLang="ja-JP" sz="800" b="1" kern="0" dirty="0">
                <a:solidFill>
                  <a:schemeClr val="accent2"/>
                </a:solidFill>
                <a:latin typeface="Meiryo" panose="020B0604030504040204" pitchFamily="34" charset="-128"/>
                <a:ea typeface="Meiryo" panose="020B0604030504040204" pitchFamily="34" charset="-128"/>
              </a:endParaRPr>
            </a:p>
          </p:txBody>
        </p:sp>
        <p:cxnSp>
          <p:nvCxnSpPr>
            <p:cNvPr id="12301" name="直線コネクタ 12300">
              <a:extLst>
                <a:ext uri="{FF2B5EF4-FFF2-40B4-BE49-F238E27FC236}">
                  <a16:creationId xmlns:a16="http://schemas.microsoft.com/office/drawing/2014/main" id="{910CB740-2C4E-DB48-330A-87A448C9F215}"/>
                </a:ext>
              </a:extLst>
            </p:cNvPr>
            <p:cNvCxnSpPr>
              <a:cxnSpLocks/>
            </p:cNvCxnSpPr>
            <p:nvPr/>
          </p:nvCxnSpPr>
          <p:spPr>
            <a:xfrm>
              <a:off x="753336" y="3758484"/>
              <a:ext cx="2203200" cy="0"/>
            </a:xfrm>
            <a:prstGeom prst="line">
              <a:avLst/>
            </a:prstGeom>
            <a:noFill/>
            <a:ln w="22225" cap="flat" cmpd="sng" algn="ctr">
              <a:solidFill>
                <a:schemeClr val="accent2"/>
              </a:solidFill>
              <a:prstDash val="sysDot"/>
            </a:ln>
            <a:effectLst/>
          </p:spPr>
        </p:cxnSp>
        <p:sp>
          <p:nvSpPr>
            <p:cNvPr id="12302" name="円/楕円 48">
              <a:extLst>
                <a:ext uri="{FF2B5EF4-FFF2-40B4-BE49-F238E27FC236}">
                  <a16:creationId xmlns:a16="http://schemas.microsoft.com/office/drawing/2014/main" id="{7E20244B-7BEF-06F4-518A-C4B10031EF4C}"/>
                </a:ext>
              </a:extLst>
            </p:cNvPr>
            <p:cNvSpPr>
              <a:spLocks noChangeAspect="1"/>
            </p:cNvSpPr>
            <p:nvPr/>
          </p:nvSpPr>
          <p:spPr>
            <a:xfrm>
              <a:off x="1582318" y="2460874"/>
              <a:ext cx="450550" cy="450550"/>
            </a:xfrm>
            <a:prstGeom prst="ellipse">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36000" rIns="0" bIns="0" numCol="1" spcCol="0" rtlCol="0" fromWordArt="0" anchor="ctr" anchorCtr="0" forceAA="0" compatLnSpc="1">
              <a:prstTxWarp prst="textNoShape">
                <a:avLst/>
              </a:prstTxWarp>
              <a:noAutofit/>
            </a:bodyPr>
            <a:lstStyle/>
            <a:p>
              <a:pPr algn="ctr"/>
              <a:r>
                <a:rPr kumimoji="1" lang="en-US" altLang="ja-JP" sz="1600" b="1" i="0" dirty="0">
                  <a:solidFill>
                    <a:schemeClr val="bg1"/>
                  </a:solidFill>
                  <a:latin typeface="+mj-ea"/>
                  <a:ea typeface="+mj-ea"/>
                  <a:cs typeface="Segoe UI" panose="020B0502040204020203" pitchFamily="34" charset="0"/>
                </a:rPr>
                <a:t>1</a:t>
              </a:r>
              <a:endParaRPr kumimoji="1" lang="ja-JP" altLang="en-US" sz="1600" b="1" i="0" dirty="0">
                <a:solidFill>
                  <a:schemeClr val="bg1"/>
                </a:solidFill>
                <a:latin typeface="+mj-ea"/>
                <a:ea typeface="+mj-ea"/>
                <a:cs typeface="Segoe UI" panose="020B0502040204020203" pitchFamily="34" charset="0"/>
              </a:endParaRPr>
            </a:p>
          </p:txBody>
        </p:sp>
        <p:pic>
          <p:nvPicPr>
            <p:cNvPr id="12303" name="図 12302" descr="文字が書かれている&#10;&#10;低い精度で自動的に生成された説明">
              <a:extLst>
                <a:ext uri="{FF2B5EF4-FFF2-40B4-BE49-F238E27FC236}">
                  <a16:creationId xmlns:a16="http://schemas.microsoft.com/office/drawing/2014/main" id="{4DDE241D-C52A-D5AE-CC14-805F359637D8}"/>
                </a:ext>
              </a:extLst>
            </p:cNvPr>
            <p:cNvPicPr>
              <a:picLocks noChangeAspect="1"/>
            </p:cNvPicPr>
            <p:nvPr/>
          </p:nvPicPr>
          <p:blipFill>
            <a:blip r:embed="rId2"/>
            <a:stretch>
              <a:fillRect/>
            </a:stretch>
          </p:blipFill>
          <p:spPr>
            <a:xfrm>
              <a:off x="1089118" y="5584230"/>
              <a:ext cx="1531636" cy="352100"/>
            </a:xfrm>
            <a:prstGeom prst="rect">
              <a:avLst/>
            </a:prstGeom>
          </p:spPr>
        </p:pic>
      </p:grpSp>
      <p:grpSp>
        <p:nvGrpSpPr>
          <p:cNvPr id="12304" name="グループ化 12303">
            <a:extLst>
              <a:ext uri="{FF2B5EF4-FFF2-40B4-BE49-F238E27FC236}">
                <a16:creationId xmlns:a16="http://schemas.microsoft.com/office/drawing/2014/main" id="{E715A2FA-262B-F6E4-601D-396FC7ABFC13}"/>
              </a:ext>
            </a:extLst>
          </p:cNvPr>
          <p:cNvGrpSpPr/>
          <p:nvPr/>
        </p:nvGrpSpPr>
        <p:grpSpPr>
          <a:xfrm>
            <a:off x="6254729" y="1752280"/>
            <a:ext cx="2520000" cy="4148561"/>
            <a:chOff x="5969177" y="2218855"/>
            <a:chExt cx="2520000" cy="4148561"/>
          </a:xfrm>
        </p:grpSpPr>
        <p:sp>
          <p:nvSpPr>
            <p:cNvPr id="12305" name="角丸四角形 59">
              <a:extLst>
                <a:ext uri="{FF2B5EF4-FFF2-40B4-BE49-F238E27FC236}">
                  <a16:creationId xmlns:a16="http://schemas.microsoft.com/office/drawing/2014/main" id="{67909339-B5B5-A62E-3669-69FC2DF88531}"/>
                </a:ext>
              </a:extLst>
            </p:cNvPr>
            <p:cNvSpPr/>
            <p:nvPr/>
          </p:nvSpPr>
          <p:spPr>
            <a:xfrm>
              <a:off x="5969177" y="2218855"/>
              <a:ext cx="2520000" cy="4148561"/>
            </a:xfrm>
            <a:prstGeom prst="roundRect">
              <a:avLst>
                <a:gd name="adj" fmla="val 0"/>
              </a:avLst>
            </a:prstGeom>
            <a:solidFill>
              <a:schemeClr val="accent2">
                <a:alpha val="10000"/>
              </a:schemeClr>
            </a:solidFill>
            <a:ln w="9525" cap="flat" cmpd="sng" algn="ctr">
              <a:noFill/>
              <a:prstDash val="solid"/>
            </a:ln>
            <a:effectLst/>
          </p:spPr>
          <p:txBody>
            <a:bodyPr rot="0" spcFirstLastPara="0" vertOverflow="overflow" horzOverflow="overflow" vert="horz" wrap="square" lIns="180000" tIns="1764000" rIns="180000" bIns="0" numCol="1" spcCol="0" rtlCol="0" fromWordArt="0" anchor="t" anchorCtr="0" forceAA="0" compatLnSpc="1">
              <a:prstTxWarp prst="textNoShape">
                <a:avLst/>
              </a:prstTxWarp>
              <a:noAutofit/>
            </a:bodyPr>
            <a:lstStyle/>
            <a:p>
              <a:pPr>
                <a:lnSpc>
                  <a:spcPct val="150000"/>
                </a:lnSpc>
                <a:defRPr/>
              </a:pPr>
              <a:r>
                <a:rPr kumimoji="0" lang="ja-JP" altLang="en-US" sz="1100" b="1" kern="0" dirty="0">
                  <a:solidFill>
                    <a:schemeClr val="accent4"/>
                  </a:solidFill>
                  <a:latin typeface="Meiryo" panose="020B0604030504040204" pitchFamily="34" charset="-128"/>
                  <a:ea typeface="Meiryo" panose="020B0604030504040204" pitchFamily="34" charset="-128"/>
                </a:rPr>
                <a:t>ラストカット</a:t>
              </a:r>
              <a:r>
                <a:rPr kumimoji="0" lang="ja-JP" altLang="en-US" sz="1100" kern="0" dirty="0">
                  <a:solidFill>
                    <a:schemeClr val="tx1">
                      <a:lumMod val="95000"/>
                      <a:lumOff val="5000"/>
                    </a:schemeClr>
                  </a:solidFill>
                  <a:latin typeface="Meiryo" panose="020B0604030504040204" pitchFamily="34" charset="-128"/>
                  <a:ea typeface="Meiryo" panose="020B0604030504040204" pitchFamily="34" charset="-128"/>
                </a:rPr>
                <a:t>に</a:t>
              </a:r>
              <a:r>
                <a:rPr kumimoji="0" lang="ja-JP" altLang="en-US" sz="1100" kern="0" dirty="0">
                  <a:solidFill>
                    <a:schemeClr val="accent4"/>
                  </a:solidFill>
                  <a:latin typeface="Meiryo" panose="020B0604030504040204" pitchFamily="34" charset="-128"/>
                  <a:ea typeface="Meiryo" panose="020B0604030504040204" pitchFamily="34" charset="-128"/>
                </a:rPr>
                <a:t>「</a:t>
              </a:r>
              <a:r>
                <a:rPr kumimoji="0" lang="en-US" altLang="ja-JP" sz="1100" b="1" kern="0" dirty="0">
                  <a:solidFill>
                    <a:schemeClr val="accent4"/>
                  </a:solidFill>
                  <a:latin typeface="Meiryo" panose="020B0604030504040204" pitchFamily="34" charset="-128"/>
                  <a:ea typeface="Meiryo" panose="020B0604030504040204" pitchFamily="34" charset="-128"/>
                </a:rPr>
                <a:t>LINE</a:t>
              </a:r>
              <a:r>
                <a:rPr kumimoji="0" lang="ja-JP" altLang="en-US" sz="1100" b="1" kern="0" dirty="0">
                  <a:solidFill>
                    <a:schemeClr val="accent4"/>
                  </a:solidFill>
                  <a:latin typeface="Meiryo" panose="020B0604030504040204" pitchFamily="34" charset="-128"/>
                  <a:ea typeface="Meiryo" panose="020B0604030504040204" pitchFamily="34" charset="-128"/>
                </a:rPr>
                <a:t>で応募」の誘導リンク</a:t>
              </a:r>
              <a:r>
                <a:rPr kumimoji="0" lang="ja-JP" altLang="en-US" sz="1100" kern="0" dirty="0">
                  <a:solidFill>
                    <a:schemeClr val="tx1">
                      <a:lumMod val="95000"/>
                      <a:lumOff val="5000"/>
                    </a:schemeClr>
                  </a:solidFill>
                  <a:latin typeface="Meiryo" panose="020B0604030504040204" pitchFamily="34" charset="-128"/>
                  <a:ea typeface="Meiryo" panose="020B0604030504040204" pitchFamily="34" charset="-128"/>
                </a:rPr>
                <a:t>を設置。</a:t>
              </a:r>
              <a:endParaRPr kumimoji="0" lang="en-US" altLang="ja-JP" sz="1100" kern="0" dirty="0">
                <a:solidFill>
                  <a:schemeClr val="tx1">
                    <a:lumMod val="95000"/>
                    <a:lumOff val="5000"/>
                  </a:schemeClr>
                </a:solidFill>
                <a:latin typeface="Meiryo" panose="020B0604030504040204" pitchFamily="34" charset="-128"/>
                <a:ea typeface="Meiryo" panose="020B0604030504040204" pitchFamily="34" charset="-128"/>
              </a:endParaRPr>
            </a:p>
            <a:p>
              <a:pPr>
                <a:lnSpc>
                  <a:spcPct val="150000"/>
                </a:lnSpc>
                <a:defRPr/>
              </a:pPr>
              <a:r>
                <a:rPr kumimoji="0" lang="ja-JP" altLang="en-US" sz="1100" kern="0" dirty="0">
                  <a:solidFill>
                    <a:schemeClr val="tx1">
                      <a:lumMod val="95000"/>
                      <a:lumOff val="5000"/>
                    </a:schemeClr>
                  </a:solidFill>
                  <a:latin typeface="Meiryo" panose="020B0604030504040204" pitchFamily="34" charset="-128"/>
                  <a:ea typeface="Meiryo" panose="020B0604030504040204" pitchFamily="34" charset="-128"/>
                </a:rPr>
                <a:t>動画の演出内容と連動させるなど、販促キャンペーンへの誘導で購入意欲を喚起します。</a:t>
              </a:r>
              <a:endParaRPr kumimoji="0" lang="en-US" altLang="ja-JP" sz="1100" kern="0" dirty="0">
                <a:solidFill>
                  <a:schemeClr val="tx1">
                    <a:lumMod val="95000"/>
                    <a:lumOff val="5000"/>
                  </a:schemeClr>
                </a:solidFill>
                <a:latin typeface="Meiryo" panose="020B0604030504040204" pitchFamily="34" charset="-128"/>
                <a:ea typeface="Meiryo" panose="020B0604030504040204" pitchFamily="34" charset="-128"/>
              </a:endParaRPr>
            </a:p>
          </p:txBody>
        </p:sp>
        <p:sp>
          <p:nvSpPr>
            <p:cNvPr id="12306" name="角丸四角形 60">
              <a:extLst>
                <a:ext uri="{FF2B5EF4-FFF2-40B4-BE49-F238E27FC236}">
                  <a16:creationId xmlns:a16="http://schemas.microsoft.com/office/drawing/2014/main" id="{345ACEA4-89A9-49DF-F45F-5FE005A1252F}"/>
                </a:ext>
              </a:extLst>
            </p:cNvPr>
            <p:cNvSpPr/>
            <p:nvPr/>
          </p:nvSpPr>
          <p:spPr>
            <a:xfrm>
              <a:off x="5969177" y="3211209"/>
              <a:ext cx="2520000" cy="247760"/>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gn="ctr">
                <a:lnSpc>
                  <a:spcPct val="120000"/>
                </a:lnSpc>
                <a:defRPr/>
              </a:pPr>
              <a:r>
                <a:rPr kumimoji="0" lang="en-US" altLang="ja-JP" sz="1400" b="1" kern="0" dirty="0">
                  <a:solidFill>
                    <a:schemeClr val="accent2"/>
                  </a:solidFill>
                  <a:latin typeface="Meiryo" panose="020B0604030504040204" pitchFamily="34" charset="-128"/>
                  <a:ea typeface="Meiryo" panose="020B0604030504040204" pitchFamily="34" charset="-128"/>
                </a:rPr>
                <a:t>LINE</a:t>
              </a:r>
              <a:r>
                <a:rPr kumimoji="0" lang="ja-JP" altLang="en-US" sz="1400" b="1" kern="0" dirty="0">
                  <a:solidFill>
                    <a:schemeClr val="accent2"/>
                  </a:solidFill>
                  <a:latin typeface="Meiryo" panose="020B0604030504040204" pitchFamily="34" charset="-128"/>
                  <a:ea typeface="Meiryo" panose="020B0604030504040204" pitchFamily="34" charset="-128"/>
                </a:rPr>
                <a:t>で応募</a:t>
              </a:r>
              <a:endParaRPr kumimoji="0" lang="en-US" altLang="ja-JP" sz="1400" b="1" kern="0" dirty="0">
                <a:solidFill>
                  <a:schemeClr val="accent2"/>
                </a:solidFill>
                <a:latin typeface="Meiryo" panose="020B0604030504040204" pitchFamily="34" charset="-128"/>
                <a:ea typeface="Meiryo" panose="020B0604030504040204" pitchFamily="34" charset="-128"/>
              </a:endParaRPr>
            </a:p>
          </p:txBody>
        </p:sp>
        <p:cxnSp>
          <p:nvCxnSpPr>
            <p:cNvPr id="12307" name="直線コネクタ 12306">
              <a:extLst>
                <a:ext uri="{FF2B5EF4-FFF2-40B4-BE49-F238E27FC236}">
                  <a16:creationId xmlns:a16="http://schemas.microsoft.com/office/drawing/2014/main" id="{F695FAD7-9D24-2CD2-2ACD-3463BEADA773}"/>
                </a:ext>
              </a:extLst>
            </p:cNvPr>
            <p:cNvCxnSpPr>
              <a:cxnSpLocks/>
            </p:cNvCxnSpPr>
            <p:nvPr/>
          </p:nvCxnSpPr>
          <p:spPr>
            <a:xfrm>
              <a:off x="6127577" y="3758484"/>
              <a:ext cx="2203200" cy="0"/>
            </a:xfrm>
            <a:prstGeom prst="line">
              <a:avLst/>
            </a:prstGeom>
            <a:noFill/>
            <a:ln w="22225" cap="flat" cmpd="sng" algn="ctr">
              <a:solidFill>
                <a:schemeClr val="accent2"/>
              </a:solidFill>
              <a:prstDash val="sysDot"/>
            </a:ln>
            <a:effectLst/>
          </p:spPr>
        </p:cxnSp>
        <p:pic>
          <p:nvPicPr>
            <p:cNvPr id="12308" name="図 12307">
              <a:extLst>
                <a:ext uri="{FF2B5EF4-FFF2-40B4-BE49-F238E27FC236}">
                  <a16:creationId xmlns:a16="http://schemas.microsoft.com/office/drawing/2014/main" id="{2A15F320-DC7B-87D0-F68C-9B0147EEDDCC}"/>
                </a:ext>
              </a:extLst>
            </p:cNvPr>
            <p:cNvPicPr>
              <a:picLocks noChangeAspect="1"/>
            </p:cNvPicPr>
            <p:nvPr/>
          </p:nvPicPr>
          <p:blipFill>
            <a:blip r:embed="rId3"/>
            <a:srcRect/>
            <a:stretch/>
          </p:blipFill>
          <p:spPr>
            <a:xfrm>
              <a:off x="6189573" y="5607684"/>
              <a:ext cx="2079209" cy="755080"/>
            </a:xfrm>
            <a:prstGeom prst="rect">
              <a:avLst/>
            </a:prstGeom>
          </p:spPr>
        </p:pic>
        <p:sp>
          <p:nvSpPr>
            <p:cNvPr id="12309" name="円/楕円 48">
              <a:extLst>
                <a:ext uri="{FF2B5EF4-FFF2-40B4-BE49-F238E27FC236}">
                  <a16:creationId xmlns:a16="http://schemas.microsoft.com/office/drawing/2014/main" id="{5F4AB4AC-7FF5-189B-9EE5-0B4C15D49D2F}"/>
                </a:ext>
              </a:extLst>
            </p:cNvPr>
            <p:cNvSpPr>
              <a:spLocks noChangeAspect="1"/>
            </p:cNvSpPr>
            <p:nvPr/>
          </p:nvSpPr>
          <p:spPr>
            <a:xfrm>
              <a:off x="7005258" y="2460874"/>
              <a:ext cx="450550" cy="450550"/>
            </a:xfrm>
            <a:prstGeom prst="ellipse">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36000" rIns="0" bIns="0" numCol="1" spcCol="0" rtlCol="0" fromWordArt="0" anchor="ctr" anchorCtr="0" forceAA="0" compatLnSpc="1">
              <a:prstTxWarp prst="textNoShape">
                <a:avLst/>
              </a:prstTxWarp>
              <a:noAutofit/>
            </a:bodyPr>
            <a:lstStyle/>
            <a:p>
              <a:pPr algn="ctr"/>
              <a:r>
                <a:rPr lang="en-US" altLang="ja-JP" sz="1600" b="1" dirty="0">
                  <a:solidFill>
                    <a:schemeClr val="bg1"/>
                  </a:solidFill>
                  <a:latin typeface="+mj-ea"/>
                  <a:ea typeface="+mj-ea"/>
                  <a:cs typeface="Segoe UI" panose="020B0502040204020203" pitchFamily="34" charset="0"/>
                </a:rPr>
                <a:t>3</a:t>
              </a:r>
              <a:endParaRPr kumimoji="1" lang="ja-JP" altLang="en-US" sz="1600" b="1" i="0" dirty="0">
                <a:solidFill>
                  <a:schemeClr val="bg1"/>
                </a:solidFill>
                <a:latin typeface="+mj-ea"/>
                <a:ea typeface="+mj-ea"/>
                <a:cs typeface="Segoe UI" panose="020B0502040204020203" pitchFamily="34" charset="0"/>
              </a:endParaRPr>
            </a:p>
          </p:txBody>
        </p:sp>
      </p:grpSp>
      <p:grpSp>
        <p:nvGrpSpPr>
          <p:cNvPr id="12310" name="グループ化 12309">
            <a:extLst>
              <a:ext uri="{FF2B5EF4-FFF2-40B4-BE49-F238E27FC236}">
                <a16:creationId xmlns:a16="http://schemas.microsoft.com/office/drawing/2014/main" id="{2035E301-F8A2-38A8-B9FA-7E636E2E5A59}"/>
              </a:ext>
            </a:extLst>
          </p:cNvPr>
          <p:cNvGrpSpPr/>
          <p:nvPr/>
        </p:nvGrpSpPr>
        <p:grpSpPr>
          <a:xfrm>
            <a:off x="3424832" y="1752280"/>
            <a:ext cx="2520001" cy="4148561"/>
            <a:chOff x="3282057" y="2218855"/>
            <a:chExt cx="2520001" cy="4148561"/>
          </a:xfrm>
        </p:grpSpPr>
        <p:sp>
          <p:nvSpPr>
            <p:cNvPr id="12311" name="角丸四角形 59">
              <a:extLst>
                <a:ext uri="{FF2B5EF4-FFF2-40B4-BE49-F238E27FC236}">
                  <a16:creationId xmlns:a16="http://schemas.microsoft.com/office/drawing/2014/main" id="{805ADB38-1D6F-8977-185A-4D520298A3AA}"/>
                </a:ext>
              </a:extLst>
            </p:cNvPr>
            <p:cNvSpPr/>
            <p:nvPr/>
          </p:nvSpPr>
          <p:spPr>
            <a:xfrm>
              <a:off x="3282057" y="2218855"/>
              <a:ext cx="2520000" cy="4148561"/>
            </a:xfrm>
            <a:prstGeom prst="roundRect">
              <a:avLst>
                <a:gd name="adj" fmla="val 0"/>
              </a:avLst>
            </a:prstGeom>
            <a:solidFill>
              <a:schemeClr val="accent2">
                <a:alpha val="10000"/>
              </a:schemeClr>
            </a:solidFill>
            <a:ln w="9525" cap="flat" cmpd="sng" algn="ctr">
              <a:noFill/>
              <a:prstDash val="solid"/>
            </a:ln>
            <a:effectLst/>
          </p:spPr>
          <p:txBody>
            <a:bodyPr rot="0" spcFirstLastPara="0" vertOverflow="overflow" horzOverflow="overflow" vert="horz" wrap="square" lIns="180000" tIns="1764000" rIns="180000" bIns="0" numCol="1" spcCol="0" rtlCol="0" fromWordArt="0" anchor="t" anchorCtr="0" forceAA="0" compatLnSpc="1">
              <a:prstTxWarp prst="textNoShape">
                <a:avLst/>
              </a:prstTxWarp>
              <a:noAutofit/>
            </a:bodyPr>
            <a:lstStyle/>
            <a:p>
              <a:pPr marL="0" marR="0" lvl="0" indent="0" algn="l" defTabSz="914400" rtl="0" eaLnBrk="0" fontAlgn="base" latinLnBrk="0" hangingPunct="0">
                <a:lnSpc>
                  <a:spcPct val="150000"/>
                </a:lnSpc>
                <a:spcBef>
                  <a:spcPct val="0"/>
                </a:spcBef>
                <a:spcAft>
                  <a:spcPct val="0"/>
                </a:spcAft>
                <a:buClrTx/>
                <a:buSzTx/>
                <a:buFontTx/>
                <a:buNone/>
                <a:tabLst/>
                <a:defRPr/>
              </a:pPr>
              <a:r>
                <a:rPr kumimoji="0" lang="ja-JP" altLang="en-US" sz="1100" b="1" i="0" u="none" strike="noStrike" kern="0" cap="none" spc="0" normalizeH="0" baseline="0" noProof="0" dirty="0">
                  <a:ln>
                    <a:noFill/>
                  </a:ln>
                  <a:solidFill>
                    <a:schemeClr val="accent4"/>
                  </a:solidFill>
                  <a:effectLst/>
                  <a:uLnTx/>
                  <a:uFillTx/>
                  <a:latin typeface="Meiryo" panose="020B0604030504040204" pitchFamily="34" charset="-128"/>
                  <a:ea typeface="Meiryo" panose="020B0604030504040204" pitchFamily="34" charset="-128"/>
                  <a:cs typeface="+mn-cs"/>
                </a:rPr>
                <a:t>ラストカット</a:t>
              </a:r>
              <a:r>
                <a:rPr kumimoji="0" lang="ja-JP" altLang="en-US" sz="1100" b="0" i="0" u="none" strike="noStrike" kern="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rPr>
                <a:t>に</a:t>
              </a:r>
              <a:r>
                <a:rPr kumimoji="0" lang="ja-JP" altLang="en-US" sz="1100" b="1" i="0" u="none" strike="noStrike" kern="0" cap="none" spc="0" normalizeH="0" baseline="0" noProof="0" dirty="0">
                  <a:ln>
                    <a:noFill/>
                  </a:ln>
                  <a:solidFill>
                    <a:schemeClr val="accent4"/>
                  </a:solidFill>
                  <a:effectLst/>
                  <a:uLnTx/>
                  <a:uFillTx/>
                  <a:latin typeface="Meiryo" panose="020B0604030504040204" pitchFamily="34" charset="-128"/>
                  <a:ea typeface="Meiryo" panose="020B0604030504040204" pitchFamily="34" charset="-128"/>
                  <a:cs typeface="+mn-cs"/>
                </a:rPr>
                <a:t>「友だち追加」ボタン</a:t>
              </a:r>
              <a:r>
                <a:rPr kumimoji="0" lang="ja-JP" altLang="en-US" sz="1100" b="0" i="0" u="none" strike="noStrike" kern="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rPr>
                <a:t>を設置。</a:t>
              </a:r>
              <a:endParaRPr kumimoji="0" lang="en-US" altLang="ja-JP" sz="1100" b="0" i="0" u="none" strike="noStrike" kern="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0" fontAlgn="base" latinLnBrk="0" hangingPunct="0">
                <a:lnSpc>
                  <a:spcPct val="150000"/>
                </a:lnSpc>
                <a:spcBef>
                  <a:spcPct val="0"/>
                </a:spcBef>
                <a:spcAft>
                  <a:spcPct val="0"/>
                </a:spcAft>
                <a:buClrTx/>
                <a:buSzTx/>
                <a:buFontTx/>
                <a:buNone/>
                <a:tabLst/>
                <a:defRPr/>
              </a:pPr>
              <a:r>
                <a:rPr kumimoji="0" lang="ja-JP" altLang="en-US" sz="1100" b="0" i="0" u="none" strike="noStrike" kern="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rPr>
                <a:t>演出動画でブランドへの好意が高まったユーザーを、友だち登録へ誘導できます。</a:t>
              </a:r>
            </a:p>
          </p:txBody>
        </p:sp>
        <p:sp>
          <p:nvSpPr>
            <p:cNvPr id="12312" name="角丸四角形 60">
              <a:extLst>
                <a:ext uri="{FF2B5EF4-FFF2-40B4-BE49-F238E27FC236}">
                  <a16:creationId xmlns:a16="http://schemas.microsoft.com/office/drawing/2014/main" id="{5FA82DD5-8920-22B0-38C9-B80684E83CAE}"/>
                </a:ext>
              </a:extLst>
            </p:cNvPr>
            <p:cNvSpPr/>
            <p:nvPr/>
          </p:nvSpPr>
          <p:spPr>
            <a:xfrm>
              <a:off x="3282058" y="3042170"/>
              <a:ext cx="2520000" cy="506292"/>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gn="ctr">
                <a:lnSpc>
                  <a:spcPct val="120000"/>
                </a:lnSpc>
                <a:defRPr/>
              </a:pPr>
              <a:r>
                <a:rPr kumimoji="0" lang="en-US" altLang="ja-JP" sz="1400" b="1" kern="0" dirty="0">
                  <a:solidFill>
                    <a:schemeClr val="accent2"/>
                  </a:solidFill>
                  <a:latin typeface="Meiryo" panose="020B0604030504040204" pitchFamily="34" charset="-128"/>
                  <a:ea typeface="Meiryo" panose="020B0604030504040204" pitchFamily="34" charset="-128"/>
                </a:rPr>
                <a:t>LINE</a:t>
              </a:r>
              <a:r>
                <a:rPr kumimoji="0" lang="ja-JP" altLang="en-US" sz="1400" b="1" kern="0" dirty="0">
                  <a:solidFill>
                    <a:schemeClr val="accent2"/>
                  </a:solidFill>
                  <a:latin typeface="Meiryo" panose="020B0604030504040204" pitchFamily="34" charset="-128"/>
                  <a:ea typeface="Meiryo" panose="020B0604030504040204" pitchFamily="34" charset="-128"/>
                </a:rPr>
                <a:t>公式アカウント</a:t>
              </a:r>
              <a:endParaRPr kumimoji="0" lang="en-US" altLang="ja-JP" sz="1400" b="1" kern="0" dirty="0">
                <a:solidFill>
                  <a:schemeClr val="accent2"/>
                </a:solidFill>
                <a:latin typeface="Meiryo" panose="020B0604030504040204" pitchFamily="34" charset="-128"/>
                <a:ea typeface="Meiryo" panose="020B0604030504040204" pitchFamily="34" charset="-128"/>
              </a:endParaRPr>
            </a:p>
            <a:p>
              <a:pPr algn="ctr">
                <a:lnSpc>
                  <a:spcPct val="120000"/>
                </a:lnSpc>
                <a:defRPr/>
              </a:pPr>
              <a:r>
                <a:rPr kumimoji="0" lang="ja-JP" altLang="en-US" sz="1400" b="1" kern="0" dirty="0">
                  <a:solidFill>
                    <a:schemeClr val="accent2"/>
                  </a:solidFill>
                  <a:latin typeface="Meiryo" panose="020B0604030504040204" pitchFamily="34" charset="-128"/>
                  <a:ea typeface="Meiryo" panose="020B0604030504040204" pitchFamily="34" charset="-128"/>
                </a:rPr>
                <a:t>友だち追加</a:t>
              </a:r>
              <a:endParaRPr kumimoji="0" lang="ja-JP" altLang="en-US" sz="800" b="1" kern="0" dirty="0">
                <a:solidFill>
                  <a:schemeClr val="accent2"/>
                </a:solidFill>
                <a:latin typeface="Meiryo" panose="020B0604030504040204" pitchFamily="34" charset="-128"/>
                <a:ea typeface="Meiryo" panose="020B0604030504040204" pitchFamily="34" charset="-128"/>
              </a:endParaRPr>
            </a:p>
          </p:txBody>
        </p:sp>
        <p:cxnSp>
          <p:nvCxnSpPr>
            <p:cNvPr id="12313" name="直線コネクタ 12312">
              <a:extLst>
                <a:ext uri="{FF2B5EF4-FFF2-40B4-BE49-F238E27FC236}">
                  <a16:creationId xmlns:a16="http://schemas.microsoft.com/office/drawing/2014/main" id="{C00CA9B1-6C73-CE24-98FF-08E8C2054D13}"/>
                </a:ext>
              </a:extLst>
            </p:cNvPr>
            <p:cNvCxnSpPr>
              <a:cxnSpLocks/>
            </p:cNvCxnSpPr>
            <p:nvPr/>
          </p:nvCxnSpPr>
          <p:spPr>
            <a:xfrm>
              <a:off x="3440457" y="3758484"/>
              <a:ext cx="2203200" cy="0"/>
            </a:xfrm>
            <a:prstGeom prst="line">
              <a:avLst/>
            </a:prstGeom>
            <a:noFill/>
            <a:ln w="22225" cap="flat" cmpd="sng" algn="ctr">
              <a:solidFill>
                <a:schemeClr val="accent2"/>
              </a:solidFill>
              <a:prstDash val="sysDot"/>
            </a:ln>
            <a:effectLst/>
          </p:spPr>
        </p:cxnSp>
        <p:sp>
          <p:nvSpPr>
            <p:cNvPr id="12314" name="円/楕円 48">
              <a:extLst>
                <a:ext uri="{FF2B5EF4-FFF2-40B4-BE49-F238E27FC236}">
                  <a16:creationId xmlns:a16="http://schemas.microsoft.com/office/drawing/2014/main" id="{C93B10D4-02B9-E2D5-4A58-2BCA779188E3}"/>
                </a:ext>
              </a:extLst>
            </p:cNvPr>
            <p:cNvSpPr>
              <a:spLocks noChangeAspect="1"/>
            </p:cNvSpPr>
            <p:nvPr/>
          </p:nvSpPr>
          <p:spPr>
            <a:xfrm>
              <a:off x="4321474" y="2460874"/>
              <a:ext cx="450550" cy="450550"/>
            </a:xfrm>
            <a:prstGeom prst="ellipse">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36000" rIns="0" bIns="0" numCol="1" spcCol="0" rtlCol="0" fromWordArt="0" anchor="ctr" anchorCtr="0" forceAA="0" compatLnSpc="1">
              <a:prstTxWarp prst="textNoShape">
                <a:avLst/>
              </a:prstTxWarp>
              <a:noAutofit/>
            </a:bodyPr>
            <a:lstStyle/>
            <a:p>
              <a:pPr algn="ctr"/>
              <a:r>
                <a:rPr lang="en-US" altLang="ja-JP" sz="1600" b="1" dirty="0">
                  <a:solidFill>
                    <a:schemeClr val="bg1"/>
                  </a:solidFill>
                  <a:latin typeface="+mj-ea"/>
                  <a:ea typeface="+mj-ea"/>
                  <a:cs typeface="Segoe UI" panose="020B0502040204020203" pitchFamily="34" charset="0"/>
                </a:rPr>
                <a:t>2</a:t>
              </a:r>
              <a:endParaRPr kumimoji="1" lang="ja-JP" altLang="en-US" sz="1600" b="1" i="0" dirty="0">
                <a:solidFill>
                  <a:schemeClr val="bg1"/>
                </a:solidFill>
                <a:latin typeface="+mj-ea"/>
                <a:ea typeface="+mj-ea"/>
                <a:cs typeface="Segoe UI" panose="020B0502040204020203" pitchFamily="34" charset="0"/>
              </a:endParaRPr>
            </a:p>
          </p:txBody>
        </p:sp>
        <p:pic>
          <p:nvPicPr>
            <p:cNvPr id="12315" name="図 12314" descr="挿絵 が含まれている画像&#10;&#10;自動的に生成された説明">
              <a:extLst>
                <a:ext uri="{FF2B5EF4-FFF2-40B4-BE49-F238E27FC236}">
                  <a16:creationId xmlns:a16="http://schemas.microsoft.com/office/drawing/2014/main" id="{1857E3E1-5FE9-6A2E-7827-4483178FC488}"/>
                </a:ext>
              </a:extLst>
            </p:cNvPr>
            <p:cNvPicPr>
              <a:picLocks noChangeAspect="1"/>
            </p:cNvPicPr>
            <p:nvPr/>
          </p:nvPicPr>
          <p:blipFill>
            <a:blip r:embed="rId4"/>
            <a:stretch>
              <a:fillRect/>
            </a:stretch>
          </p:blipFill>
          <p:spPr>
            <a:xfrm>
              <a:off x="3852528" y="5584230"/>
              <a:ext cx="1379059" cy="352100"/>
            </a:xfrm>
            <a:prstGeom prst="rect">
              <a:avLst/>
            </a:prstGeom>
          </p:spPr>
        </p:pic>
      </p:grpSp>
      <p:sp>
        <p:nvSpPr>
          <p:cNvPr id="12319" name="角丸四角形 59">
            <a:extLst>
              <a:ext uri="{FF2B5EF4-FFF2-40B4-BE49-F238E27FC236}">
                <a16:creationId xmlns:a16="http://schemas.microsoft.com/office/drawing/2014/main" id="{F5AAA040-4F31-49F3-8435-E5F90A816365}"/>
              </a:ext>
            </a:extLst>
          </p:cNvPr>
          <p:cNvSpPr/>
          <p:nvPr/>
        </p:nvSpPr>
        <p:spPr>
          <a:xfrm>
            <a:off x="9084625" y="1752280"/>
            <a:ext cx="2520000" cy="4148561"/>
          </a:xfrm>
          <a:prstGeom prst="roundRect">
            <a:avLst>
              <a:gd name="adj" fmla="val 0"/>
            </a:avLst>
          </a:prstGeom>
          <a:solidFill>
            <a:schemeClr val="accent2">
              <a:alpha val="10000"/>
            </a:schemeClr>
          </a:solidFill>
          <a:ln w="38100" cap="flat" cmpd="sng" algn="ctr">
            <a:noFill/>
            <a:prstDash val="solid"/>
          </a:ln>
          <a:effectLst/>
        </p:spPr>
        <p:txBody>
          <a:bodyPr rot="0" spcFirstLastPara="0" vertOverflow="overflow" horzOverflow="overflow" vert="horz" wrap="square" lIns="180000" tIns="1764000" rIns="180000" bIns="0" numCol="1" spcCol="0" rtlCol="0" fromWordArt="0" anchor="t" anchorCtr="0" forceAA="0" compatLnSpc="1">
            <a:prstTxWarp prst="textNoShape">
              <a:avLst/>
            </a:prstTxWarp>
            <a:noAutofit/>
          </a:bodyPr>
          <a:lstStyle/>
          <a:p>
            <a:pPr>
              <a:lnSpc>
                <a:spcPct val="150000"/>
              </a:lnSpc>
              <a:defRPr/>
            </a:pPr>
            <a:r>
              <a:rPr kumimoji="0" lang="ja-JP" altLang="en-US" sz="1100" b="1" kern="0" dirty="0">
                <a:solidFill>
                  <a:schemeClr val="accent4"/>
                </a:solidFill>
                <a:latin typeface="Meiryo" panose="020B0604030504040204" pitchFamily="34" charset="-128"/>
                <a:ea typeface="Meiryo" panose="020B0604030504040204" pitchFamily="34" charset="-128"/>
              </a:rPr>
              <a:t>ラストカット</a:t>
            </a:r>
            <a:r>
              <a:rPr kumimoji="0" lang="ja-JP" altLang="en-US" sz="1100" kern="0" dirty="0">
                <a:solidFill>
                  <a:schemeClr val="tx1">
                    <a:lumMod val="95000"/>
                    <a:lumOff val="5000"/>
                  </a:schemeClr>
                </a:solidFill>
                <a:latin typeface="Meiryo" panose="020B0604030504040204" pitchFamily="34" charset="-128"/>
                <a:ea typeface="Meiryo" panose="020B0604030504040204" pitchFamily="34" charset="-128"/>
              </a:rPr>
              <a:t>に</a:t>
            </a:r>
            <a:r>
              <a:rPr kumimoji="0" lang="ja-JP" altLang="en-US" sz="1100" b="1" kern="0" dirty="0">
                <a:solidFill>
                  <a:schemeClr val="accent4"/>
                </a:solidFill>
                <a:latin typeface="Meiryo" panose="020B0604030504040204" pitchFamily="34" charset="-128"/>
                <a:ea typeface="Meiryo" panose="020B0604030504040204" pitchFamily="34" charset="-128"/>
              </a:rPr>
              <a:t>「</a:t>
            </a:r>
            <a:r>
              <a:rPr kumimoji="0" lang="en-US" altLang="ja-JP" sz="1100" b="1" kern="0" dirty="0">
                <a:solidFill>
                  <a:schemeClr val="accent4"/>
                </a:solidFill>
                <a:latin typeface="Meiryo" panose="020B0604030504040204" pitchFamily="34" charset="-128"/>
                <a:ea typeface="Meiryo" panose="020B0604030504040204" pitchFamily="34" charset="-128"/>
              </a:rPr>
              <a:t>LINE</a:t>
            </a:r>
            <a:r>
              <a:rPr kumimoji="0" lang="ja-JP" altLang="en-US" sz="1100" b="1" kern="0" dirty="0">
                <a:solidFill>
                  <a:schemeClr val="accent4"/>
                </a:solidFill>
                <a:latin typeface="Meiryo" panose="020B0604030504040204" pitchFamily="34" charset="-128"/>
                <a:ea typeface="Meiryo" panose="020B0604030504040204" pitchFamily="34" charset="-128"/>
              </a:rPr>
              <a:t>ミニアプリ」の誘導リンク</a:t>
            </a:r>
            <a:r>
              <a:rPr kumimoji="0" lang="ja-JP" altLang="en-US" sz="1100" kern="0" dirty="0">
                <a:solidFill>
                  <a:schemeClr val="tx1">
                    <a:lumMod val="95000"/>
                    <a:lumOff val="5000"/>
                  </a:schemeClr>
                </a:solidFill>
                <a:latin typeface="Meiryo" panose="020B0604030504040204" pitchFamily="34" charset="-128"/>
                <a:ea typeface="Meiryo" panose="020B0604030504040204" pitchFamily="34" charset="-128"/>
              </a:rPr>
              <a:t>を設置。</a:t>
            </a:r>
            <a:endParaRPr kumimoji="0" lang="en-US" altLang="ja-JP" sz="1100" kern="0" dirty="0">
              <a:solidFill>
                <a:schemeClr val="tx1">
                  <a:lumMod val="95000"/>
                  <a:lumOff val="5000"/>
                </a:schemeClr>
              </a:solidFill>
              <a:latin typeface="Meiryo" panose="020B0604030504040204" pitchFamily="34" charset="-128"/>
              <a:ea typeface="Meiryo" panose="020B0604030504040204" pitchFamily="34" charset="-128"/>
            </a:endParaRPr>
          </a:p>
          <a:p>
            <a:pPr>
              <a:lnSpc>
                <a:spcPct val="150000"/>
              </a:lnSpc>
              <a:defRPr/>
            </a:pPr>
            <a:r>
              <a:rPr kumimoji="0" lang="ja-JP" altLang="en-US" sz="1100" kern="0" dirty="0">
                <a:solidFill>
                  <a:schemeClr val="tx1">
                    <a:lumMod val="95000"/>
                    <a:lumOff val="5000"/>
                  </a:schemeClr>
                </a:solidFill>
                <a:latin typeface="Meiryo" panose="020B0604030504040204" pitchFamily="34" charset="-128"/>
                <a:ea typeface="Meiryo" panose="020B0604030504040204" pitchFamily="34" charset="-128"/>
              </a:rPr>
              <a:t>演出動画からの自然な流れで</a:t>
            </a:r>
            <a:r>
              <a:rPr kumimoji="0" lang="en-US" altLang="ja-JP" sz="1100" kern="0" dirty="0">
                <a:solidFill>
                  <a:schemeClr val="tx1">
                    <a:lumMod val="95000"/>
                    <a:lumOff val="5000"/>
                  </a:schemeClr>
                </a:solidFill>
                <a:latin typeface="Meiryo" panose="020B0604030504040204" pitchFamily="34" charset="-128"/>
                <a:ea typeface="Meiryo" panose="020B0604030504040204" pitchFamily="34" charset="-128"/>
              </a:rPr>
              <a:t>LINE</a:t>
            </a:r>
            <a:r>
              <a:rPr kumimoji="0" lang="ja-JP" altLang="en-US" sz="1100" kern="0" dirty="0">
                <a:solidFill>
                  <a:schemeClr val="tx1">
                    <a:lumMod val="95000"/>
                    <a:lumOff val="5000"/>
                  </a:schemeClr>
                </a:solidFill>
                <a:latin typeface="Meiryo" panose="020B0604030504040204" pitchFamily="34" charset="-128"/>
                <a:ea typeface="Meiryo" panose="020B0604030504040204" pitchFamily="34" charset="-128"/>
              </a:rPr>
              <a:t>ミニアプリへ誘導し、ユーザーアクションを促します。</a:t>
            </a:r>
            <a:endParaRPr kumimoji="0" lang="en-US" altLang="ja-JP" sz="1100" kern="0" dirty="0">
              <a:solidFill>
                <a:schemeClr val="tx1">
                  <a:lumMod val="95000"/>
                  <a:lumOff val="5000"/>
                </a:schemeClr>
              </a:solidFill>
              <a:latin typeface="Meiryo" panose="020B0604030504040204" pitchFamily="34" charset="-128"/>
              <a:ea typeface="Meiryo" panose="020B0604030504040204" pitchFamily="34" charset="-128"/>
            </a:endParaRPr>
          </a:p>
        </p:txBody>
      </p:sp>
      <p:sp>
        <p:nvSpPr>
          <p:cNvPr id="12320" name="角丸四角形 60">
            <a:extLst>
              <a:ext uri="{FF2B5EF4-FFF2-40B4-BE49-F238E27FC236}">
                <a16:creationId xmlns:a16="http://schemas.microsoft.com/office/drawing/2014/main" id="{B9704A17-0A28-C7E0-AB66-E3B0B00F0AFB}"/>
              </a:ext>
            </a:extLst>
          </p:cNvPr>
          <p:cNvSpPr/>
          <p:nvPr/>
        </p:nvSpPr>
        <p:spPr>
          <a:xfrm>
            <a:off x="9084625" y="2721484"/>
            <a:ext cx="2520000" cy="247760"/>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gn="ctr">
              <a:lnSpc>
                <a:spcPct val="120000"/>
              </a:lnSpc>
              <a:defRPr/>
            </a:pPr>
            <a:r>
              <a:rPr kumimoji="0" lang="en-US" altLang="ja-JP" sz="1400" b="1" kern="0" dirty="0">
                <a:solidFill>
                  <a:schemeClr val="accent2"/>
                </a:solidFill>
                <a:latin typeface="Meiryo" panose="020B0604030504040204" pitchFamily="34" charset="-128"/>
                <a:ea typeface="Meiryo" panose="020B0604030504040204" pitchFamily="34" charset="-128"/>
              </a:rPr>
              <a:t>LINE</a:t>
            </a:r>
            <a:r>
              <a:rPr kumimoji="0" lang="ja-JP" altLang="en-US" sz="1400" b="1" kern="0" dirty="0">
                <a:solidFill>
                  <a:schemeClr val="accent2"/>
                </a:solidFill>
                <a:latin typeface="Meiryo" panose="020B0604030504040204" pitchFamily="34" charset="-128"/>
                <a:ea typeface="Meiryo" panose="020B0604030504040204" pitchFamily="34" charset="-128"/>
              </a:rPr>
              <a:t>ミニアプリ</a:t>
            </a:r>
            <a:endParaRPr kumimoji="0" lang="en-US" altLang="ja-JP" sz="1400" b="1" kern="0" dirty="0">
              <a:solidFill>
                <a:schemeClr val="accent2"/>
              </a:solidFill>
              <a:latin typeface="Meiryo" panose="020B0604030504040204" pitchFamily="34" charset="-128"/>
              <a:ea typeface="Meiryo" panose="020B0604030504040204" pitchFamily="34" charset="-128"/>
            </a:endParaRPr>
          </a:p>
        </p:txBody>
      </p:sp>
      <p:cxnSp>
        <p:nvCxnSpPr>
          <p:cNvPr id="12321" name="直線コネクタ 12320">
            <a:extLst>
              <a:ext uri="{FF2B5EF4-FFF2-40B4-BE49-F238E27FC236}">
                <a16:creationId xmlns:a16="http://schemas.microsoft.com/office/drawing/2014/main" id="{E5F89356-D3A6-454F-835C-08AF5DB3DEAA}"/>
              </a:ext>
            </a:extLst>
          </p:cNvPr>
          <p:cNvCxnSpPr>
            <a:cxnSpLocks/>
          </p:cNvCxnSpPr>
          <p:nvPr/>
        </p:nvCxnSpPr>
        <p:spPr>
          <a:xfrm>
            <a:off x="9243025" y="3291909"/>
            <a:ext cx="2203200" cy="0"/>
          </a:xfrm>
          <a:prstGeom prst="line">
            <a:avLst/>
          </a:prstGeom>
          <a:noFill/>
          <a:ln w="22225" cap="flat" cmpd="sng" algn="ctr">
            <a:solidFill>
              <a:schemeClr val="accent2"/>
            </a:solidFill>
            <a:prstDash val="sysDot"/>
          </a:ln>
          <a:effectLst/>
        </p:spPr>
      </p:cxnSp>
      <p:sp>
        <p:nvSpPr>
          <p:cNvPr id="12322" name="円/楕円 48">
            <a:extLst>
              <a:ext uri="{FF2B5EF4-FFF2-40B4-BE49-F238E27FC236}">
                <a16:creationId xmlns:a16="http://schemas.microsoft.com/office/drawing/2014/main" id="{3BCF3C05-A4B6-D252-66E9-5AF86CD235E7}"/>
              </a:ext>
            </a:extLst>
          </p:cNvPr>
          <p:cNvSpPr>
            <a:spLocks noChangeAspect="1"/>
          </p:cNvSpPr>
          <p:nvPr/>
        </p:nvSpPr>
        <p:spPr>
          <a:xfrm>
            <a:off x="10117992" y="1994299"/>
            <a:ext cx="450550" cy="450550"/>
          </a:xfrm>
          <a:prstGeom prst="ellipse">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36000" rIns="0" bIns="0" numCol="1" spcCol="0" rtlCol="0" fromWordArt="0" anchor="ctr" anchorCtr="0" forceAA="0" compatLnSpc="1">
            <a:prstTxWarp prst="textNoShape">
              <a:avLst/>
            </a:prstTxWarp>
            <a:noAutofit/>
          </a:bodyPr>
          <a:lstStyle/>
          <a:p>
            <a:pPr algn="ctr"/>
            <a:r>
              <a:rPr kumimoji="1" lang="en-US" altLang="ja-JP" sz="1600" b="1" i="0" dirty="0">
                <a:solidFill>
                  <a:schemeClr val="bg1"/>
                </a:solidFill>
                <a:latin typeface="+mj-ea"/>
                <a:ea typeface="+mj-ea"/>
                <a:cs typeface="Segoe UI" panose="020B0502040204020203" pitchFamily="34" charset="0"/>
              </a:rPr>
              <a:t>4</a:t>
            </a:r>
            <a:endParaRPr kumimoji="1" lang="ja-JP" altLang="en-US" sz="1600" b="1" i="0" dirty="0">
              <a:solidFill>
                <a:schemeClr val="bg1"/>
              </a:solidFill>
              <a:latin typeface="+mj-ea"/>
              <a:ea typeface="+mj-ea"/>
              <a:cs typeface="Segoe UI" panose="020B0502040204020203" pitchFamily="34" charset="0"/>
            </a:endParaRPr>
          </a:p>
        </p:txBody>
      </p:sp>
      <p:grpSp>
        <p:nvGrpSpPr>
          <p:cNvPr id="12324" name="グループ化 12323">
            <a:extLst>
              <a:ext uri="{FF2B5EF4-FFF2-40B4-BE49-F238E27FC236}">
                <a16:creationId xmlns:a16="http://schemas.microsoft.com/office/drawing/2014/main" id="{7F08C5F0-CF5F-E21E-FBC3-615040A4B263}"/>
              </a:ext>
            </a:extLst>
          </p:cNvPr>
          <p:cNvGrpSpPr/>
          <p:nvPr/>
        </p:nvGrpSpPr>
        <p:grpSpPr>
          <a:xfrm>
            <a:off x="9435764" y="4911551"/>
            <a:ext cx="1817722" cy="968481"/>
            <a:chOff x="9044072" y="5378126"/>
            <a:chExt cx="1817722" cy="968481"/>
          </a:xfrm>
        </p:grpSpPr>
        <p:grpSp>
          <p:nvGrpSpPr>
            <p:cNvPr id="12325" name="グループ化 12324">
              <a:extLst>
                <a:ext uri="{FF2B5EF4-FFF2-40B4-BE49-F238E27FC236}">
                  <a16:creationId xmlns:a16="http://schemas.microsoft.com/office/drawing/2014/main" id="{FF3239D5-A29B-2EEC-EB11-3B1C455B1178}"/>
                </a:ext>
              </a:extLst>
            </p:cNvPr>
            <p:cNvGrpSpPr/>
            <p:nvPr/>
          </p:nvGrpSpPr>
          <p:grpSpPr>
            <a:xfrm>
              <a:off x="9044072" y="5378126"/>
              <a:ext cx="1246489" cy="896689"/>
              <a:chOff x="3449486" y="2078604"/>
              <a:chExt cx="5293029" cy="3807661"/>
            </a:xfrm>
          </p:grpSpPr>
          <p:grpSp>
            <p:nvGrpSpPr>
              <p:cNvPr id="12327" name="グループ化 12326">
                <a:extLst>
                  <a:ext uri="{FF2B5EF4-FFF2-40B4-BE49-F238E27FC236}">
                    <a16:creationId xmlns:a16="http://schemas.microsoft.com/office/drawing/2014/main" id="{E4452F28-433B-E3E6-F0AA-C8C0D2B7994E}"/>
                  </a:ext>
                </a:extLst>
              </p:cNvPr>
              <p:cNvGrpSpPr/>
              <p:nvPr/>
            </p:nvGrpSpPr>
            <p:grpSpPr>
              <a:xfrm>
                <a:off x="5231998" y="2296186"/>
                <a:ext cx="1728005" cy="3372490"/>
                <a:chOff x="2055866" y="2359037"/>
                <a:chExt cx="2207593" cy="4308486"/>
              </a:xfrm>
            </p:grpSpPr>
            <p:sp>
              <p:nvSpPr>
                <p:cNvPr id="12346" name="角丸四角形 31">
                  <a:extLst>
                    <a:ext uri="{FF2B5EF4-FFF2-40B4-BE49-F238E27FC236}">
                      <a16:creationId xmlns:a16="http://schemas.microsoft.com/office/drawing/2014/main" id="{085A271F-C404-4090-1DD6-854C7E6772A2}"/>
                    </a:ext>
                  </a:extLst>
                </p:cNvPr>
                <p:cNvSpPr/>
                <p:nvPr/>
              </p:nvSpPr>
              <p:spPr>
                <a:xfrm>
                  <a:off x="2055866" y="2359037"/>
                  <a:ext cx="2207593" cy="4308486"/>
                </a:xfrm>
                <a:prstGeom prst="roundRect">
                  <a:avLst>
                    <a:gd name="adj" fmla="val 9802"/>
                  </a:avLst>
                </a:prstGeom>
                <a:solidFill>
                  <a:schemeClr val="accent2"/>
                </a:solidFill>
                <a:ln w="19050">
                  <a:gradFill flip="none" rotWithShape="1">
                    <a:gsLst>
                      <a:gs pos="0">
                        <a:srgbClr val="727272"/>
                      </a:gs>
                      <a:gs pos="23000">
                        <a:srgbClr val="484848"/>
                      </a:gs>
                      <a:gs pos="69000">
                        <a:schemeClr val="tx1"/>
                      </a:gs>
                      <a:gs pos="100000">
                        <a:schemeClr val="tx1"/>
                      </a:gs>
                    </a:gsLst>
                    <a:path path="circle">
                      <a:fillToRect r="100000" b="100000"/>
                    </a:path>
                    <a:tileRect l="-100000" t="-100000"/>
                  </a:gra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2347" name="図 12346" descr="黒い背景に白い文字がある&#10;&#10;AI によって生成されたコンテンツは間違っている可能性があります。">
                  <a:extLst>
                    <a:ext uri="{FF2B5EF4-FFF2-40B4-BE49-F238E27FC236}">
                      <a16:creationId xmlns:a16="http://schemas.microsoft.com/office/drawing/2014/main" id="{72E4CCE0-6526-DA1B-28E2-5F8FFDD108FA}"/>
                    </a:ext>
                  </a:extLst>
                </p:cNvPr>
                <p:cNvPicPr>
                  <a:picLocks noChangeAspect="1"/>
                </p:cNvPicPr>
                <p:nvPr/>
              </p:nvPicPr>
              <p:blipFill>
                <a:blip r:embed="rId5"/>
                <a:stretch>
                  <a:fillRect/>
                </a:stretch>
              </p:blipFill>
              <p:spPr>
                <a:xfrm>
                  <a:off x="2340694" y="3540039"/>
                  <a:ext cx="1637938" cy="978888"/>
                </a:xfrm>
                <a:prstGeom prst="rect">
                  <a:avLst/>
                </a:prstGeom>
              </p:spPr>
            </p:pic>
          </p:grpSp>
          <p:grpSp>
            <p:nvGrpSpPr>
              <p:cNvPr id="12328" name="グループ化 12327">
                <a:extLst>
                  <a:ext uri="{FF2B5EF4-FFF2-40B4-BE49-F238E27FC236}">
                    <a16:creationId xmlns:a16="http://schemas.microsoft.com/office/drawing/2014/main" id="{8BBCD09B-5A3B-767B-81DD-FA2D024B585A}"/>
                  </a:ext>
                </a:extLst>
              </p:cNvPr>
              <p:cNvGrpSpPr/>
              <p:nvPr/>
            </p:nvGrpSpPr>
            <p:grpSpPr>
              <a:xfrm>
                <a:off x="3999393" y="2078604"/>
                <a:ext cx="939800" cy="939800"/>
                <a:chOff x="3327400" y="2437823"/>
                <a:chExt cx="939800" cy="939800"/>
              </a:xfrm>
            </p:grpSpPr>
            <p:sp>
              <p:nvSpPr>
                <p:cNvPr id="12344" name="円/楕円 35">
                  <a:extLst>
                    <a:ext uri="{FF2B5EF4-FFF2-40B4-BE49-F238E27FC236}">
                      <a16:creationId xmlns:a16="http://schemas.microsoft.com/office/drawing/2014/main" id="{A68CBCE5-2940-9EB1-32FA-574618E6A846}"/>
                    </a:ext>
                  </a:extLst>
                </p:cNvPr>
                <p:cNvSpPr/>
                <p:nvPr/>
              </p:nvSpPr>
              <p:spPr>
                <a:xfrm>
                  <a:off x="3327400" y="2437823"/>
                  <a:ext cx="939800" cy="9398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2345" name="図 12344">
                  <a:extLst>
                    <a:ext uri="{FF2B5EF4-FFF2-40B4-BE49-F238E27FC236}">
                      <a16:creationId xmlns:a16="http://schemas.microsoft.com/office/drawing/2014/main" id="{13E1E725-042C-BABD-4EB6-F4B50FD86531}"/>
                    </a:ext>
                  </a:extLst>
                </p:cNvPr>
                <p:cNvPicPr>
                  <a:picLocks noChangeAspect="1"/>
                </p:cNvPicPr>
                <p:nvPr/>
              </p:nvPicPr>
              <p:blipFill>
                <a:blip r:embed="rId6"/>
                <a:stretch>
                  <a:fillRect/>
                </a:stretch>
              </p:blipFill>
              <p:spPr>
                <a:xfrm>
                  <a:off x="3556890" y="2667314"/>
                  <a:ext cx="480819" cy="480819"/>
                </a:xfrm>
                <a:prstGeom prst="rect">
                  <a:avLst/>
                </a:prstGeom>
              </p:spPr>
            </p:pic>
          </p:grpSp>
          <p:grpSp>
            <p:nvGrpSpPr>
              <p:cNvPr id="12329" name="グループ化 12328">
                <a:extLst>
                  <a:ext uri="{FF2B5EF4-FFF2-40B4-BE49-F238E27FC236}">
                    <a16:creationId xmlns:a16="http://schemas.microsoft.com/office/drawing/2014/main" id="{1FC85BB0-0E13-EFDB-C4FF-C7FAD2C9CEC5}"/>
                  </a:ext>
                </a:extLst>
              </p:cNvPr>
              <p:cNvGrpSpPr/>
              <p:nvPr/>
            </p:nvGrpSpPr>
            <p:grpSpPr>
              <a:xfrm>
                <a:off x="3449486" y="3512534"/>
                <a:ext cx="939800" cy="939800"/>
                <a:chOff x="3327400" y="3796723"/>
                <a:chExt cx="939800" cy="939800"/>
              </a:xfrm>
            </p:grpSpPr>
            <p:sp>
              <p:nvSpPr>
                <p:cNvPr id="12342" name="円/楕円 38">
                  <a:extLst>
                    <a:ext uri="{FF2B5EF4-FFF2-40B4-BE49-F238E27FC236}">
                      <a16:creationId xmlns:a16="http://schemas.microsoft.com/office/drawing/2014/main" id="{2A1E296C-6DEC-9FE0-B5D0-CC127B9A4C3A}"/>
                    </a:ext>
                  </a:extLst>
                </p:cNvPr>
                <p:cNvSpPr/>
                <p:nvPr/>
              </p:nvSpPr>
              <p:spPr>
                <a:xfrm>
                  <a:off x="3327400" y="3796723"/>
                  <a:ext cx="939800" cy="9398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2343" name="図 12342">
                  <a:extLst>
                    <a:ext uri="{FF2B5EF4-FFF2-40B4-BE49-F238E27FC236}">
                      <a16:creationId xmlns:a16="http://schemas.microsoft.com/office/drawing/2014/main" id="{85FECB37-34B0-A3FC-38C4-18760F8D8DFA}"/>
                    </a:ext>
                  </a:extLst>
                </p:cNvPr>
                <p:cNvPicPr>
                  <a:picLocks noChangeAspect="1"/>
                </p:cNvPicPr>
                <p:nvPr/>
              </p:nvPicPr>
              <p:blipFill>
                <a:blip r:embed="rId7"/>
                <a:stretch>
                  <a:fillRect/>
                </a:stretch>
              </p:blipFill>
              <p:spPr>
                <a:xfrm>
                  <a:off x="3621226" y="4049916"/>
                  <a:ext cx="352149" cy="433414"/>
                </a:xfrm>
                <a:prstGeom prst="rect">
                  <a:avLst/>
                </a:prstGeom>
              </p:spPr>
            </p:pic>
          </p:grpSp>
          <p:grpSp>
            <p:nvGrpSpPr>
              <p:cNvPr id="12330" name="グループ化 12329">
                <a:extLst>
                  <a:ext uri="{FF2B5EF4-FFF2-40B4-BE49-F238E27FC236}">
                    <a16:creationId xmlns:a16="http://schemas.microsoft.com/office/drawing/2014/main" id="{93BC8C45-8060-5C02-2EDB-CB7653981F06}"/>
                  </a:ext>
                </a:extLst>
              </p:cNvPr>
              <p:cNvGrpSpPr/>
              <p:nvPr/>
            </p:nvGrpSpPr>
            <p:grpSpPr>
              <a:xfrm>
                <a:off x="3999393" y="4946465"/>
                <a:ext cx="939800" cy="939800"/>
                <a:chOff x="3327400" y="5054023"/>
                <a:chExt cx="939800" cy="939800"/>
              </a:xfrm>
            </p:grpSpPr>
            <p:sp>
              <p:nvSpPr>
                <p:cNvPr id="12340" name="円/楕円 41">
                  <a:extLst>
                    <a:ext uri="{FF2B5EF4-FFF2-40B4-BE49-F238E27FC236}">
                      <a16:creationId xmlns:a16="http://schemas.microsoft.com/office/drawing/2014/main" id="{D9F157A2-BDEC-A36B-5064-B6B74366A3C1}"/>
                    </a:ext>
                  </a:extLst>
                </p:cNvPr>
                <p:cNvSpPr/>
                <p:nvPr/>
              </p:nvSpPr>
              <p:spPr>
                <a:xfrm>
                  <a:off x="3327400" y="5054023"/>
                  <a:ext cx="939800" cy="9398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2341" name="図 12340">
                  <a:extLst>
                    <a:ext uri="{FF2B5EF4-FFF2-40B4-BE49-F238E27FC236}">
                      <a16:creationId xmlns:a16="http://schemas.microsoft.com/office/drawing/2014/main" id="{E3291345-3859-07D8-D03C-C77358FA77A3}"/>
                    </a:ext>
                  </a:extLst>
                </p:cNvPr>
                <p:cNvPicPr>
                  <a:picLocks noChangeAspect="1"/>
                </p:cNvPicPr>
                <p:nvPr/>
              </p:nvPicPr>
              <p:blipFill>
                <a:blip r:embed="rId8"/>
                <a:stretch>
                  <a:fillRect/>
                </a:stretch>
              </p:blipFill>
              <p:spPr>
                <a:xfrm>
                  <a:off x="3577207" y="5275898"/>
                  <a:ext cx="440186" cy="521451"/>
                </a:xfrm>
                <a:prstGeom prst="rect">
                  <a:avLst/>
                </a:prstGeom>
              </p:spPr>
            </p:pic>
          </p:grpSp>
          <p:grpSp>
            <p:nvGrpSpPr>
              <p:cNvPr id="12331" name="グループ化 12330">
                <a:extLst>
                  <a:ext uri="{FF2B5EF4-FFF2-40B4-BE49-F238E27FC236}">
                    <a16:creationId xmlns:a16="http://schemas.microsoft.com/office/drawing/2014/main" id="{80E4F18E-F01A-D2A6-93CD-51568BAA2D57}"/>
                  </a:ext>
                </a:extLst>
              </p:cNvPr>
              <p:cNvGrpSpPr/>
              <p:nvPr/>
            </p:nvGrpSpPr>
            <p:grpSpPr>
              <a:xfrm>
                <a:off x="7251702" y="2078604"/>
                <a:ext cx="939800" cy="939800"/>
                <a:chOff x="7683502" y="2437823"/>
                <a:chExt cx="939800" cy="939800"/>
              </a:xfrm>
            </p:grpSpPr>
            <p:sp>
              <p:nvSpPr>
                <p:cNvPr id="12338" name="円/楕円 44">
                  <a:extLst>
                    <a:ext uri="{FF2B5EF4-FFF2-40B4-BE49-F238E27FC236}">
                      <a16:creationId xmlns:a16="http://schemas.microsoft.com/office/drawing/2014/main" id="{66681B41-7B02-DFD6-9222-9F7A3EA1D578}"/>
                    </a:ext>
                  </a:extLst>
                </p:cNvPr>
                <p:cNvSpPr/>
                <p:nvPr/>
              </p:nvSpPr>
              <p:spPr>
                <a:xfrm>
                  <a:off x="7683502" y="2437823"/>
                  <a:ext cx="939800" cy="9398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2339" name="図 12338">
                  <a:extLst>
                    <a:ext uri="{FF2B5EF4-FFF2-40B4-BE49-F238E27FC236}">
                      <a16:creationId xmlns:a16="http://schemas.microsoft.com/office/drawing/2014/main" id="{26B99763-1E0C-2A5A-7FA0-68F6E0BA9488}"/>
                    </a:ext>
                  </a:extLst>
                </p:cNvPr>
                <p:cNvPicPr>
                  <a:picLocks noChangeAspect="1"/>
                </p:cNvPicPr>
                <p:nvPr/>
              </p:nvPicPr>
              <p:blipFill>
                <a:blip r:embed="rId9"/>
                <a:stretch>
                  <a:fillRect/>
                </a:stretch>
              </p:blipFill>
              <p:spPr>
                <a:xfrm>
                  <a:off x="7902833" y="2670700"/>
                  <a:ext cx="501135" cy="474047"/>
                </a:xfrm>
                <a:prstGeom prst="rect">
                  <a:avLst/>
                </a:prstGeom>
              </p:spPr>
            </p:pic>
          </p:grpSp>
          <p:grpSp>
            <p:nvGrpSpPr>
              <p:cNvPr id="12332" name="グループ化 12331">
                <a:extLst>
                  <a:ext uri="{FF2B5EF4-FFF2-40B4-BE49-F238E27FC236}">
                    <a16:creationId xmlns:a16="http://schemas.microsoft.com/office/drawing/2014/main" id="{A98FFC04-9765-42DA-D487-AA3078F0D21E}"/>
                  </a:ext>
                </a:extLst>
              </p:cNvPr>
              <p:cNvGrpSpPr/>
              <p:nvPr/>
            </p:nvGrpSpPr>
            <p:grpSpPr>
              <a:xfrm>
                <a:off x="7802715" y="3512534"/>
                <a:ext cx="939800" cy="939800"/>
                <a:chOff x="7683500" y="3796723"/>
                <a:chExt cx="939800" cy="939800"/>
              </a:xfrm>
            </p:grpSpPr>
            <p:sp>
              <p:nvSpPr>
                <p:cNvPr id="12336" name="円/楕円 47">
                  <a:extLst>
                    <a:ext uri="{FF2B5EF4-FFF2-40B4-BE49-F238E27FC236}">
                      <a16:creationId xmlns:a16="http://schemas.microsoft.com/office/drawing/2014/main" id="{4DD11DD9-CB7B-CEC5-A021-28DBA2B89EF5}"/>
                    </a:ext>
                  </a:extLst>
                </p:cNvPr>
                <p:cNvSpPr/>
                <p:nvPr/>
              </p:nvSpPr>
              <p:spPr>
                <a:xfrm>
                  <a:off x="7683500" y="3796723"/>
                  <a:ext cx="939800" cy="9398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2337" name="図 12336">
                  <a:extLst>
                    <a:ext uri="{FF2B5EF4-FFF2-40B4-BE49-F238E27FC236}">
                      <a16:creationId xmlns:a16="http://schemas.microsoft.com/office/drawing/2014/main" id="{0002AD7A-E859-003B-77E9-40D893ACB03F}"/>
                    </a:ext>
                  </a:extLst>
                </p:cNvPr>
                <p:cNvPicPr>
                  <a:picLocks noChangeAspect="1"/>
                </p:cNvPicPr>
                <p:nvPr/>
              </p:nvPicPr>
              <p:blipFill>
                <a:blip r:embed="rId10"/>
                <a:stretch>
                  <a:fillRect/>
                </a:stretch>
              </p:blipFill>
              <p:spPr>
                <a:xfrm>
                  <a:off x="7939500" y="4029989"/>
                  <a:ext cx="504000" cy="473269"/>
                </a:xfrm>
                <a:prstGeom prst="rect">
                  <a:avLst/>
                </a:prstGeom>
              </p:spPr>
            </p:pic>
          </p:grpSp>
          <p:grpSp>
            <p:nvGrpSpPr>
              <p:cNvPr id="12333" name="グループ化 12332">
                <a:extLst>
                  <a:ext uri="{FF2B5EF4-FFF2-40B4-BE49-F238E27FC236}">
                    <a16:creationId xmlns:a16="http://schemas.microsoft.com/office/drawing/2014/main" id="{F50176A8-710C-EC4B-F1E3-F1E0EA20E148}"/>
                  </a:ext>
                </a:extLst>
              </p:cNvPr>
              <p:cNvGrpSpPr/>
              <p:nvPr/>
            </p:nvGrpSpPr>
            <p:grpSpPr>
              <a:xfrm>
                <a:off x="7251700" y="4946465"/>
                <a:ext cx="939800" cy="939800"/>
                <a:chOff x="7683500" y="5054023"/>
                <a:chExt cx="939800" cy="939800"/>
              </a:xfrm>
            </p:grpSpPr>
            <p:sp>
              <p:nvSpPr>
                <p:cNvPr id="12334" name="円/楕円 50">
                  <a:extLst>
                    <a:ext uri="{FF2B5EF4-FFF2-40B4-BE49-F238E27FC236}">
                      <a16:creationId xmlns:a16="http://schemas.microsoft.com/office/drawing/2014/main" id="{46645C24-B784-8785-DC2C-2F6390755A4F}"/>
                    </a:ext>
                  </a:extLst>
                </p:cNvPr>
                <p:cNvSpPr/>
                <p:nvPr/>
              </p:nvSpPr>
              <p:spPr>
                <a:xfrm>
                  <a:off x="7683500" y="5054023"/>
                  <a:ext cx="939800" cy="9398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2335" name="図 12334">
                  <a:extLst>
                    <a:ext uri="{FF2B5EF4-FFF2-40B4-BE49-F238E27FC236}">
                      <a16:creationId xmlns:a16="http://schemas.microsoft.com/office/drawing/2014/main" id="{20B83422-AB5C-1B83-8615-AF7613552F92}"/>
                    </a:ext>
                  </a:extLst>
                </p:cNvPr>
                <p:cNvPicPr>
                  <a:picLocks noChangeAspect="1"/>
                </p:cNvPicPr>
                <p:nvPr/>
              </p:nvPicPr>
              <p:blipFill>
                <a:blip r:embed="rId11"/>
                <a:stretch>
                  <a:fillRect/>
                </a:stretch>
              </p:blipFill>
              <p:spPr>
                <a:xfrm>
                  <a:off x="7892674" y="5263197"/>
                  <a:ext cx="521452" cy="521452"/>
                </a:xfrm>
                <a:prstGeom prst="rect">
                  <a:avLst/>
                </a:prstGeom>
              </p:spPr>
            </p:pic>
          </p:grpSp>
        </p:grpSp>
        <p:pic>
          <p:nvPicPr>
            <p:cNvPr id="12326" name="図 12325">
              <a:extLst>
                <a:ext uri="{FF2B5EF4-FFF2-40B4-BE49-F238E27FC236}">
                  <a16:creationId xmlns:a16="http://schemas.microsoft.com/office/drawing/2014/main" id="{540D4178-3555-E991-EB07-255BE848F72A}"/>
                </a:ext>
              </a:extLst>
            </p:cNvPr>
            <p:cNvPicPr>
              <a:picLocks noChangeAspect="1"/>
            </p:cNvPicPr>
            <p:nvPr/>
          </p:nvPicPr>
          <p:blipFill>
            <a:blip r:embed="rId12"/>
            <a:srcRect b="7032"/>
            <a:stretch/>
          </p:blipFill>
          <p:spPr>
            <a:xfrm>
              <a:off x="10350848" y="5610852"/>
              <a:ext cx="510946" cy="735755"/>
            </a:xfrm>
            <a:prstGeom prst="rect">
              <a:avLst/>
            </a:prstGeom>
          </p:spPr>
        </p:pic>
      </p:grpSp>
      <p:sp>
        <p:nvSpPr>
          <p:cNvPr id="12348" name="正方形/長方形 12347">
            <a:extLst>
              <a:ext uri="{FF2B5EF4-FFF2-40B4-BE49-F238E27FC236}">
                <a16:creationId xmlns:a16="http://schemas.microsoft.com/office/drawing/2014/main" id="{683344CA-D285-EADF-1ABE-5158ABDA0F8F}"/>
              </a:ext>
            </a:extLst>
          </p:cNvPr>
          <p:cNvSpPr/>
          <p:nvPr/>
        </p:nvSpPr>
        <p:spPr>
          <a:xfrm>
            <a:off x="587375" y="981139"/>
            <a:ext cx="11053762" cy="506292"/>
          </a:xfrm>
          <a:prstGeom prst="rect">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eaLnBrk="1" fontAlgn="auto" hangingPunct="1">
              <a:lnSpc>
                <a:spcPct val="120000"/>
              </a:lnSpc>
              <a:spcBef>
                <a:spcPts val="0"/>
              </a:spcBef>
              <a:spcAft>
                <a:spcPts val="0"/>
              </a:spcAft>
              <a:defRPr/>
            </a:pPr>
            <a:r>
              <a:rPr lang="ja-JP" altLang="en-US" sz="1400" dirty="0">
                <a:latin typeface="+mn-ea"/>
                <a:ea typeface="+mn-ea"/>
              </a:rPr>
              <a:t>演出動画を</a:t>
            </a:r>
            <a:r>
              <a:rPr lang="en-US" altLang="ja-JP" sz="1400" dirty="0">
                <a:latin typeface="+mn-ea"/>
                <a:ea typeface="+mn-ea"/>
              </a:rPr>
              <a:t>LINE</a:t>
            </a:r>
            <a:r>
              <a:rPr lang="ja-JP" altLang="en-US" sz="1400" dirty="0">
                <a:latin typeface="+mn-ea"/>
                <a:ea typeface="+mn-ea"/>
              </a:rPr>
              <a:t>でシェアさせたり、演出動画の視聴でブランドに好感を持ったユーザーに</a:t>
            </a:r>
            <a:r>
              <a:rPr lang="en-US" altLang="ja-JP" sz="1400" dirty="0">
                <a:latin typeface="+mn-ea"/>
                <a:ea typeface="+mn-ea"/>
              </a:rPr>
              <a:t>LINE</a:t>
            </a:r>
            <a:r>
              <a:rPr lang="ja-JP" altLang="en-US" sz="1400" dirty="0">
                <a:latin typeface="+mn-ea"/>
                <a:ea typeface="+mn-ea"/>
              </a:rPr>
              <a:t>公式アカウントの友だち追加を促すなど、</a:t>
            </a:r>
            <a:r>
              <a:rPr lang="en-US" altLang="ja-JP" sz="1400" dirty="0">
                <a:latin typeface="+mn-ea"/>
                <a:ea typeface="+mn-ea"/>
              </a:rPr>
              <a:t>LINE</a:t>
            </a:r>
            <a:r>
              <a:rPr lang="ja-JP" altLang="en-US" sz="1400" dirty="0">
                <a:latin typeface="+mn-ea"/>
                <a:ea typeface="+mn-ea"/>
              </a:rPr>
              <a:t>との連携によりプロモーション効果の拡張を図るオプションです。</a:t>
            </a:r>
            <a:endParaRPr lang="en-US" altLang="ja-JP" sz="1400" baseline="30000" dirty="0">
              <a:latin typeface="+mn-ea"/>
              <a:ea typeface="+mn-ea"/>
            </a:endParaRPr>
          </a:p>
        </p:txBody>
      </p:sp>
      <p:sp>
        <p:nvSpPr>
          <p:cNvPr id="12350" name="テキスト ボックス 12349">
            <a:extLst>
              <a:ext uri="{FF2B5EF4-FFF2-40B4-BE49-F238E27FC236}">
                <a16:creationId xmlns:a16="http://schemas.microsoft.com/office/drawing/2014/main" id="{3096327E-10B2-9247-10F5-BD28DAC71AE0}"/>
              </a:ext>
            </a:extLst>
          </p:cNvPr>
          <p:cNvSpPr txBox="1"/>
          <p:nvPr/>
        </p:nvSpPr>
        <p:spPr>
          <a:xfrm>
            <a:off x="497222" y="5967367"/>
            <a:ext cx="11531646" cy="351378"/>
          </a:xfrm>
          <a:prstGeom prst="rect">
            <a:avLst/>
          </a:prstGeom>
          <a:noFill/>
        </p:spPr>
        <p:txBody>
          <a:bodyPr wrap="square">
            <a:spAutoFit/>
          </a:bodyPr>
          <a:lstStyle/>
          <a:p>
            <a:pPr marL="250310" marR="6277" indent="-235401" eaLnBrk="1" fontAlgn="auto" hangingPunct="1">
              <a:spcBef>
                <a:spcPts val="124"/>
              </a:spcBef>
              <a:spcAft>
                <a:spcPts val="0"/>
              </a:spcAft>
            </a:pPr>
            <a:r>
              <a:rPr lang="en-US" altLang="ja-JP" sz="800" dirty="0">
                <a:latin typeface="Meiryo" panose="020B0604030504040204" pitchFamily="34" charset="-128"/>
                <a:ea typeface="Meiryo" panose="020B0604030504040204" pitchFamily="34" charset="-128"/>
                <a:cs typeface="Meiryo" charset="-128"/>
              </a:rPr>
              <a:t>※</a:t>
            </a:r>
            <a:r>
              <a:rPr lang="ja-JP" altLang="en-US" sz="800" dirty="0">
                <a:latin typeface="Meiryo" panose="020B0604030504040204" pitchFamily="34" charset="-128"/>
                <a:ea typeface="Meiryo" panose="020B0604030504040204" pitchFamily="34" charset="-128"/>
                <a:cs typeface="Meiryo" charset="-128"/>
              </a:rPr>
              <a:t>本オプションご利用による費用は発生しません。ただし、➀において</a:t>
            </a:r>
            <a:r>
              <a:rPr lang="en-US" altLang="ja-JP" sz="800" dirty="0">
                <a:latin typeface="Meiryo" panose="020B0604030504040204" pitchFamily="34" charset="-128"/>
                <a:ea typeface="Meiryo" panose="020B0604030504040204" pitchFamily="34" charset="-128"/>
                <a:cs typeface="Meiryo" charset="-128"/>
              </a:rPr>
              <a:t>LINE</a:t>
            </a:r>
            <a:r>
              <a:rPr lang="ja-JP" altLang="en-US" sz="800" dirty="0">
                <a:latin typeface="Meiryo" panose="020B0604030504040204" pitchFamily="34" charset="-128"/>
                <a:ea typeface="Meiryo" panose="020B0604030504040204" pitchFamily="34" charset="-128"/>
                <a:cs typeface="Meiryo" charset="-128"/>
              </a:rPr>
              <a:t>でのシェア内容を複数パターンに分岐させる場合は追加費用が発生します</a:t>
            </a:r>
            <a:endParaRPr lang="en-US" altLang="ja-JP" sz="800" dirty="0">
              <a:latin typeface="Meiryo" panose="020B0604030504040204" pitchFamily="34" charset="-128"/>
              <a:ea typeface="Meiryo" panose="020B0604030504040204" pitchFamily="34" charset="-128"/>
              <a:cs typeface="Meiryo" charset="-128"/>
            </a:endParaRPr>
          </a:p>
          <a:p>
            <a:pPr marL="250310" marR="6277" indent="-235401" eaLnBrk="1" fontAlgn="auto" hangingPunct="1">
              <a:spcBef>
                <a:spcPts val="124"/>
              </a:spcBef>
              <a:spcAft>
                <a:spcPts val="0"/>
              </a:spcAft>
            </a:pPr>
            <a:r>
              <a:rPr lang="en-US" altLang="ja-JP" sz="800" dirty="0">
                <a:latin typeface="Meiryo" panose="020B0604030504040204" pitchFamily="34" charset="-128"/>
                <a:ea typeface="Meiryo" panose="020B0604030504040204" pitchFamily="34" charset="-128"/>
                <a:cs typeface="Meiryo" charset="-128"/>
              </a:rPr>
              <a:t>※②</a:t>
            </a:r>
            <a:r>
              <a:rPr lang="ja-JP" altLang="en-US" sz="800" dirty="0">
                <a:latin typeface="Meiryo" panose="020B0604030504040204" pitchFamily="34" charset="-128"/>
                <a:ea typeface="Meiryo" panose="020B0604030504040204" pitchFamily="34" charset="-128"/>
                <a:cs typeface="Meiryo" charset="-128"/>
              </a:rPr>
              <a:t>、</a:t>
            </a:r>
            <a:r>
              <a:rPr lang="en-US" altLang="ja-JP" sz="800" dirty="0">
                <a:latin typeface="Meiryo" panose="020B0604030504040204" pitchFamily="34" charset="-128"/>
                <a:ea typeface="Meiryo" panose="020B0604030504040204" pitchFamily="34" charset="-128"/>
                <a:cs typeface="Meiryo" charset="-128"/>
              </a:rPr>
              <a:t>③</a:t>
            </a:r>
            <a:r>
              <a:rPr lang="ja-JP" altLang="en-US" sz="800" dirty="0">
                <a:latin typeface="Meiryo" panose="020B0604030504040204" pitchFamily="34" charset="-128"/>
                <a:ea typeface="Meiryo" panose="020B0604030504040204" pitchFamily="34" charset="-128"/>
                <a:cs typeface="Meiryo" charset="-128"/>
              </a:rPr>
              <a:t>、</a:t>
            </a:r>
            <a:r>
              <a:rPr lang="en-US" altLang="ja-JP" sz="800" dirty="0">
                <a:latin typeface="Meiryo" panose="020B0604030504040204" pitchFamily="34" charset="-128"/>
                <a:ea typeface="Meiryo" panose="020B0604030504040204" pitchFamily="34" charset="-128"/>
                <a:cs typeface="Meiryo" charset="-128"/>
              </a:rPr>
              <a:t>④</a:t>
            </a:r>
            <a:r>
              <a:rPr lang="ja-JP" altLang="en-US" sz="800" dirty="0">
                <a:latin typeface="Meiryo" panose="020B0604030504040204" pitchFamily="34" charset="-128"/>
                <a:ea typeface="Meiryo" panose="020B0604030504040204" pitchFamily="34" charset="-128"/>
                <a:cs typeface="Meiryo" charset="-128"/>
              </a:rPr>
              <a:t>は広告主様が</a:t>
            </a:r>
            <a:r>
              <a:rPr lang="en-US" altLang="ja-JP" sz="800" dirty="0">
                <a:latin typeface="Meiryo" panose="020B0604030504040204" pitchFamily="34" charset="-128"/>
                <a:ea typeface="Meiryo" panose="020B0604030504040204" pitchFamily="34" charset="-128"/>
                <a:cs typeface="Meiryo" charset="-128"/>
              </a:rPr>
              <a:t>LINE</a:t>
            </a:r>
            <a:r>
              <a:rPr lang="ja-JP" altLang="en-US" sz="800" dirty="0">
                <a:latin typeface="Meiryo" panose="020B0604030504040204" pitchFamily="34" charset="-128"/>
                <a:ea typeface="Meiryo" panose="020B0604030504040204" pitchFamily="34" charset="-128"/>
                <a:cs typeface="Meiryo" charset="-128"/>
              </a:rPr>
              <a:t>公式アカウントを開設している場合のみ可能です。また、➂の応募システム、④のミニアプリの構築は別途広告主様で行っていただく必要があります</a:t>
            </a:r>
            <a:endParaRPr lang="en-US" altLang="ja-JP" sz="800" dirty="0">
              <a:latin typeface="Meiryo" panose="020B0604030504040204" pitchFamily="34" charset="-128"/>
              <a:ea typeface="Meiryo" panose="020B0604030504040204" pitchFamily="34" charset="-128"/>
              <a:cs typeface="Meiryo" charset="-128"/>
            </a:endParaRPr>
          </a:p>
        </p:txBody>
      </p:sp>
      <p:sp>
        <p:nvSpPr>
          <p:cNvPr id="7" name="テキスト ボックス 6">
            <a:extLst>
              <a:ext uri="{FF2B5EF4-FFF2-40B4-BE49-F238E27FC236}">
                <a16:creationId xmlns:a16="http://schemas.microsoft.com/office/drawing/2014/main" id="{3885F74F-3004-1896-DB53-468D850536CF}"/>
              </a:ext>
            </a:extLst>
          </p:cNvPr>
          <p:cNvSpPr txBox="1"/>
          <p:nvPr/>
        </p:nvSpPr>
        <p:spPr>
          <a:xfrm>
            <a:off x="8201531" y="496648"/>
            <a:ext cx="1895782" cy="278153"/>
          </a:xfrm>
          <a:prstGeom prst="rect">
            <a:avLst/>
          </a:prstGeom>
          <a:noFill/>
        </p:spPr>
        <p:txBody>
          <a:bodyPr wrap="square">
            <a:spAutoFit/>
          </a:bodyPr>
          <a:lstStyle/>
          <a:p>
            <a:pPr marL="250310" marR="6277" indent="-235401" eaLnBrk="1" fontAlgn="auto" hangingPunct="1">
              <a:lnSpc>
                <a:spcPct val="120000"/>
              </a:lnSpc>
              <a:spcBef>
                <a:spcPts val="124"/>
              </a:spcBef>
              <a:spcAft>
                <a:spcPts val="0"/>
              </a:spcAft>
            </a:pPr>
            <a:r>
              <a:rPr lang="en-US" altLang="ja-JP" sz="1050" dirty="0">
                <a:latin typeface="Meiryo" panose="020B0604030504040204" pitchFamily="34" charset="-128"/>
                <a:ea typeface="Meiryo" panose="020B0604030504040204" pitchFamily="34" charset="-128"/>
                <a:cs typeface="Meiryo" charset="-128"/>
              </a:rPr>
              <a:t>※</a:t>
            </a:r>
            <a:r>
              <a:rPr lang="ja-JP" altLang="en-US" sz="1050" dirty="0">
                <a:latin typeface="Meiryo" panose="020B0604030504040204" pitchFamily="34" charset="-128"/>
                <a:ea typeface="Meiryo" panose="020B0604030504040204" pitchFamily="34" charset="-128"/>
                <a:cs typeface="Meiryo" charset="-128"/>
              </a:rPr>
              <a:t>スマートフォンのみ</a:t>
            </a:r>
            <a:endParaRPr lang="en-US" altLang="ja-JP" sz="1050" dirty="0">
              <a:latin typeface="Meiryo" panose="020B0604030504040204" pitchFamily="34" charset="-128"/>
              <a:ea typeface="Meiryo" panose="020B0604030504040204" pitchFamily="34" charset="-128"/>
              <a:cs typeface="Meiryo" charset="-128"/>
            </a:endParaRPr>
          </a:p>
        </p:txBody>
      </p:sp>
    </p:spTree>
    <p:extLst>
      <p:ext uri="{BB962C8B-B14F-4D97-AF65-F5344CB8AC3E}">
        <p14:creationId xmlns:p14="http://schemas.microsoft.com/office/powerpoint/2010/main" val="292920994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テキスト プレースホルダー 1">
            <a:extLst>
              <a:ext uri="{FF2B5EF4-FFF2-40B4-BE49-F238E27FC236}">
                <a16:creationId xmlns:a16="http://schemas.microsoft.com/office/drawing/2014/main" id="{10F206C9-F751-A42F-2BF2-1F92F7E63269}"/>
              </a:ext>
            </a:extLst>
          </p:cNvPr>
          <p:cNvSpPr>
            <a:spLocks noGrp="1"/>
          </p:cNvSpPr>
          <p:nvPr>
            <p:ph type="body" sz="quarter" idx="10"/>
          </p:nvPr>
        </p:nvSpPr>
        <p:spPr>
          <a:xfrm>
            <a:off x="1887808" y="252000"/>
            <a:ext cx="6341792" cy="335028"/>
          </a:xfrm>
        </p:spPr>
        <p:txBody>
          <a:bodyPr/>
          <a:lstStyle/>
          <a:p>
            <a:r>
              <a:rPr lang="en-US" altLang="ja-JP" dirty="0"/>
              <a:t>LINE</a:t>
            </a:r>
            <a:r>
              <a:rPr lang="ja-JP" altLang="en-US" dirty="0"/>
              <a:t>連携オプション</a:t>
            </a:r>
            <a:r>
              <a:rPr lang="en-US" altLang="ja-JP" dirty="0"/>
              <a:t>①</a:t>
            </a:r>
            <a:r>
              <a:rPr lang="ja-JP" altLang="en-US" dirty="0"/>
              <a:t>：</a:t>
            </a:r>
            <a:r>
              <a:rPr kumimoji="1" lang="en" altLang="ja-JP" dirty="0"/>
              <a:t>LINE</a:t>
            </a:r>
            <a:r>
              <a:rPr kumimoji="1" lang="ja-JP" altLang="en-US" dirty="0"/>
              <a:t>で</a:t>
            </a:r>
            <a:r>
              <a:rPr lang="ja-JP" altLang="en-US" dirty="0"/>
              <a:t>シェア</a:t>
            </a:r>
            <a:r>
              <a:rPr kumimoji="1" lang="ja-JP" altLang="en-US" dirty="0"/>
              <a:t> 展開イメージ</a:t>
            </a:r>
            <a:endParaRPr kumimoji="1" lang="en-US" altLang="ja-JP" dirty="0"/>
          </a:p>
        </p:txBody>
      </p:sp>
      <p:sp>
        <p:nvSpPr>
          <p:cNvPr id="85" name="テキスト ボックス 84">
            <a:extLst>
              <a:ext uri="{FF2B5EF4-FFF2-40B4-BE49-F238E27FC236}">
                <a16:creationId xmlns:a16="http://schemas.microsoft.com/office/drawing/2014/main" id="{5FC0D20F-EB89-B31E-AB4E-4159502365FE}"/>
              </a:ext>
            </a:extLst>
          </p:cNvPr>
          <p:cNvSpPr txBox="1"/>
          <p:nvPr/>
        </p:nvSpPr>
        <p:spPr>
          <a:xfrm>
            <a:off x="8201531" y="496648"/>
            <a:ext cx="1895782" cy="278153"/>
          </a:xfrm>
          <a:prstGeom prst="rect">
            <a:avLst/>
          </a:prstGeom>
          <a:noFill/>
        </p:spPr>
        <p:txBody>
          <a:bodyPr wrap="square">
            <a:spAutoFit/>
          </a:bodyPr>
          <a:lstStyle/>
          <a:p>
            <a:pPr marL="250310" marR="6277" indent="-235401" eaLnBrk="1" fontAlgn="auto" hangingPunct="1">
              <a:lnSpc>
                <a:spcPct val="120000"/>
              </a:lnSpc>
              <a:spcBef>
                <a:spcPts val="124"/>
              </a:spcBef>
              <a:spcAft>
                <a:spcPts val="0"/>
              </a:spcAft>
            </a:pPr>
            <a:r>
              <a:rPr lang="en-US" altLang="ja-JP" sz="1050" dirty="0">
                <a:latin typeface="Meiryo" panose="020B0604030504040204" pitchFamily="34" charset="-128"/>
                <a:ea typeface="Meiryo" panose="020B0604030504040204" pitchFamily="34" charset="-128"/>
                <a:cs typeface="Meiryo" charset="-128"/>
              </a:rPr>
              <a:t>※</a:t>
            </a:r>
            <a:r>
              <a:rPr lang="ja-JP" altLang="en-US" sz="1050" dirty="0">
                <a:latin typeface="Meiryo" panose="020B0604030504040204" pitchFamily="34" charset="-128"/>
                <a:ea typeface="Meiryo" panose="020B0604030504040204" pitchFamily="34" charset="-128"/>
                <a:cs typeface="Meiryo" charset="-128"/>
              </a:rPr>
              <a:t>スマートフォンのみ</a:t>
            </a:r>
            <a:endParaRPr lang="en-US" altLang="ja-JP" sz="1050" dirty="0">
              <a:latin typeface="Meiryo" panose="020B0604030504040204" pitchFamily="34" charset="-128"/>
              <a:ea typeface="Meiryo" panose="020B0604030504040204" pitchFamily="34" charset="-128"/>
              <a:cs typeface="Meiryo" charset="-128"/>
            </a:endParaRPr>
          </a:p>
        </p:txBody>
      </p:sp>
      <p:sp>
        <p:nvSpPr>
          <p:cNvPr id="97" name="Round Same Side Corner Rectangle 29">
            <a:extLst>
              <a:ext uri="{FF2B5EF4-FFF2-40B4-BE49-F238E27FC236}">
                <a16:creationId xmlns:a16="http://schemas.microsoft.com/office/drawing/2014/main" id="{524E9D57-A888-4396-C3FA-75126A0135A7}"/>
              </a:ext>
            </a:extLst>
          </p:cNvPr>
          <p:cNvSpPr/>
          <p:nvPr/>
        </p:nvSpPr>
        <p:spPr>
          <a:xfrm>
            <a:off x="1927314" y="2214570"/>
            <a:ext cx="1216800" cy="2086224"/>
          </a:xfrm>
          <a:prstGeom prst="round2SameRect">
            <a:avLst>
              <a:gd name="adj1" fmla="val 10195"/>
              <a:gd name="adj2" fmla="val 0"/>
            </a:avLst>
          </a:prstGeom>
          <a:solidFill>
            <a:schemeClr val="bg1">
              <a:lumMod val="85000"/>
            </a:schemeClr>
          </a:solidFill>
          <a:ln>
            <a:noFill/>
          </a:ln>
          <a:effectLst>
            <a:outerShdw dist="50800" dir="2700000" algn="tl" rotWithShape="0">
              <a:schemeClr val="tx2">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2" name="図 41">
            <a:extLst>
              <a:ext uri="{FF2B5EF4-FFF2-40B4-BE49-F238E27FC236}">
                <a16:creationId xmlns:a16="http://schemas.microsoft.com/office/drawing/2014/main" id="{947A53F1-26C2-701A-EF06-E83568D86B4C}"/>
              </a:ext>
            </a:extLst>
          </p:cNvPr>
          <p:cNvPicPr>
            <a:picLocks noChangeAspect="1"/>
          </p:cNvPicPr>
          <p:nvPr/>
        </p:nvPicPr>
        <p:blipFill>
          <a:blip r:embed="rId2"/>
          <a:srcRect b="10609"/>
          <a:stretch/>
        </p:blipFill>
        <p:spPr>
          <a:xfrm>
            <a:off x="2004370" y="2396230"/>
            <a:ext cx="1062000" cy="1904564"/>
          </a:xfrm>
          <a:prstGeom prst="rect">
            <a:avLst/>
          </a:prstGeom>
        </p:spPr>
      </p:pic>
      <p:cxnSp>
        <p:nvCxnSpPr>
          <p:cNvPr id="45" name="直線矢印コネクタ 44">
            <a:extLst>
              <a:ext uri="{FF2B5EF4-FFF2-40B4-BE49-F238E27FC236}">
                <a16:creationId xmlns:a16="http://schemas.microsoft.com/office/drawing/2014/main" id="{055944EE-763F-7CA9-58EE-C1785194A4F6}"/>
              </a:ext>
            </a:extLst>
          </p:cNvPr>
          <p:cNvCxnSpPr>
            <a:cxnSpLocks/>
          </p:cNvCxnSpPr>
          <p:nvPr/>
        </p:nvCxnSpPr>
        <p:spPr>
          <a:xfrm>
            <a:off x="2984500" y="3966103"/>
            <a:ext cx="2747497" cy="15949"/>
          </a:xfrm>
          <a:prstGeom prst="straightConnector1">
            <a:avLst/>
          </a:prstGeom>
          <a:ln w="5715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62" name="直線矢印コネクタ 61">
            <a:extLst>
              <a:ext uri="{FF2B5EF4-FFF2-40B4-BE49-F238E27FC236}">
                <a16:creationId xmlns:a16="http://schemas.microsoft.com/office/drawing/2014/main" id="{C4B7DEFA-F99E-9183-CFFA-E59F0A9AD9E9}"/>
              </a:ext>
            </a:extLst>
          </p:cNvPr>
          <p:cNvCxnSpPr>
            <a:cxnSpLocks/>
          </p:cNvCxnSpPr>
          <p:nvPr/>
        </p:nvCxnSpPr>
        <p:spPr>
          <a:xfrm>
            <a:off x="2944432" y="2775580"/>
            <a:ext cx="2786998" cy="14606"/>
          </a:xfrm>
          <a:prstGeom prst="straightConnector1">
            <a:avLst/>
          </a:prstGeom>
          <a:ln w="5715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grpSp>
        <p:nvGrpSpPr>
          <p:cNvPr id="48" name="グループ化 47">
            <a:extLst>
              <a:ext uri="{FF2B5EF4-FFF2-40B4-BE49-F238E27FC236}">
                <a16:creationId xmlns:a16="http://schemas.microsoft.com/office/drawing/2014/main" id="{0C1730E9-C442-BE84-8507-2DDF1B0FBC12}"/>
              </a:ext>
            </a:extLst>
          </p:cNvPr>
          <p:cNvGrpSpPr/>
          <p:nvPr/>
        </p:nvGrpSpPr>
        <p:grpSpPr>
          <a:xfrm>
            <a:off x="3633674" y="2225762"/>
            <a:ext cx="1216800" cy="2063840"/>
            <a:chOff x="3531052" y="2222312"/>
            <a:chExt cx="1216800" cy="2063840"/>
          </a:xfrm>
          <a:effectLst>
            <a:outerShdw dist="50800" dir="2700000" algn="tl" rotWithShape="0">
              <a:schemeClr val="tx2">
                <a:alpha val="30000"/>
              </a:schemeClr>
            </a:outerShdw>
          </a:effectLst>
        </p:grpSpPr>
        <p:sp>
          <p:nvSpPr>
            <p:cNvPr id="98" name="Round Same Side Corner Rectangle 29">
              <a:extLst>
                <a:ext uri="{FF2B5EF4-FFF2-40B4-BE49-F238E27FC236}">
                  <a16:creationId xmlns:a16="http://schemas.microsoft.com/office/drawing/2014/main" id="{DB862108-EBB9-E97C-6693-82ED0DF4CB96}"/>
                </a:ext>
              </a:extLst>
            </p:cNvPr>
            <p:cNvSpPr/>
            <p:nvPr/>
          </p:nvSpPr>
          <p:spPr>
            <a:xfrm>
              <a:off x="3531052" y="2222312"/>
              <a:ext cx="1216800" cy="2063840"/>
            </a:xfrm>
            <a:prstGeom prst="round2SameRect">
              <a:avLst>
                <a:gd name="adj1" fmla="val 10195"/>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7" name="図 46">
              <a:extLst>
                <a:ext uri="{FF2B5EF4-FFF2-40B4-BE49-F238E27FC236}">
                  <a16:creationId xmlns:a16="http://schemas.microsoft.com/office/drawing/2014/main" id="{05CA4DDD-B89D-D861-3E0F-8994748628C4}"/>
                </a:ext>
              </a:extLst>
            </p:cNvPr>
            <p:cNvPicPr>
              <a:picLocks noChangeAspect="1"/>
            </p:cNvPicPr>
            <p:nvPr/>
          </p:nvPicPr>
          <p:blipFill>
            <a:blip r:embed="rId3"/>
            <a:srcRect t="-154" b="14156"/>
            <a:stretch/>
          </p:blipFill>
          <p:spPr>
            <a:xfrm>
              <a:off x="3608452" y="2396230"/>
              <a:ext cx="1062000" cy="1889920"/>
            </a:xfrm>
            <a:prstGeom prst="rect">
              <a:avLst/>
            </a:prstGeom>
          </p:spPr>
        </p:pic>
      </p:grpSp>
      <p:sp>
        <p:nvSpPr>
          <p:cNvPr id="96" name="Round Same Side Corner Rectangle 29">
            <a:extLst>
              <a:ext uri="{FF2B5EF4-FFF2-40B4-BE49-F238E27FC236}">
                <a16:creationId xmlns:a16="http://schemas.microsoft.com/office/drawing/2014/main" id="{E0697239-1A7F-4270-A629-47D5D282E98E}"/>
              </a:ext>
            </a:extLst>
          </p:cNvPr>
          <p:cNvSpPr/>
          <p:nvPr/>
        </p:nvSpPr>
        <p:spPr>
          <a:xfrm>
            <a:off x="587082" y="2214570"/>
            <a:ext cx="1216112" cy="2086224"/>
          </a:xfrm>
          <a:prstGeom prst="round2SameRect">
            <a:avLst>
              <a:gd name="adj1" fmla="val 10195"/>
              <a:gd name="adj2" fmla="val 0"/>
            </a:avLst>
          </a:prstGeom>
          <a:solidFill>
            <a:schemeClr val="bg1">
              <a:lumMod val="85000"/>
            </a:schemeClr>
          </a:solidFill>
          <a:ln>
            <a:noFill/>
          </a:ln>
          <a:effectLst>
            <a:outerShdw dist="50800" dir="2700000" algn="tl" rotWithShape="0">
              <a:schemeClr val="tx2">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正方形/長方形 22">
            <a:extLst>
              <a:ext uri="{FF2B5EF4-FFF2-40B4-BE49-F238E27FC236}">
                <a16:creationId xmlns:a16="http://schemas.microsoft.com/office/drawing/2014/main" id="{A10FC997-9298-F3A3-DF7E-C865603820C1}"/>
              </a:ext>
            </a:extLst>
          </p:cNvPr>
          <p:cNvSpPr/>
          <p:nvPr/>
        </p:nvSpPr>
        <p:spPr>
          <a:xfrm>
            <a:off x="7370710" y="1569681"/>
            <a:ext cx="4224799" cy="3304071"/>
          </a:xfrm>
          <a:prstGeom prst="rect">
            <a:avLst/>
          </a:prstGeom>
          <a:solidFill>
            <a:schemeClr val="tx2">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正方形/長方形 6">
            <a:extLst>
              <a:ext uri="{FF2B5EF4-FFF2-40B4-BE49-F238E27FC236}">
                <a16:creationId xmlns:a16="http://schemas.microsoft.com/office/drawing/2014/main" id="{FB233B76-9E5F-1562-89BC-FC34E05CC79D}"/>
              </a:ext>
            </a:extLst>
          </p:cNvPr>
          <p:cNvSpPr/>
          <p:nvPr/>
        </p:nvSpPr>
        <p:spPr>
          <a:xfrm>
            <a:off x="630678" y="1569681"/>
            <a:ext cx="2433778" cy="522000"/>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tIns="72000" rtlCol="0" anchor="ctr"/>
          <a:lstStyle/>
          <a:p>
            <a:pPr algn="ctr">
              <a:lnSpc>
                <a:spcPct val="110000"/>
              </a:lnSpc>
            </a:pPr>
            <a:r>
              <a:rPr kumimoji="1" lang="ja-JP" altLang="en-US" sz="1050" b="1" dirty="0">
                <a:solidFill>
                  <a:schemeClr val="bg1"/>
                </a:solidFill>
                <a:latin typeface="Meiryo" panose="020B0604030504040204" pitchFamily="34" charset="-128"/>
                <a:ea typeface="Meiryo" panose="020B0604030504040204" pitchFamily="34" charset="-128"/>
              </a:rPr>
              <a:t>トップページインタラクションの</a:t>
            </a:r>
            <a:endParaRPr kumimoji="1" lang="en-US" altLang="ja-JP" sz="1050" b="1" dirty="0">
              <a:solidFill>
                <a:schemeClr val="bg1"/>
              </a:solidFill>
              <a:latin typeface="Meiryo" panose="020B0604030504040204" pitchFamily="34" charset="-128"/>
              <a:ea typeface="Meiryo" panose="020B0604030504040204" pitchFamily="34" charset="-128"/>
            </a:endParaRPr>
          </a:p>
          <a:p>
            <a:pPr algn="ctr">
              <a:lnSpc>
                <a:spcPct val="110000"/>
              </a:lnSpc>
            </a:pPr>
            <a:r>
              <a:rPr kumimoji="1" lang="ja-JP" altLang="en-US" sz="1050" b="1" dirty="0">
                <a:solidFill>
                  <a:schemeClr val="bg1"/>
                </a:solidFill>
                <a:latin typeface="Meiryo" panose="020B0604030504040204" pitchFamily="34" charset="-128"/>
                <a:ea typeface="Meiryo" panose="020B0604030504040204" pitchFamily="34" charset="-128"/>
              </a:rPr>
              <a:t>演出</a:t>
            </a:r>
            <a:r>
              <a:rPr lang="ja-JP" altLang="en-US" sz="1050" b="1" dirty="0">
                <a:solidFill>
                  <a:schemeClr val="bg1"/>
                </a:solidFill>
                <a:latin typeface="Meiryo" panose="020B0604030504040204" pitchFamily="34" charset="-128"/>
                <a:ea typeface="Meiryo" panose="020B0604030504040204" pitchFamily="34" charset="-128"/>
              </a:rPr>
              <a:t>再生</a:t>
            </a:r>
            <a:endParaRPr kumimoji="1" lang="en" altLang="ja-JP" sz="1050" b="1" dirty="0">
              <a:solidFill>
                <a:schemeClr val="bg1"/>
              </a:solidFill>
              <a:latin typeface="Meiryo" panose="020B0604030504040204" pitchFamily="34" charset="-128"/>
              <a:ea typeface="Meiryo" panose="020B0604030504040204" pitchFamily="34" charset="-128"/>
            </a:endParaRPr>
          </a:p>
        </p:txBody>
      </p:sp>
      <p:sp>
        <p:nvSpPr>
          <p:cNvPr id="12" name="正方形/長方形 11">
            <a:extLst>
              <a:ext uri="{FF2B5EF4-FFF2-40B4-BE49-F238E27FC236}">
                <a16:creationId xmlns:a16="http://schemas.microsoft.com/office/drawing/2014/main" id="{F5C30A37-47AC-45B9-7906-CF7AC26E1187}"/>
              </a:ext>
            </a:extLst>
          </p:cNvPr>
          <p:cNvSpPr/>
          <p:nvPr/>
        </p:nvSpPr>
        <p:spPr>
          <a:xfrm>
            <a:off x="8982121" y="2059696"/>
            <a:ext cx="2000204" cy="447570"/>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tIns="72000" rtlCol="0" anchor="ctr"/>
          <a:lstStyle/>
          <a:p>
            <a:pPr algn="ctr">
              <a:lnSpc>
                <a:spcPct val="110000"/>
              </a:lnSpc>
            </a:pPr>
            <a:r>
              <a:rPr lang="ja-JP" altLang="en-US" sz="1000" b="1" dirty="0">
                <a:solidFill>
                  <a:schemeClr val="bg1"/>
                </a:solidFill>
                <a:latin typeface="Meiryo" panose="020B0604030504040204" pitchFamily="34" charset="-128"/>
                <a:ea typeface="Meiryo" panose="020B0604030504040204" pitchFamily="34" charset="-128"/>
              </a:rPr>
              <a:t>トップページインタラクション</a:t>
            </a:r>
            <a:endParaRPr lang="en-US" altLang="ja-JP" sz="1000" b="1" dirty="0">
              <a:solidFill>
                <a:schemeClr val="bg1"/>
              </a:solidFill>
              <a:latin typeface="Meiryo" panose="020B0604030504040204" pitchFamily="34" charset="-128"/>
              <a:ea typeface="Meiryo" panose="020B0604030504040204" pitchFamily="34" charset="-128"/>
            </a:endParaRPr>
          </a:p>
          <a:p>
            <a:pPr algn="ctr">
              <a:lnSpc>
                <a:spcPct val="110000"/>
              </a:lnSpc>
            </a:pPr>
            <a:r>
              <a:rPr kumimoji="1" lang="ja-JP" altLang="en-US" sz="1000" b="1" dirty="0">
                <a:solidFill>
                  <a:schemeClr val="bg1"/>
                </a:solidFill>
                <a:latin typeface="Meiryo" panose="020B0604030504040204" pitchFamily="34" charset="-128"/>
                <a:ea typeface="Meiryo" panose="020B0604030504040204" pitchFamily="34" charset="-128"/>
              </a:rPr>
              <a:t>（</a:t>
            </a:r>
            <a:r>
              <a:rPr lang="en-US" altLang="ja-JP" sz="1000" b="1" dirty="0">
                <a:solidFill>
                  <a:schemeClr val="bg1"/>
                </a:solidFill>
                <a:latin typeface="Meiryo" panose="020B0604030504040204" pitchFamily="34" charset="-128"/>
                <a:ea typeface="Meiryo" panose="020B0604030504040204" pitchFamily="34" charset="-128"/>
              </a:rPr>
              <a:t>LINE</a:t>
            </a:r>
            <a:r>
              <a:rPr lang="ja-JP" altLang="en-US" sz="1000" b="1" dirty="0">
                <a:solidFill>
                  <a:schemeClr val="bg1"/>
                </a:solidFill>
                <a:latin typeface="Meiryo" panose="020B0604030504040204" pitchFamily="34" charset="-128"/>
                <a:ea typeface="Meiryo" panose="020B0604030504040204" pitchFamily="34" charset="-128"/>
              </a:rPr>
              <a:t>からの遷移用）</a:t>
            </a:r>
            <a:endParaRPr kumimoji="1" lang="en-US" altLang="ja-JP" sz="1000" b="1" dirty="0">
              <a:solidFill>
                <a:schemeClr val="bg1"/>
              </a:solidFill>
              <a:latin typeface="Meiryo" panose="020B0604030504040204" pitchFamily="34" charset="-128"/>
              <a:ea typeface="Meiryo" panose="020B0604030504040204" pitchFamily="34" charset="-128"/>
            </a:endParaRPr>
          </a:p>
        </p:txBody>
      </p:sp>
      <p:sp>
        <p:nvSpPr>
          <p:cNvPr id="16" name="正方形/長方形 15">
            <a:extLst>
              <a:ext uri="{FF2B5EF4-FFF2-40B4-BE49-F238E27FC236}">
                <a16:creationId xmlns:a16="http://schemas.microsoft.com/office/drawing/2014/main" id="{E661C4E8-081C-DB18-2471-7246D3F49B02}"/>
              </a:ext>
            </a:extLst>
          </p:cNvPr>
          <p:cNvSpPr/>
          <p:nvPr/>
        </p:nvSpPr>
        <p:spPr>
          <a:xfrm>
            <a:off x="3548125" y="1569681"/>
            <a:ext cx="1387898" cy="5220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tIns="108000" rtlCol="0" anchor="ctr"/>
          <a:lstStyle/>
          <a:p>
            <a:pPr algn="ctr"/>
            <a:r>
              <a:rPr lang="en-US" altLang="ja-JP" sz="1200" b="1" dirty="0">
                <a:solidFill>
                  <a:schemeClr val="bg1"/>
                </a:solidFill>
                <a:latin typeface="+mn-ea"/>
              </a:rPr>
              <a:t>LINE</a:t>
            </a:r>
            <a:r>
              <a:rPr lang="ja-JP" altLang="en-US" sz="1200" b="1" dirty="0">
                <a:solidFill>
                  <a:schemeClr val="bg1"/>
                </a:solidFill>
                <a:latin typeface="+mn-ea"/>
              </a:rPr>
              <a:t>トーク面</a:t>
            </a:r>
            <a:endParaRPr kumimoji="1" lang="ja-JP" altLang="en-US" sz="1200" b="1" dirty="0">
              <a:solidFill>
                <a:schemeClr val="bg1"/>
              </a:solidFill>
              <a:latin typeface="+mn-ea"/>
            </a:endParaRPr>
          </a:p>
        </p:txBody>
      </p:sp>
      <p:sp>
        <p:nvSpPr>
          <p:cNvPr id="27" name="正方形/長方形 26">
            <a:extLst>
              <a:ext uri="{FF2B5EF4-FFF2-40B4-BE49-F238E27FC236}">
                <a16:creationId xmlns:a16="http://schemas.microsoft.com/office/drawing/2014/main" id="{38F01F81-0BD0-5198-F3F5-E5303167749E}"/>
              </a:ext>
            </a:extLst>
          </p:cNvPr>
          <p:cNvSpPr/>
          <p:nvPr/>
        </p:nvSpPr>
        <p:spPr>
          <a:xfrm>
            <a:off x="5613640" y="1569681"/>
            <a:ext cx="1469016" cy="522000"/>
          </a:xfrm>
          <a:prstGeom prst="rect">
            <a:avLst/>
          </a:prstGeom>
          <a:solidFill>
            <a:srgbClr val="666666"/>
          </a:solidFill>
          <a:ln>
            <a:noFill/>
          </a:ln>
        </p:spPr>
        <p:style>
          <a:lnRef idx="2">
            <a:schemeClr val="accent1">
              <a:shade val="15000"/>
            </a:schemeClr>
          </a:lnRef>
          <a:fillRef idx="1">
            <a:schemeClr val="accent1"/>
          </a:fillRef>
          <a:effectRef idx="0">
            <a:schemeClr val="accent1"/>
          </a:effectRef>
          <a:fontRef idx="minor">
            <a:schemeClr val="lt1"/>
          </a:fontRef>
        </p:style>
        <p:txBody>
          <a:bodyPr tIns="108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50" charset="-128"/>
                <a:cs typeface="+mn-cs"/>
              </a:rPr>
              <a:t>ランディング</a:t>
            </a:r>
            <a:endParaRPr kumimoji="0" lang="en-US" altLang="ja-JP" sz="105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50" charset="-128"/>
                <a:cs typeface="+mn-cs"/>
              </a:rPr>
              <a:t>ページ</a:t>
            </a:r>
          </a:p>
        </p:txBody>
      </p:sp>
      <p:sp>
        <p:nvSpPr>
          <p:cNvPr id="56" name="正方形/長方形 55">
            <a:extLst>
              <a:ext uri="{FF2B5EF4-FFF2-40B4-BE49-F238E27FC236}">
                <a16:creationId xmlns:a16="http://schemas.microsoft.com/office/drawing/2014/main" id="{E315DB5B-D14F-86E8-557A-C9000BF5F635}"/>
              </a:ext>
            </a:extLst>
          </p:cNvPr>
          <p:cNvSpPr/>
          <p:nvPr/>
        </p:nvSpPr>
        <p:spPr>
          <a:xfrm>
            <a:off x="7742089" y="2054338"/>
            <a:ext cx="998689" cy="447571"/>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tIns="108000" rtlCol="0" anchor="ctr"/>
          <a:lstStyle/>
          <a:p>
            <a:pPr algn="ctr"/>
            <a:r>
              <a:rPr lang="ja-JP" altLang="en-US" sz="1000" b="1">
                <a:solidFill>
                  <a:schemeClr val="bg1"/>
                </a:solidFill>
                <a:latin typeface="+mn-ea"/>
              </a:rPr>
              <a:t>トーク画面</a:t>
            </a:r>
            <a:endParaRPr kumimoji="1" lang="ja-JP" altLang="en-US" sz="1000" b="1">
              <a:solidFill>
                <a:schemeClr val="bg1"/>
              </a:solidFill>
              <a:latin typeface="+mn-ea"/>
            </a:endParaRPr>
          </a:p>
        </p:txBody>
      </p:sp>
      <p:cxnSp>
        <p:nvCxnSpPr>
          <p:cNvPr id="58" name="直線矢印コネクタ 57">
            <a:extLst>
              <a:ext uri="{FF2B5EF4-FFF2-40B4-BE49-F238E27FC236}">
                <a16:creationId xmlns:a16="http://schemas.microsoft.com/office/drawing/2014/main" id="{A4ED17E2-1A59-DEE7-0887-C235EE11F7E7}"/>
              </a:ext>
            </a:extLst>
          </p:cNvPr>
          <p:cNvCxnSpPr>
            <a:cxnSpLocks/>
          </p:cNvCxnSpPr>
          <p:nvPr/>
        </p:nvCxnSpPr>
        <p:spPr>
          <a:xfrm flipH="1">
            <a:off x="3074973" y="4207846"/>
            <a:ext cx="769139" cy="0"/>
          </a:xfrm>
          <a:prstGeom prst="straightConnector1">
            <a:avLst/>
          </a:prstGeom>
          <a:ln w="5715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76" name="円/楕円 48">
            <a:extLst>
              <a:ext uri="{FF2B5EF4-FFF2-40B4-BE49-F238E27FC236}">
                <a16:creationId xmlns:a16="http://schemas.microsoft.com/office/drawing/2014/main" id="{DE2C308E-C3DE-1697-1F07-4EC77D08D70A}"/>
              </a:ext>
            </a:extLst>
          </p:cNvPr>
          <p:cNvSpPr>
            <a:spLocks noChangeAspect="1"/>
          </p:cNvSpPr>
          <p:nvPr/>
        </p:nvSpPr>
        <p:spPr>
          <a:xfrm>
            <a:off x="5097608" y="2649710"/>
            <a:ext cx="280952" cy="280952"/>
          </a:xfrm>
          <a:prstGeom prst="ellipse">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36000" rIns="0" bIns="0" numCol="1" spcCol="0" rtlCol="0" fromWordArt="0" anchor="ctr" anchorCtr="0" forceAA="0" compatLnSpc="1">
            <a:prstTxWarp prst="textNoShape">
              <a:avLst/>
            </a:prstTxWarp>
            <a:noAutofit/>
          </a:bodyPr>
          <a:lstStyle/>
          <a:p>
            <a:pPr algn="ctr"/>
            <a:r>
              <a:rPr kumimoji="1" lang="ja-JP" altLang="en-US" sz="1200" b="1" i="0" dirty="0">
                <a:solidFill>
                  <a:schemeClr val="bg1"/>
                </a:solidFill>
                <a:latin typeface="+mj-ea"/>
                <a:ea typeface="+mj-ea"/>
                <a:cs typeface="Segoe UI" panose="020B0502040204020203" pitchFamily="34" charset="0"/>
              </a:rPr>
              <a:t>２</a:t>
            </a:r>
          </a:p>
        </p:txBody>
      </p:sp>
      <p:sp>
        <p:nvSpPr>
          <p:cNvPr id="83" name="円/楕円 48">
            <a:extLst>
              <a:ext uri="{FF2B5EF4-FFF2-40B4-BE49-F238E27FC236}">
                <a16:creationId xmlns:a16="http://schemas.microsoft.com/office/drawing/2014/main" id="{9E9113F9-E9A8-B306-70D5-3E3B6BB65E2F}"/>
              </a:ext>
            </a:extLst>
          </p:cNvPr>
          <p:cNvSpPr>
            <a:spLocks noChangeAspect="1"/>
          </p:cNvSpPr>
          <p:nvPr/>
        </p:nvSpPr>
        <p:spPr>
          <a:xfrm>
            <a:off x="3325453" y="4067371"/>
            <a:ext cx="280952" cy="280952"/>
          </a:xfrm>
          <a:prstGeom prst="ellipse">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36000" rIns="0" bIns="0" numCol="1" spcCol="0" rtlCol="0" fromWordArt="0" anchor="ctr" anchorCtr="0" forceAA="0" compatLnSpc="1">
            <a:prstTxWarp prst="textNoShape">
              <a:avLst/>
            </a:prstTxWarp>
            <a:noAutofit/>
          </a:bodyPr>
          <a:lstStyle/>
          <a:p>
            <a:pPr algn="ctr"/>
            <a:r>
              <a:rPr lang="ja-JP" altLang="en-US" sz="1200" b="1" dirty="0">
                <a:solidFill>
                  <a:schemeClr val="bg1"/>
                </a:solidFill>
                <a:latin typeface="+mj-ea"/>
                <a:ea typeface="+mj-ea"/>
                <a:cs typeface="Segoe UI" panose="020B0502040204020203" pitchFamily="34" charset="0"/>
              </a:rPr>
              <a:t>４</a:t>
            </a:r>
            <a:endParaRPr kumimoji="1" lang="ja-JP" altLang="en-US" sz="1200" b="1" i="0" dirty="0">
              <a:solidFill>
                <a:schemeClr val="bg1"/>
              </a:solidFill>
              <a:latin typeface="+mj-ea"/>
              <a:ea typeface="+mj-ea"/>
              <a:cs typeface="Segoe UI" panose="020B0502040204020203" pitchFamily="34" charset="0"/>
            </a:endParaRPr>
          </a:p>
        </p:txBody>
      </p:sp>
      <p:sp>
        <p:nvSpPr>
          <p:cNvPr id="84" name="円/楕円 48">
            <a:extLst>
              <a:ext uri="{FF2B5EF4-FFF2-40B4-BE49-F238E27FC236}">
                <a16:creationId xmlns:a16="http://schemas.microsoft.com/office/drawing/2014/main" id="{B53F9F8C-1764-816B-0C8E-585DC5460851}"/>
              </a:ext>
            </a:extLst>
          </p:cNvPr>
          <p:cNvSpPr>
            <a:spLocks noChangeAspect="1"/>
          </p:cNvSpPr>
          <p:nvPr/>
        </p:nvSpPr>
        <p:spPr>
          <a:xfrm>
            <a:off x="5097608" y="3841576"/>
            <a:ext cx="280952" cy="280952"/>
          </a:xfrm>
          <a:prstGeom prst="ellipse">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36000" rIns="0" bIns="0" numCol="1" spcCol="0" rtlCol="0" fromWordArt="0" anchor="ctr" anchorCtr="0" forceAA="0" compatLnSpc="1">
            <a:prstTxWarp prst="textNoShape">
              <a:avLst/>
            </a:prstTxWarp>
            <a:noAutofit/>
          </a:bodyPr>
          <a:lstStyle/>
          <a:p>
            <a:pPr algn="ctr"/>
            <a:r>
              <a:rPr lang="en-US" altLang="ja-JP" sz="1200" b="1" dirty="0">
                <a:solidFill>
                  <a:schemeClr val="bg1"/>
                </a:solidFill>
                <a:latin typeface="+mj-ea"/>
                <a:ea typeface="+mj-ea"/>
                <a:cs typeface="Segoe UI" panose="020B0502040204020203" pitchFamily="34" charset="0"/>
              </a:rPr>
              <a:t>3</a:t>
            </a:r>
            <a:endParaRPr kumimoji="1" lang="ja-JP" altLang="en-US" sz="1200" b="1" i="0" dirty="0">
              <a:solidFill>
                <a:schemeClr val="bg1"/>
              </a:solidFill>
              <a:latin typeface="+mj-ea"/>
              <a:ea typeface="+mj-ea"/>
              <a:cs typeface="Segoe UI" panose="020B0502040204020203" pitchFamily="34" charset="0"/>
            </a:endParaRPr>
          </a:p>
        </p:txBody>
      </p:sp>
      <p:sp>
        <p:nvSpPr>
          <p:cNvPr id="9" name="テキスト ボックス 8">
            <a:extLst>
              <a:ext uri="{FF2B5EF4-FFF2-40B4-BE49-F238E27FC236}">
                <a16:creationId xmlns:a16="http://schemas.microsoft.com/office/drawing/2014/main" id="{55BF5E25-9BD5-CBD6-4A26-79101CEAB6B8}"/>
              </a:ext>
            </a:extLst>
          </p:cNvPr>
          <p:cNvSpPr txBox="1"/>
          <p:nvPr/>
        </p:nvSpPr>
        <p:spPr>
          <a:xfrm>
            <a:off x="497896" y="1079901"/>
            <a:ext cx="3483553" cy="338554"/>
          </a:xfrm>
          <a:prstGeom prst="rect">
            <a:avLst/>
          </a:prstGeom>
          <a:noFill/>
        </p:spPr>
        <p:txBody>
          <a:bodyPr wrap="square" lIns="0" tIns="0" rIns="0" bIns="0" rtlCol="0">
            <a:spAutoFit/>
          </a:bodyPr>
          <a:lstStyle/>
          <a:p>
            <a:pPr eaLnBrk="1" fontAlgn="auto" hangingPunct="1">
              <a:lnSpc>
                <a:spcPct val="150000"/>
              </a:lnSpc>
              <a:spcBef>
                <a:spcPts val="0"/>
              </a:spcBef>
              <a:spcAft>
                <a:spcPts val="0"/>
              </a:spcAft>
              <a:defRPr/>
            </a:pPr>
            <a:r>
              <a:rPr kumimoji="0" lang="ja-JP" altLang="en-US" sz="1600" b="1" kern="0" dirty="0">
                <a:solidFill>
                  <a:schemeClr val="tx1">
                    <a:lumMod val="95000"/>
                    <a:lumOff val="5000"/>
                  </a:schemeClr>
                </a:solidFill>
                <a:latin typeface="Meiryo" panose="020B0604030504040204" pitchFamily="34" charset="-128"/>
                <a:ea typeface="Meiryo" panose="020B0604030504040204" pitchFamily="34" charset="-128"/>
              </a:rPr>
              <a:t>｜インタラクションを</a:t>
            </a:r>
            <a:r>
              <a:rPr kumimoji="0" lang="en-US" altLang="ja-JP" sz="1600" b="1" kern="0" dirty="0">
                <a:solidFill>
                  <a:schemeClr val="tx1">
                    <a:lumMod val="95000"/>
                    <a:lumOff val="5000"/>
                  </a:schemeClr>
                </a:solidFill>
                <a:latin typeface="Meiryo" panose="020B0604030504040204" pitchFamily="34" charset="-128"/>
                <a:ea typeface="Meiryo" panose="020B0604030504040204" pitchFamily="34" charset="-128"/>
              </a:rPr>
              <a:t>LINE</a:t>
            </a:r>
            <a:r>
              <a:rPr kumimoji="0" lang="ja-JP" altLang="en-US" sz="1600" b="1" kern="0" dirty="0">
                <a:solidFill>
                  <a:schemeClr val="tx1">
                    <a:lumMod val="95000"/>
                    <a:lumOff val="5000"/>
                  </a:schemeClr>
                </a:solidFill>
                <a:latin typeface="Meiryo" panose="020B0604030504040204" pitchFamily="34" charset="-128"/>
                <a:ea typeface="Meiryo" panose="020B0604030504040204" pitchFamily="34" charset="-128"/>
              </a:rPr>
              <a:t>でシェア</a:t>
            </a:r>
          </a:p>
        </p:txBody>
      </p:sp>
      <p:sp>
        <p:nvSpPr>
          <p:cNvPr id="28" name="テキスト ボックス 27">
            <a:extLst>
              <a:ext uri="{FF2B5EF4-FFF2-40B4-BE49-F238E27FC236}">
                <a16:creationId xmlns:a16="http://schemas.microsoft.com/office/drawing/2014/main" id="{6087DFAE-3D7C-F3A0-F491-377F9FBC6C64}"/>
              </a:ext>
            </a:extLst>
          </p:cNvPr>
          <p:cNvSpPr txBox="1"/>
          <p:nvPr/>
        </p:nvSpPr>
        <p:spPr>
          <a:xfrm>
            <a:off x="8700116" y="4124783"/>
            <a:ext cx="2821066" cy="714042"/>
          </a:xfrm>
          <a:prstGeom prst="rect">
            <a:avLst/>
          </a:prstGeom>
          <a:noFill/>
        </p:spPr>
        <p:txBody>
          <a:bodyPr wrap="square" lIns="0" rIns="0" rtlCol="0">
            <a:spAutoFit/>
          </a:bodyPr>
          <a:lstStyle/>
          <a:p>
            <a:pPr>
              <a:lnSpc>
                <a:spcPct val="120000"/>
              </a:lnSpc>
            </a:pPr>
            <a:r>
              <a:rPr kumimoji="1" lang="ja-JP" altLang="en-US" sz="900" dirty="0">
                <a:solidFill>
                  <a:schemeClr val="tx1">
                    <a:lumMod val="95000"/>
                    <a:lumOff val="5000"/>
                  </a:schemeClr>
                </a:solidFill>
                <a:latin typeface="Meiryo" panose="020B0604030504040204" pitchFamily="34" charset="-128"/>
                <a:ea typeface="Meiryo" panose="020B0604030504040204" pitchFamily="34" charset="-128"/>
              </a:rPr>
              <a:t>インタラクションの開始カットから表示。ラストカットにおける表示要素と</a:t>
            </a:r>
            <a:r>
              <a:rPr lang="ja-JP" altLang="en-US" sz="900" dirty="0">
                <a:solidFill>
                  <a:schemeClr val="tx1">
                    <a:lumMod val="95000"/>
                    <a:lumOff val="5000"/>
                  </a:schemeClr>
                </a:solidFill>
                <a:latin typeface="Meiryo" panose="020B0604030504040204" pitchFamily="34" charset="-128"/>
                <a:ea typeface="Meiryo" panose="020B0604030504040204" pitchFamily="34" charset="-128"/>
              </a:rPr>
              <a:t>挙動は左記と同じ。</a:t>
            </a:r>
            <a:endParaRPr lang="en-US" altLang="ja-JP" sz="900" dirty="0">
              <a:solidFill>
                <a:schemeClr val="tx1">
                  <a:lumMod val="95000"/>
                  <a:lumOff val="5000"/>
                </a:schemeClr>
              </a:solidFill>
              <a:latin typeface="Meiryo" panose="020B0604030504040204" pitchFamily="34" charset="-128"/>
              <a:ea typeface="Meiryo" panose="020B0604030504040204" pitchFamily="34" charset="-128"/>
            </a:endParaRPr>
          </a:p>
          <a:p>
            <a:pPr>
              <a:lnSpc>
                <a:spcPct val="120000"/>
              </a:lnSpc>
            </a:pPr>
            <a:r>
              <a:rPr kumimoji="1" lang="en-US" altLang="ja-JP" sz="800" dirty="0">
                <a:solidFill>
                  <a:schemeClr val="tx1">
                    <a:lumMod val="95000"/>
                    <a:lumOff val="5000"/>
                  </a:schemeClr>
                </a:solidFill>
                <a:latin typeface="Meiryo" panose="020B0604030504040204" pitchFamily="34" charset="-128"/>
                <a:ea typeface="Meiryo" panose="020B0604030504040204" pitchFamily="34" charset="-128"/>
              </a:rPr>
              <a:t>※LI</a:t>
            </a:r>
            <a:r>
              <a:rPr lang="en-US" altLang="ja-JP" sz="800" dirty="0">
                <a:solidFill>
                  <a:schemeClr val="tx1">
                    <a:lumMod val="95000"/>
                    <a:lumOff val="5000"/>
                  </a:schemeClr>
                </a:solidFill>
                <a:latin typeface="Meiryo" panose="020B0604030504040204" pitchFamily="34" charset="-128"/>
                <a:ea typeface="Meiryo" panose="020B0604030504040204" pitchFamily="34" charset="-128"/>
              </a:rPr>
              <a:t>NE</a:t>
            </a:r>
            <a:r>
              <a:rPr lang="ja-JP" altLang="en-US" sz="800" dirty="0">
                <a:solidFill>
                  <a:schemeClr val="tx1">
                    <a:lumMod val="95000"/>
                    <a:lumOff val="5000"/>
                  </a:schemeClr>
                </a:solidFill>
                <a:latin typeface="Meiryo" panose="020B0604030504040204" pitchFamily="34" charset="-128"/>
                <a:ea typeface="Meiryo" panose="020B0604030504040204" pitchFamily="34" charset="-128"/>
              </a:rPr>
              <a:t>からの遷移のため</a:t>
            </a:r>
            <a:r>
              <a:rPr kumimoji="1" lang="ja-JP" altLang="en-US" sz="800" dirty="0">
                <a:solidFill>
                  <a:schemeClr val="tx1">
                    <a:lumMod val="95000"/>
                    <a:lumOff val="5000"/>
                  </a:schemeClr>
                </a:solidFill>
                <a:latin typeface="Meiryo" panose="020B0604030504040204" pitchFamily="34" charset="-128"/>
                <a:ea typeface="Meiryo" panose="020B0604030504040204" pitchFamily="34" charset="-128"/>
              </a:rPr>
              <a:t>インタラクション背景にヤフートップは透過表示しません</a:t>
            </a:r>
          </a:p>
        </p:txBody>
      </p:sp>
      <p:sp>
        <p:nvSpPr>
          <p:cNvPr id="29" name="テキスト ボックス 28">
            <a:extLst>
              <a:ext uri="{FF2B5EF4-FFF2-40B4-BE49-F238E27FC236}">
                <a16:creationId xmlns:a16="http://schemas.microsoft.com/office/drawing/2014/main" id="{DF60187A-CF8D-0027-64D1-1B90F6AA114B}"/>
              </a:ext>
            </a:extLst>
          </p:cNvPr>
          <p:cNvSpPr txBox="1"/>
          <p:nvPr/>
        </p:nvSpPr>
        <p:spPr>
          <a:xfrm>
            <a:off x="7555345" y="1649847"/>
            <a:ext cx="3796146" cy="299697"/>
          </a:xfrm>
          <a:prstGeom prst="rect">
            <a:avLst/>
          </a:prstGeom>
          <a:solidFill>
            <a:schemeClr val="bg1"/>
          </a:solidFill>
          <a:ln>
            <a:solidFill>
              <a:schemeClr val="bg1">
                <a:lumMod val="65000"/>
              </a:schemeClr>
            </a:solidFill>
          </a:ln>
        </p:spPr>
        <p:txBody>
          <a:bodyPr wrap="square" lIns="0" rIns="0" rtlCol="0">
            <a:spAutoFit/>
          </a:bodyPr>
          <a:lstStyle/>
          <a:p>
            <a:pPr algn="ctr">
              <a:lnSpc>
                <a:spcPct val="130000"/>
              </a:lnSpc>
            </a:pPr>
            <a:r>
              <a:rPr kumimoji="1" lang="ja-JP" altLang="en-US" sz="1100" b="1" dirty="0">
                <a:latin typeface="Meiryo" panose="020B0604030504040204" pitchFamily="34" charset="-128"/>
                <a:ea typeface="Meiryo" panose="020B0604030504040204" pitchFamily="34" charset="-128"/>
              </a:rPr>
              <a:t>シェアされたユーザー</a:t>
            </a:r>
          </a:p>
        </p:txBody>
      </p:sp>
      <p:sp>
        <p:nvSpPr>
          <p:cNvPr id="30" name="テキスト ボックス 29">
            <a:extLst>
              <a:ext uri="{FF2B5EF4-FFF2-40B4-BE49-F238E27FC236}">
                <a16:creationId xmlns:a16="http://schemas.microsoft.com/office/drawing/2014/main" id="{31CC5BA3-88F8-5E64-75DE-7C27DEADF5B5}"/>
              </a:ext>
            </a:extLst>
          </p:cNvPr>
          <p:cNvSpPr txBox="1"/>
          <p:nvPr/>
        </p:nvSpPr>
        <p:spPr>
          <a:xfrm>
            <a:off x="1924351" y="4571466"/>
            <a:ext cx="3737540" cy="287002"/>
          </a:xfrm>
          <a:prstGeom prst="rect">
            <a:avLst/>
          </a:prstGeom>
          <a:noFill/>
        </p:spPr>
        <p:txBody>
          <a:bodyPr wrap="square" lIns="0" rIns="0" rtlCol="0">
            <a:spAutoFit/>
          </a:bodyPr>
          <a:lstStyle/>
          <a:p>
            <a:pPr>
              <a:lnSpc>
                <a:spcPct val="120000"/>
              </a:lnSpc>
            </a:pPr>
            <a:r>
              <a:rPr kumimoji="1" lang="ja-JP" altLang="en-US" sz="1100" b="1" dirty="0">
                <a:solidFill>
                  <a:schemeClr val="tx1">
                    <a:lumMod val="95000"/>
                    <a:lumOff val="5000"/>
                  </a:schemeClr>
                </a:solidFill>
                <a:latin typeface="Meiryo" panose="020B0604030504040204" pitchFamily="34" charset="-128"/>
                <a:ea typeface="Meiryo" panose="020B0604030504040204" pitchFamily="34" charset="-128"/>
              </a:rPr>
              <a:t>ラストカットにおける表示要素と挙動</a:t>
            </a:r>
            <a:endParaRPr kumimoji="1" lang="en-US" altLang="ja-JP" sz="1100" b="1" dirty="0">
              <a:solidFill>
                <a:schemeClr val="tx1">
                  <a:lumMod val="95000"/>
                  <a:lumOff val="5000"/>
                </a:schemeClr>
              </a:solidFill>
              <a:latin typeface="Meiryo" panose="020B0604030504040204" pitchFamily="34" charset="-128"/>
              <a:ea typeface="Meiryo" panose="020B0604030504040204" pitchFamily="34" charset="-128"/>
            </a:endParaRPr>
          </a:p>
        </p:txBody>
      </p:sp>
      <p:sp>
        <p:nvSpPr>
          <p:cNvPr id="31" name="テキスト ボックス 30">
            <a:extLst>
              <a:ext uri="{FF2B5EF4-FFF2-40B4-BE49-F238E27FC236}">
                <a16:creationId xmlns:a16="http://schemas.microsoft.com/office/drawing/2014/main" id="{732134EA-7514-C251-C068-0930D53AF1B8}"/>
              </a:ext>
            </a:extLst>
          </p:cNvPr>
          <p:cNvSpPr txBox="1"/>
          <p:nvPr/>
        </p:nvSpPr>
        <p:spPr>
          <a:xfrm>
            <a:off x="1928285" y="4943141"/>
            <a:ext cx="4490987" cy="1542730"/>
          </a:xfrm>
          <a:prstGeom prst="rect">
            <a:avLst/>
          </a:prstGeom>
          <a:noFill/>
        </p:spPr>
        <p:txBody>
          <a:bodyPr wrap="square" lIns="0" rIns="0" rtlCol="0">
            <a:spAutoFit/>
          </a:bodyPr>
          <a:lstStyle/>
          <a:p>
            <a:pPr>
              <a:lnSpc>
                <a:spcPct val="120000"/>
              </a:lnSpc>
            </a:pPr>
            <a:r>
              <a:rPr kumimoji="1" lang="en-US" altLang="ja-JP" sz="1100" dirty="0">
                <a:solidFill>
                  <a:schemeClr val="tx1">
                    <a:lumMod val="95000"/>
                    <a:lumOff val="5000"/>
                  </a:schemeClr>
                </a:solidFill>
                <a:latin typeface="Meiryo" panose="020B0604030504040204" pitchFamily="34" charset="-128"/>
                <a:ea typeface="Meiryo" panose="020B0604030504040204" pitchFamily="34" charset="-128"/>
              </a:rPr>
              <a:t>①</a:t>
            </a:r>
            <a:r>
              <a:rPr kumimoji="1" lang="ja-JP" altLang="en-US" sz="1100" dirty="0">
                <a:solidFill>
                  <a:schemeClr val="tx1">
                    <a:lumMod val="95000"/>
                    <a:lumOff val="5000"/>
                  </a:schemeClr>
                </a:solidFill>
                <a:latin typeface="Meiryo" panose="020B0604030504040204" pitchFamily="34" charset="-128"/>
                <a:ea typeface="Meiryo" panose="020B0604030504040204" pitchFamily="34" charset="-128"/>
              </a:rPr>
              <a:t>「</a:t>
            </a:r>
            <a:r>
              <a:rPr kumimoji="1" lang="en-US" altLang="ja-JP" sz="1100" dirty="0">
                <a:solidFill>
                  <a:schemeClr val="tx1">
                    <a:lumMod val="95000"/>
                    <a:lumOff val="5000"/>
                  </a:schemeClr>
                </a:solidFill>
                <a:latin typeface="Meiryo" panose="020B0604030504040204" pitchFamily="34" charset="-128"/>
                <a:ea typeface="Meiryo" panose="020B0604030504040204" pitchFamily="34" charset="-128"/>
              </a:rPr>
              <a:t>LINE</a:t>
            </a:r>
            <a:r>
              <a:rPr kumimoji="1" lang="ja-JP" altLang="en-US" sz="1100" dirty="0">
                <a:solidFill>
                  <a:schemeClr val="tx1">
                    <a:lumMod val="95000"/>
                    <a:lumOff val="5000"/>
                  </a:schemeClr>
                </a:solidFill>
                <a:latin typeface="Meiryo" panose="020B0604030504040204" pitchFamily="34" charset="-128"/>
                <a:ea typeface="Meiryo" panose="020B0604030504040204" pitchFamily="34" charset="-128"/>
              </a:rPr>
              <a:t>で送る」ボタンのタップで</a:t>
            </a:r>
            <a:r>
              <a:rPr kumimoji="1" lang="en-US" altLang="ja-JP" sz="1100" dirty="0">
                <a:solidFill>
                  <a:schemeClr val="tx1">
                    <a:lumMod val="95000"/>
                    <a:lumOff val="5000"/>
                  </a:schemeClr>
                </a:solidFill>
                <a:latin typeface="Meiryo" panose="020B0604030504040204" pitchFamily="34" charset="-128"/>
                <a:ea typeface="Meiryo" panose="020B0604030504040204" pitchFamily="34" charset="-128"/>
              </a:rPr>
              <a:t>LINE</a:t>
            </a:r>
            <a:r>
              <a:rPr kumimoji="1" lang="ja-JP" altLang="en-US" sz="1100" dirty="0">
                <a:solidFill>
                  <a:schemeClr val="tx1">
                    <a:lumMod val="95000"/>
                    <a:lumOff val="5000"/>
                  </a:schemeClr>
                </a:solidFill>
                <a:latin typeface="Meiryo" panose="020B0604030504040204" pitchFamily="34" charset="-128"/>
                <a:ea typeface="Meiryo" panose="020B0604030504040204" pitchFamily="34" charset="-128"/>
              </a:rPr>
              <a:t>に遷移してシェア</a:t>
            </a:r>
            <a:endParaRPr kumimoji="1" lang="en-US" altLang="ja-JP" sz="1100" dirty="0">
              <a:solidFill>
                <a:schemeClr val="tx1">
                  <a:lumMod val="95000"/>
                  <a:lumOff val="5000"/>
                </a:schemeClr>
              </a:solidFill>
              <a:latin typeface="Meiryo" panose="020B0604030504040204" pitchFamily="34" charset="-128"/>
              <a:ea typeface="Meiryo" panose="020B0604030504040204" pitchFamily="34" charset="-128"/>
            </a:endParaRPr>
          </a:p>
          <a:p>
            <a:pPr marL="0" marR="0" lvl="0" indent="0" algn="l" defTabSz="914400" rtl="0" eaLnBrk="0" fontAlgn="base" latinLnBrk="0" hangingPunct="0">
              <a:lnSpc>
                <a:spcPct val="120000"/>
              </a:lnSpc>
              <a:spcBef>
                <a:spcPct val="0"/>
              </a:spcBef>
              <a:spcAft>
                <a:spcPct val="0"/>
              </a:spcAft>
              <a:buClrTx/>
              <a:buSzTx/>
              <a:buFontTx/>
              <a:buNone/>
              <a:tabLst/>
              <a:defRPr/>
            </a:pPr>
            <a:r>
              <a:rPr kumimoji="1" lang="ja-JP" altLang="en-US" sz="800" b="0"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rPr>
              <a:t>　</a:t>
            </a:r>
            <a:r>
              <a:rPr kumimoji="1" lang="en-US" altLang="ja-JP" sz="800" b="0"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rPr>
              <a:t>遷移先は広告主様に指定いただきます。遷移後の挙動は</a:t>
            </a:r>
            <a:r>
              <a:rPr kumimoji="1" lang="en-US" altLang="ja-JP" sz="800" b="0"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rPr>
              <a:t>LINE</a:t>
            </a:r>
            <a:r>
              <a:rPr kumimoji="1" lang="ja-JP" altLang="en-US" sz="800" b="0"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rPr>
              <a:t>の仕様に準じます</a:t>
            </a:r>
            <a:endParaRPr kumimoji="1" lang="en-US" altLang="ja-JP" sz="1100" dirty="0">
              <a:solidFill>
                <a:schemeClr val="tx1">
                  <a:lumMod val="95000"/>
                  <a:lumOff val="5000"/>
                </a:schemeClr>
              </a:solidFill>
              <a:latin typeface="Meiryo" panose="020B0604030504040204" pitchFamily="34" charset="-128"/>
              <a:ea typeface="Meiryo" panose="020B0604030504040204" pitchFamily="34" charset="-128"/>
            </a:endParaRPr>
          </a:p>
          <a:p>
            <a:pPr>
              <a:lnSpc>
                <a:spcPct val="120000"/>
              </a:lnSpc>
            </a:pPr>
            <a:r>
              <a:rPr lang="ja-JP" altLang="en-US" sz="1100" dirty="0">
                <a:solidFill>
                  <a:schemeClr val="tx1">
                    <a:lumMod val="95000"/>
                    <a:lumOff val="5000"/>
                  </a:schemeClr>
                </a:solidFill>
                <a:latin typeface="Meiryo" panose="020B0604030504040204" pitchFamily="34" charset="-128"/>
                <a:ea typeface="Meiryo" panose="020B0604030504040204" pitchFamily="34" charset="-128"/>
              </a:rPr>
              <a:t>②ラストカットの表示時間に制限を設け、経過後は</a:t>
            </a:r>
            <a:r>
              <a:rPr kumimoji="1" lang="ja-JP" altLang="en-US" sz="1100" dirty="0">
                <a:solidFill>
                  <a:schemeClr val="tx1">
                    <a:lumMod val="95000"/>
                    <a:lumOff val="5000"/>
                  </a:schemeClr>
                </a:solidFill>
                <a:latin typeface="Meiryo" panose="020B0604030504040204" pitchFamily="34" charset="-128"/>
                <a:ea typeface="Meiryo" panose="020B0604030504040204" pitchFamily="34" charset="-128"/>
              </a:rPr>
              <a:t>ランディング</a:t>
            </a:r>
            <a:endParaRPr kumimoji="1" lang="en-US" altLang="ja-JP" sz="1100" dirty="0">
              <a:solidFill>
                <a:schemeClr val="tx1">
                  <a:lumMod val="95000"/>
                  <a:lumOff val="5000"/>
                </a:schemeClr>
              </a:solidFill>
              <a:latin typeface="Meiryo" panose="020B0604030504040204" pitchFamily="34" charset="-128"/>
              <a:ea typeface="Meiryo" panose="020B0604030504040204" pitchFamily="34" charset="-128"/>
            </a:endParaRPr>
          </a:p>
          <a:p>
            <a:pPr>
              <a:lnSpc>
                <a:spcPct val="120000"/>
              </a:lnSpc>
            </a:pPr>
            <a:r>
              <a:rPr lang="ja-JP" altLang="en-US" sz="1100" dirty="0">
                <a:solidFill>
                  <a:schemeClr val="tx1">
                    <a:lumMod val="95000"/>
                    <a:lumOff val="5000"/>
                  </a:schemeClr>
                </a:solidFill>
                <a:latin typeface="Meiryo" panose="020B0604030504040204" pitchFamily="34" charset="-128"/>
                <a:ea typeface="Meiryo" panose="020B0604030504040204" pitchFamily="34" charset="-128"/>
              </a:rPr>
              <a:t>　</a:t>
            </a:r>
            <a:r>
              <a:rPr kumimoji="1" lang="ja-JP" altLang="en-US" sz="1100" dirty="0">
                <a:solidFill>
                  <a:schemeClr val="tx1">
                    <a:lumMod val="95000"/>
                    <a:lumOff val="5000"/>
                  </a:schemeClr>
                </a:solidFill>
                <a:latin typeface="Meiryo" panose="020B0604030504040204" pitchFamily="34" charset="-128"/>
                <a:ea typeface="Meiryo" panose="020B0604030504040204" pitchFamily="34" charset="-128"/>
              </a:rPr>
              <a:t>ページへ自動遷移</a:t>
            </a:r>
            <a:endParaRPr kumimoji="1" lang="en-US" altLang="ja-JP" sz="1100" dirty="0">
              <a:solidFill>
                <a:schemeClr val="tx1">
                  <a:lumMod val="95000"/>
                  <a:lumOff val="5000"/>
                </a:schemeClr>
              </a:solidFill>
              <a:latin typeface="Meiryo" panose="020B0604030504040204" pitchFamily="34" charset="-128"/>
              <a:ea typeface="Meiryo" panose="020B0604030504040204" pitchFamily="34" charset="-128"/>
            </a:endParaRPr>
          </a:p>
          <a:p>
            <a:pPr>
              <a:lnSpc>
                <a:spcPct val="120000"/>
              </a:lnSpc>
            </a:pPr>
            <a:r>
              <a:rPr lang="ja-JP" altLang="en-US" sz="800" dirty="0">
                <a:solidFill>
                  <a:schemeClr val="tx1">
                    <a:lumMod val="95000"/>
                    <a:lumOff val="5000"/>
                  </a:schemeClr>
                </a:solidFill>
                <a:latin typeface="Meiryo" panose="020B0604030504040204" pitchFamily="34" charset="-128"/>
                <a:ea typeface="Meiryo" panose="020B0604030504040204" pitchFamily="34" charset="-128"/>
              </a:rPr>
              <a:t>　</a:t>
            </a:r>
            <a:r>
              <a:rPr lang="en-US" altLang="ja-JP" sz="800" dirty="0">
                <a:solidFill>
                  <a:schemeClr val="tx1">
                    <a:lumMod val="95000"/>
                    <a:lumOff val="5000"/>
                  </a:schemeClr>
                </a:solidFill>
                <a:latin typeface="Meiryo" panose="020B0604030504040204" pitchFamily="34" charset="-128"/>
                <a:ea typeface="Meiryo" panose="020B0604030504040204" pitchFamily="34" charset="-128"/>
              </a:rPr>
              <a:t>※</a:t>
            </a:r>
            <a:r>
              <a:rPr lang="ja-JP" altLang="en-US" sz="800" dirty="0">
                <a:solidFill>
                  <a:schemeClr val="tx1">
                    <a:lumMod val="95000"/>
                    <a:lumOff val="5000"/>
                  </a:schemeClr>
                </a:solidFill>
                <a:latin typeface="Meiryo" panose="020B0604030504040204" pitchFamily="34" charset="-128"/>
                <a:ea typeface="Meiryo" panose="020B0604030504040204" pitchFamily="34" charset="-128"/>
              </a:rPr>
              <a:t>任意の時間を設定可能（</a:t>
            </a:r>
            <a:r>
              <a:rPr lang="en-US" altLang="ja-JP" sz="800" dirty="0">
                <a:solidFill>
                  <a:schemeClr val="tx1">
                    <a:lumMod val="95000"/>
                    <a:lumOff val="5000"/>
                  </a:schemeClr>
                </a:solidFill>
                <a:latin typeface="Meiryo" panose="020B0604030504040204" pitchFamily="34" charset="-128"/>
                <a:ea typeface="Meiryo" panose="020B0604030504040204" pitchFamily="34" charset="-128"/>
              </a:rPr>
              <a:t>20</a:t>
            </a:r>
            <a:r>
              <a:rPr lang="ja-JP" altLang="en-US" sz="800" dirty="0">
                <a:solidFill>
                  <a:schemeClr val="tx1">
                    <a:lumMod val="95000"/>
                    <a:lumOff val="5000"/>
                  </a:schemeClr>
                </a:solidFill>
                <a:latin typeface="Meiryo" panose="020B0604030504040204" pitchFamily="34" charset="-128"/>
                <a:ea typeface="Meiryo" panose="020B0604030504040204" pitchFamily="34" charset="-128"/>
              </a:rPr>
              <a:t>秒以内を推奨）。自動遷移までの時間をカウントダウン表示</a:t>
            </a:r>
            <a:endParaRPr kumimoji="1" lang="en-US" altLang="ja-JP" sz="800" dirty="0">
              <a:solidFill>
                <a:schemeClr val="tx1">
                  <a:lumMod val="95000"/>
                  <a:lumOff val="5000"/>
                </a:schemeClr>
              </a:solidFill>
              <a:latin typeface="Meiryo" panose="020B0604030504040204" pitchFamily="34" charset="-128"/>
              <a:ea typeface="Meiryo" panose="020B0604030504040204" pitchFamily="34" charset="-128"/>
            </a:endParaRPr>
          </a:p>
          <a:p>
            <a:pPr marL="0" marR="0" lvl="0" indent="0" algn="l" defTabSz="914400" rtl="0" eaLnBrk="0" fontAlgn="base" latinLnBrk="0" hangingPunct="0">
              <a:lnSpc>
                <a:spcPct val="120000"/>
              </a:lnSpc>
              <a:spcBef>
                <a:spcPct val="0"/>
              </a:spcBef>
              <a:spcAft>
                <a:spcPct val="0"/>
              </a:spcAft>
              <a:buClrTx/>
              <a:buSzTx/>
              <a:buFontTx/>
              <a:buNone/>
              <a:tabLst/>
              <a:defRPr/>
            </a:pPr>
            <a:r>
              <a:rPr kumimoji="1" lang="ja-JP" altLang="en-US" sz="800" b="0"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rPr>
              <a:t>　</a:t>
            </a:r>
            <a:r>
              <a:rPr kumimoji="1" lang="en-US" altLang="ja-JP" sz="800" b="0"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rPr>
              <a:t>①で</a:t>
            </a:r>
            <a:r>
              <a:rPr kumimoji="1" lang="en-US" altLang="ja-JP" sz="800" b="0"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rPr>
              <a:t>LINE</a:t>
            </a:r>
            <a:r>
              <a:rPr kumimoji="1" lang="ja-JP" altLang="en-US" sz="800" b="0"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rPr>
              <a:t>に遷移中はカウントダウンを停止し、④でブラウザに戻るとカウントダウンを再開</a:t>
            </a:r>
            <a:endParaRPr kumimoji="1" lang="en-US" altLang="ja-JP" sz="1100" dirty="0">
              <a:solidFill>
                <a:schemeClr val="tx1">
                  <a:lumMod val="95000"/>
                  <a:lumOff val="5000"/>
                </a:schemeClr>
              </a:solidFill>
              <a:latin typeface="Meiryo" panose="020B0604030504040204" pitchFamily="34" charset="-128"/>
              <a:ea typeface="Meiryo" panose="020B0604030504040204" pitchFamily="34" charset="-128"/>
            </a:endParaRPr>
          </a:p>
          <a:p>
            <a:pPr>
              <a:lnSpc>
                <a:spcPct val="120000"/>
              </a:lnSpc>
            </a:pPr>
            <a:r>
              <a:rPr kumimoji="1" lang="en-US" altLang="ja-JP" sz="1100" dirty="0">
                <a:solidFill>
                  <a:schemeClr val="tx1">
                    <a:lumMod val="95000"/>
                    <a:lumOff val="5000"/>
                  </a:schemeClr>
                </a:solidFill>
                <a:latin typeface="Meiryo" panose="020B0604030504040204" pitchFamily="34" charset="-128"/>
                <a:ea typeface="Meiryo" panose="020B0604030504040204" pitchFamily="34" charset="-128"/>
              </a:rPr>
              <a:t>③</a:t>
            </a:r>
            <a:r>
              <a:rPr lang="ja-JP" altLang="en-US" sz="1100" dirty="0">
                <a:solidFill>
                  <a:schemeClr val="tx1">
                    <a:lumMod val="95000"/>
                    <a:lumOff val="5000"/>
                  </a:schemeClr>
                </a:solidFill>
                <a:latin typeface="Meiryo" panose="020B0604030504040204" pitchFamily="34" charset="-128"/>
                <a:ea typeface="Meiryo" panose="020B0604030504040204" pitchFamily="34" charset="-128"/>
              </a:rPr>
              <a:t>タップによりランディングページに</a:t>
            </a:r>
            <a:r>
              <a:rPr kumimoji="1" lang="ja-JP" altLang="en-US" sz="1100" dirty="0">
                <a:solidFill>
                  <a:schemeClr val="tx1">
                    <a:lumMod val="95000"/>
                    <a:lumOff val="5000"/>
                  </a:schemeClr>
                </a:solidFill>
                <a:latin typeface="Meiryo" panose="020B0604030504040204" pitchFamily="34" charset="-128"/>
                <a:ea typeface="Meiryo" panose="020B0604030504040204" pitchFamily="34" charset="-128"/>
              </a:rPr>
              <a:t>遷移するリンクを設置</a:t>
            </a:r>
            <a:endParaRPr kumimoji="1" lang="en-US" altLang="ja-JP" sz="1100" dirty="0">
              <a:solidFill>
                <a:schemeClr val="tx1">
                  <a:lumMod val="95000"/>
                  <a:lumOff val="5000"/>
                </a:schemeClr>
              </a:solidFill>
              <a:latin typeface="Meiryo" panose="020B0604030504040204" pitchFamily="34" charset="-128"/>
              <a:ea typeface="Meiryo" panose="020B0604030504040204" pitchFamily="34" charset="-128"/>
            </a:endParaRPr>
          </a:p>
          <a:p>
            <a:pPr marL="0" marR="0" lvl="0" indent="0" algn="l" defTabSz="914400" rtl="0" eaLnBrk="0" fontAlgn="base" latinLnBrk="0" hangingPunct="0">
              <a:lnSpc>
                <a:spcPct val="120000"/>
              </a:lnSpc>
              <a:spcBef>
                <a:spcPct val="0"/>
              </a:spcBef>
              <a:spcAft>
                <a:spcPct val="0"/>
              </a:spcAft>
              <a:buClrTx/>
              <a:buSzTx/>
              <a:buFontTx/>
              <a:buNone/>
              <a:tabLst/>
              <a:defRPr/>
            </a:pPr>
            <a:r>
              <a:rPr lang="ja-JP" altLang="en-US" sz="1100" dirty="0">
                <a:solidFill>
                  <a:srgbClr val="000000">
                    <a:lumMod val="95000"/>
                    <a:lumOff val="5000"/>
                  </a:srgbClr>
                </a:solidFill>
                <a:latin typeface="Meiryo" panose="020B0604030504040204" pitchFamily="34" charset="-128"/>
                <a:ea typeface="Meiryo" panose="020B0604030504040204" pitchFamily="34" charset="-128"/>
              </a:rPr>
              <a:t>④</a:t>
            </a:r>
            <a:r>
              <a:rPr kumimoji="1" lang="en-US" altLang="ja-JP" sz="1100" b="0"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rPr>
              <a:t>LINE</a:t>
            </a:r>
            <a:r>
              <a:rPr kumimoji="1" lang="ja-JP" altLang="en-US" sz="1100" b="0"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rPr>
              <a:t>からブラウザに戻ると演出ラストカット</a:t>
            </a:r>
            <a:r>
              <a:rPr lang="ja-JP" altLang="en-US" sz="1100" dirty="0">
                <a:solidFill>
                  <a:srgbClr val="000000">
                    <a:lumMod val="95000"/>
                    <a:lumOff val="5000"/>
                  </a:srgbClr>
                </a:solidFill>
                <a:latin typeface="Meiryo" panose="020B0604030504040204" pitchFamily="34" charset="-128"/>
                <a:ea typeface="Meiryo" panose="020B0604030504040204" pitchFamily="34" charset="-128"/>
              </a:rPr>
              <a:t>を表示</a:t>
            </a:r>
            <a:endParaRPr kumimoji="1" lang="en-US" altLang="ja-JP" sz="1100" b="0"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endParaRPr>
          </a:p>
        </p:txBody>
      </p:sp>
      <p:sp>
        <p:nvSpPr>
          <p:cNvPr id="32" name="テキスト ボックス 31">
            <a:extLst>
              <a:ext uri="{FF2B5EF4-FFF2-40B4-BE49-F238E27FC236}">
                <a16:creationId xmlns:a16="http://schemas.microsoft.com/office/drawing/2014/main" id="{F2FF3BE3-D2AD-8D8C-C156-BFC71A504DFE}"/>
              </a:ext>
            </a:extLst>
          </p:cNvPr>
          <p:cNvSpPr txBox="1"/>
          <p:nvPr/>
        </p:nvSpPr>
        <p:spPr>
          <a:xfrm>
            <a:off x="5734730" y="4294042"/>
            <a:ext cx="1635980" cy="233910"/>
          </a:xfrm>
          <a:prstGeom prst="rect">
            <a:avLst/>
          </a:prstGeom>
          <a:noFill/>
        </p:spPr>
        <p:txBody>
          <a:bodyPr wrap="square" lIns="0" rIns="0" rtlCol="0">
            <a:spAutoFit/>
          </a:bodyPr>
          <a:lstStyle/>
          <a:p>
            <a:pPr>
              <a:lnSpc>
                <a:spcPct val="120000"/>
              </a:lnSpc>
            </a:pPr>
            <a:r>
              <a:rPr lang="en-US" altLang="ja-JP" sz="800" dirty="0">
                <a:solidFill>
                  <a:schemeClr val="tx1">
                    <a:lumMod val="65000"/>
                    <a:lumOff val="35000"/>
                  </a:schemeClr>
                </a:solidFill>
                <a:latin typeface="Meiryo" panose="020B0604030504040204" pitchFamily="34" charset="-128"/>
                <a:ea typeface="Meiryo" panose="020B0604030504040204" pitchFamily="34" charset="-128"/>
              </a:rPr>
              <a:t>※P14</a:t>
            </a:r>
            <a:r>
              <a:rPr lang="ja-JP" altLang="en-US" sz="800" dirty="0">
                <a:solidFill>
                  <a:schemeClr val="tx1">
                    <a:lumMod val="65000"/>
                    <a:lumOff val="35000"/>
                  </a:schemeClr>
                </a:solidFill>
                <a:latin typeface="Meiryo" panose="020B0604030504040204" pitchFamily="34" charset="-128"/>
                <a:ea typeface="Meiryo" panose="020B0604030504040204" pitchFamily="34" charset="-128"/>
              </a:rPr>
              <a:t>に記載の</a:t>
            </a:r>
            <a:r>
              <a:rPr lang="en-US" altLang="ja-JP" sz="800" dirty="0">
                <a:solidFill>
                  <a:schemeClr val="tx1">
                    <a:lumMod val="65000"/>
                    <a:lumOff val="35000"/>
                  </a:schemeClr>
                </a:solidFill>
                <a:latin typeface="Meiryo" panose="020B0604030504040204" pitchFamily="34" charset="-128"/>
                <a:ea typeface="Meiryo" panose="020B0604030504040204" pitchFamily="34" charset="-128"/>
              </a:rPr>
              <a:t>2</a:t>
            </a:r>
            <a:r>
              <a:rPr lang="ja-JP" altLang="en-US" sz="800" dirty="0">
                <a:solidFill>
                  <a:schemeClr val="tx1">
                    <a:lumMod val="65000"/>
                    <a:lumOff val="35000"/>
                  </a:schemeClr>
                </a:solidFill>
                <a:latin typeface="Meiryo" panose="020B0604030504040204" pitchFamily="34" charset="-128"/>
                <a:ea typeface="Meiryo" panose="020B0604030504040204" pitchFamily="34" charset="-128"/>
              </a:rPr>
              <a:t>種類のいずれか</a:t>
            </a:r>
            <a:endParaRPr kumimoji="1" lang="ja-JP" altLang="en-US" sz="800" dirty="0">
              <a:solidFill>
                <a:schemeClr val="tx1">
                  <a:lumMod val="65000"/>
                  <a:lumOff val="35000"/>
                </a:schemeClr>
              </a:solidFill>
              <a:latin typeface="Meiryo" panose="020B0604030504040204" pitchFamily="34" charset="-128"/>
              <a:ea typeface="Meiryo" panose="020B0604030504040204" pitchFamily="34" charset="-128"/>
            </a:endParaRPr>
          </a:p>
        </p:txBody>
      </p:sp>
      <p:sp>
        <p:nvSpPr>
          <p:cNvPr id="33" name="二等辺三角形 32">
            <a:extLst>
              <a:ext uri="{FF2B5EF4-FFF2-40B4-BE49-F238E27FC236}">
                <a16:creationId xmlns:a16="http://schemas.microsoft.com/office/drawing/2014/main" id="{376E135B-9552-3D79-D70C-562FF72F3096}"/>
              </a:ext>
            </a:extLst>
          </p:cNvPr>
          <p:cNvSpPr/>
          <p:nvPr/>
        </p:nvSpPr>
        <p:spPr>
          <a:xfrm rot="10800000">
            <a:off x="1958109" y="4451928"/>
            <a:ext cx="203200" cy="120073"/>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4" name="直線コネクタ 3">
            <a:extLst>
              <a:ext uri="{FF2B5EF4-FFF2-40B4-BE49-F238E27FC236}">
                <a16:creationId xmlns:a16="http://schemas.microsoft.com/office/drawing/2014/main" id="{05B9E6CD-7F5D-2C69-EFBE-F79F6D526827}"/>
              </a:ext>
            </a:extLst>
          </p:cNvPr>
          <p:cNvCxnSpPr/>
          <p:nvPr/>
        </p:nvCxnSpPr>
        <p:spPr>
          <a:xfrm>
            <a:off x="1902691" y="4895275"/>
            <a:ext cx="4461164" cy="0"/>
          </a:xfrm>
          <a:prstGeom prst="line">
            <a:avLst/>
          </a:prstGeom>
          <a:ln w="3175">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 name="直線矢印コネクタ 14">
            <a:extLst>
              <a:ext uri="{FF2B5EF4-FFF2-40B4-BE49-F238E27FC236}">
                <a16:creationId xmlns:a16="http://schemas.microsoft.com/office/drawing/2014/main" id="{F6220496-60CD-26C4-381A-DCDF3F342A8D}"/>
              </a:ext>
            </a:extLst>
          </p:cNvPr>
          <p:cNvCxnSpPr>
            <a:cxnSpLocks/>
          </p:cNvCxnSpPr>
          <p:nvPr/>
        </p:nvCxnSpPr>
        <p:spPr>
          <a:xfrm>
            <a:off x="2747682" y="3702474"/>
            <a:ext cx="873268" cy="0"/>
          </a:xfrm>
          <a:prstGeom prst="straightConnector1">
            <a:avLst/>
          </a:prstGeom>
          <a:ln w="5715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35" name="円/楕円 48">
            <a:extLst>
              <a:ext uri="{FF2B5EF4-FFF2-40B4-BE49-F238E27FC236}">
                <a16:creationId xmlns:a16="http://schemas.microsoft.com/office/drawing/2014/main" id="{3A25725B-219C-DA44-5AF7-57E3670C5692}"/>
              </a:ext>
            </a:extLst>
          </p:cNvPr>
          <p:cNvSpPr>
            <a:spLocks noChangeAspect="1"/>
          </p:cNvSpPr>
          <p:nvPr/>
        </p:nvSpPr>
        <p:spPr>
          <a:xfrm>
            <a:off x="3136289" y="3558030"/>
            <a:ext cx="280952" cy="280952"/>
          </a:xfrm>
          <a:prstGeom prst="ellipse">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36000" rIns="0" bIns="0" numCol="1" spcCol="0" rtlCol="0" fromWordArt="0" anchor="ctr" anchorCtr="0" forceAA="0" compatLnSpc="1">
            <a:prstTxWarp prst="textNoShape">
              <a:avLst/>
            </a:prstTxWarp>
            <a:noAutofit/>
          </a:bodyPr>
          <a:lstStyle/>
          <a:p>
            <a:pPr algn="ctr"/>
            <a:r>
              <a:rPr lang="ja-JP" altLang="en-US" sz="1200" b="1" dirty="0">
                <a:solidFill>
                  <a:schemeClr val="bg1"/>
                </a:solidFill>
                <a:latin typeface="+mj-ea"/>
                <a:ea typeface="+mj-ea"/>
                <a:cs typeface="Segoe UI" panose="020B0502040204020203" pitchFamily="34" charset="0"/>
              </a:rPr>
              <a:t>１</a:t>
            </a:r>
            <a:endParaRPr kumimoji="1" lang="ja-JP" altLang="en-US" sz="1200" b="1" i="0" dirty="0">
              <a:solidFill>
                <a:schemeClr val="bg1"/>
              </a:solidFill>
              <a:latin typeface="+mj-ea"/>
              <a:ea typeface="+mj-ea"/>
              <a:cs typeface="Segoe UI" panose="020B0502040204020203" pitchFamily="34" charset="0"/>
            </a:endParaRPr>
          </a:p>
        </p:txBody>
      </p:sp>
      <p:sp>
        <p:nvSpPr>
          <p:cNvPr id="11" name="正方形/長方形 10">
            <a:extLst>
              <a:ext uri="{FF2B5EF4-FFF2-40B4-BE49-F238E27FC236}">
                <a16:creationId xmlns:a16="http://schemas.microsoft.com/office/drawing/2014/main" id="{34C21479-2EB8-75C1-A9D9-C7AEAE101524}"/>
              </a:ext>
            </a:extLst>
          </p:cNvPr>
          <p:cNvSpPr/>
          <p:nvPr/>
        </p:nvSpPr>
        <p:spPr>
          <a:xfrm>
            <a:off x="7684654" y="5484147"/>
            <a:ext cx="3916219" cy="997526"/>
          </a:xfrm>
          <a:prstGeom prst="rect">
            <a:avLst/>
          </a:prstGeom>
          <a:solidFill>
            <a:schemeClr val="accent1">
              <a:lumMod val="10000"/>
              <a:lumOff val="9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四角形: 角を丸くする 12">
            <a:extLst>
              <a:ext uri="{FF2B5EF4-FFF2-40B4-BE49-F238E27FC236}">
                <a16:creationId xmlns:a16="http://schemas.microsoft.com/office/drawing/2014/main" id="{784F90A3-16E5-6CBF-8226-12179F7922DC}"/>
              </a:ext>
            </a:extLst>
          </p:cNvPr>
          <p:cNvSpPr/>
          <p:nvPr/>
        </p:nvSpPr>
        <p:spPr>
          <a:xfrm>
            <a:off x="7913590" y="5075944"/>
            <a:ext cx="3675355" cy="278444"/>
          </a:xfrm>
          <a:prstGeom prst="roundRect">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テキスト ボックス 16">
            <a:extLst>
              <a:ext uri="{FF2B5EF4-FFF2-40B4-BE49-F238E27FC236}">
                <a16:creationId xmlns:a16="http://schemas.microsoft.com/office/drawing/2014/main" id="{C2B92013-B72D-B436-14D4-0C9B35793CC3}"/>
              </a:ext>
            </a:extLst>
          </p:cNvPr>
          <p:cNvSpPr txBox="1"/>
          <p:nvPr/>
        </p:nvSpPr>
        <p:spPr>
          <a:xfrm>
            <a:off x="8227082" y="5043300"/>
            <a:ext cx="3309135" cy="340093"/>
          </a:xfrm>
          <a:prstGeom prst="rect">
            <a:avLst/>
          </a:prstGeom>
          <a:noFill/>
        </p:spPr>
        <p:txBody>
          <a:bodyPr wrap="square" lIns="0" rIns="0" rtlCol="0">
            <a:spAutoFit/>
          </a:bodyPr>
          <a:lstStyle/>
          <a:p>
            <a:pPr>
              <a:lnSpc>
                <a:spcPct val="120000"/>
              </a:lnSpc>
            </a:pPr>
            <a:r>
              <a:rPr kumimoji="1" lang="ja-JP" altLang="en-US" sz="1400" b="1" dirty="0">
                <a:solidFill>
                  <a:schemeClr val="bg1"/>
                </a:solidFill>
                <a:latin typeface="Meiryo" panose="020B0604030504040204" pitchFamily="34" charset="-128"/>
                <a:ea typeface="Meiryo" panose="020B0604030504040204" pitchFamily="34" charset="-128"/>
              </a:rPr>
              <a:t>ご活用例 </a:t>
            </a:r>
            <a:r>
              <a:rPr kumimoji="1" lang="en-US" altLang="ja-JP" sz="1400" b="1" dirty="0">
                <a:solidFill>
                  <a:schemeClr val="bg1"/>
                </a:solidFill>
                <a:latin typeface="Meiryo" panose="020B0604030504040204" pitchFamily="34" charset="-128"/>
                <a:ea typeface="Meiryo" panose="020B0604030504040204" pitchFamily="34" charset="-128"/>
              </a:rPr>
              <a:t>| </a:t>
            </a:r>
            <a:r>
              <a:rPr kumimoji="1" lang="ja-JP" altLang="en-US" sz="1000" b="1" dirty="0">
                <a:solidFill>
                  <a:schemeClr val="bg1"/>
                </a:solidFill>
                <a:latin typeface="Meiryo" panose="020B0604030504040204" pitchFamily="34" charset="-128"/>
                <a:ea typeface="Meiryo" panose="020B0604030504040204" pitchFamily="34" charset="-128"/>
              </a:rPr>
              <a:t>シェアしたくなるインタラクション</a:t>
            </a:r>
          </a:p>
        </p:txBody>
      </p:sp>
      <p:sp>
        <p:nvSpPr>
          <p:cNvPr id="19" name="楕円 18">
            <a:extLst>
              <a:ext uri="{FF2B5EF4-FFF2-40B4-BE49-F238E27FC236}">
                <a16:creationId xmlns:a16="http://schemas.microsoft.com/office/drawing/2014/main" id="{83C35CAF-A9AD-31B1-7884-C54120303891}"/>
              </a:ext>
            </a:extLst>
          </p:cNvPr>
          <p:cNvSpPr/>
          <p:nvPr/>
        </p:nvSpPr>
        <p:spPr>
          <a:xfrm>
            <a:off x="7567362" y="4999281"/>
            <a:ext cx="468096" cy="443884"/>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b="1" dirty="0"/>
              <a:t>！</a:t>
            </a:r>
          </a:p>
        </p:txBody>
      </p:sp>
      <p:sp>
        <p:nvSpPr>
          <p:cNvPr id="20" name="テキスト ボックス 19">
            <a:extLst>
              <a:ext uri="{FF2B5EF4-FFF2-40B4-BE49-F238E27FC236}">
                <a16:creationId xmlns:a16="http://schemas.microsoft.com/office/drawing/2014/main" id="{85684F9E-4AAB-A6EB-E8DE-B22070012692}"/>
              </a:ext>
            </a:extLst>
          </p:cNvPr>
          <p:cNvSpPr txBox="1"/>
          <p:nvPr/>
        </p:nvSpPr>
        <p:spPr>
          <a:xfrm>
            <a:off x="7812116" y="5531655"/>
            <a:ext cx="3680448" cy="896399"/>
          </a:xfrm>
          <a:prstGeom prst="rect">
            <a:avLst/>
          </a:prstGeom>
          <a:noFill/>
        </p:spPr>
        <p:txBody>
          <a:bodyPr wrap="square" lIns="0" rIns="0" rtlCol="0">
            <a:spAutoFit/>
          </a:bodyPr>
          <a:lstStyle/>
          <a:p>
            <a:pPr marL="171450" indent="-171450">
              <a:lnSpc>
                <a:spcPct val="120000"/>
              </a:lnSpc>
              <a:buFont typeface="Wingdings" panose="05000000000000000000" pitchFamily="2" charset="2"/>
              <a:buChar char="ü"/>
            </a:pPr>
            <a:r>
              <a:rPr lang="ja-JP" altLang="en-US" sz="110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訴求商品に関連させたくじ引き、占い</a:t>
            </a:r>
            <a:r>
              <a:rPr lang="ja-JP" altLang="en-US" sz="1100"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など、結果を共有したくなるインタラクション</a:t>
            </a:r>
            <a:endParaRPr kumimoji="1" lang="en-US" altLang="ja-JP" sz="1100"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endParaRPr>
          </a:p>
          <a:p>
            <a:pPr marL="171450" indent="-171450">
              <a:lnSpc>
                <a:spcPct val="120000"/>
              </a:lnSpc>
              <a:buFont typeface="Wingdings" panose="05000000000000000000" pitchFamily="2" charset="2"/>
              <a:buChar char="ü"/>
            </a:pPr>
            <a:r>
              <a:rPr lang="ja-JP" altLang="en-US" sz="110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訴求商品のバリエーション（フレーバー、色など）の　人気投票　</a:t>
            </a:r>
            <a:endParaRPr lang="en-US" altLang="ja-JP" sz="110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endParaRPr>
          </a:p>
        </p:txBody>
      </p:sp>
      <p:pic>
        <p:nvPicPr>
          <p:cNvPr id="22" name="図 21">
            <a:extLst>
              <a:ext uri="{FF2B5EF4-FFF2-40B4-BE49-F238E27FC236}">
                <a16:creationId xmlns:a16="http://schemas.microsoft.com/office/drawing/2014/main" id="{D3EF8D18-2E6B-D5DD-C81C-C02A899BFDCA}"/>
              </a:ext>
            </a:extLst>
          </p:cNvPr>
          <p:cNvPicPr>
            <a:picLocks noChangeAspect="1"/>
          </p:cNvPicPr>
          <p:nvPr/>
        </p:nvPicPr>
        <p:blipFill>
          <a:blip r:embed="rId4"/>
          <a:srcRect t="-52" b="10662"/>
          <a:stretch/>
        </p:blipFill>
        <p:spPr>
          <a:xfrm>
            <a:off x="664138" y="2396230"/>
            <a:ext cx="1062000" cy="1904564"/>
          </a:xfrm>
          <a:prstGeom prst="rect">
            <a:avLst/>
          </a:prstGeom>
        </p:spPr>
      </p:pic>
      <p:pic>
        <p:nvPicPr>
          <p:cNvPr id="59" name="図 58">
            <a:extLst>
              <a:ext uri="{FF2B5EF4-FFF2-40B4-BE49-F238E27FC236}">
                <a16:creationId xmlns:a16="http://schemas.microsoft.com/office/drawing/2014/main" id="{74336FD8-6109-2EC9-F093-44DD000EAC37}"/>
              </a:ext>
            </a:extLst>
          </p:cNvPr>
          <p:cNvPicPr>
            <a:picLocks noChangeAspect="1"/>
          </p:cNvPicPr>
          <p:nvPr/>
        </p:nvPicPr>
        <p:blipFill>
          <a:blip r:embed="rId5"/>
          <a:srcRect b="10460"/>
          <a:stretch/>
        </p:blipFill>
        <p:spPr>
          <a:xfrm>
            <a:off x="9077070" y="2573417"/>
            <a:ext cx="849600" cy="1526235"/>
          </a:xfrm>
          <a:prstGeom prst="rect">
            <a:avLst/>
          </a:prstGeom>
        </p:spPr>
      </p:pic>
      <p:pic>
        <p:nvPicPr>
          <p:cNvPr id="60" name="図 59">
            <a:extLst>
              <a:ext uri="{FF2B5EF4-FFF2-40B4-BE49-F238E27FC236}">
                <a16:creationId xmlns:a16="http://schemas.microsoft.com/office/drawing/2014/main" id="{CC41EBED-F1B7-5102-7E0E-9C06EC2A7625}"/>
              </a:ext>
            </a:extLst>
          </p:cNvPr>
          <p:cNvPicPr>
            <a:picLocks noChangeAspect="1"/>
          </p:cNvPicPr>
          <p:nvPr/>
        </p:nvPicPr>
        <p:blipFill>
          <a:blip r:embed="rId6"/>
          <a:srcRect t="14" b="10902"/>
          <a:stretch/>
        </p:blipFill>
        <p:spPr>
          <a:xfrm>
            <a:off x="9993190" y="2573417"/>
            <a:ext cx="849600" cy="1518430"/>
          </a:xfrm>
          <a:prstGeom prst="rect">
            <a:avLst/>
          </a:prstGeom>
        </p:spPr>
      </p:pic>
      <p:pic>
        <p:nvPicPr>
          <p:cNvPr id="64" name="図 63">
            <a:extLst>
              <a:ext uri="{FF2B5EF4-FFF2-40B4-BE49-F238E27FC236}">
                <a16:creationId xmlns:a16="http://schemas.microsoft.com/office/drawing/2014/main" id="{C7536FDE-CCD8-7A29-1D95-BF7B57C466C9}"/>
              </a:ext>
            </a:extLst>
          </p:cNvPr>
          <p:cNvPicPr>
            <a:picLocks noChangeAspect="1"/>
          </p:cNvPicPr>
          <p:nvPr/>
        </p:nvPicPr>
        <p:blipFill>
          <a:blip r:embed="rId7"/>
          <a:srcRect b="13632"/>
          <a:stretch/>
        </p:blipFill>
        <p:spPr>
          <a:xfrm>
            <a:off x="7816633" y="2573417"/>
            <a:ext cx="849600" cy="1518428"/>
          </a:xfrm>
          <a:prstGeom prst="rect">
            <a:avLst/>
          </a:prstGeom>
        </p:spPr>
      </p:pic>
      <p:grpSp>
        <p:nvGrpSpPr>
          <p:cNvPr id="68" name="グループ化 67">
            <a:extLst>
              <a:ext uri="{FF2B5EF4-FFF2-40B4-BE49-F238E27FC236}">
                <a16:creationId xmlns:a16="http://schemas.microsoft.com/office/drawing/2014/main" id="{6EB3FF0F-A22A-1A85-CAB8-E1628082546C}"/>
              </a:ext>
            </a:extLst>
          </p:cNvPr>
          <p:cNvGrpSpPr/>
          <p:nvPr/>
        </p:nvGrpSpPr>
        <p:grpSpPr>
          <a:xfrm>
            <a:off x="5739748" y="2239349"/>
            <a:ext cx="1216800" cy="2063840"/>
            <a:chOff x="5726652" y="2239349"/>
            <a:chExt cx="1216800" cy="2063840"/>
          </a:xfrm>
          <a:effectLst>
            <a:outerShdw dist="50800" dir="2700000" algn="tl" rotWithShape="0">
              <a:schemeClr val="tx2">
                <a:alpha val="30000"/>
              </a:schemeClr>
            </a:outerShdw>
          </a:effectLst>
        </p:grpSpPr>
        <p:sp>
          <p:nvSpPr>
            <p:cNvPr id="99" name="Round Same Side Corner Rectangle 29">
              <a:extLst>
                <a:ext uri="{FF2B5EF4-FFF2-40B4-BE49-F238E27FC236}">
                  <a16:creationId xmlns:a16="http://schemas.microsoft.com/office/drawing/2014/main" id="{80D8BBDF-59A9-AEB1-7B18-7719BBA95BD1}"/>
                </a:ext>
              </a:extLst>
            </p:cNvPr>
            <p:cNvSpPr/>
            <p:nvPr/>
          </p:nvSpPr>
          <p:spPr>
            <a:xfrm>
              <a:off x="5726652" y="2239349"/>
              <a:ext cx="1216800" cy="2063840"/>
            </a:xfrm>
            <a:prstGeom prst="round2SameRect">
              <a:avLst>
                <a:gd name="adj1" fmla="val 10195"/>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7" name="図 66">
              <a:extLst>
                <a:ext uri="{FF2B5EF4-FFF2-40B4-BE49-F238E27FC236}">
                  <a16:creationId xmlns:a16="http://schemas.microsoft.com/office/drawing/2014/main" id="{37ECDE95-89B8-B009-83F3-66580A743051}"/>
                </a:ext>
              </a:extLst>
            </p:cNvPr>
            <p:cNvPicPr>
              <a:picLocks noChangeAspect="1"/>
            </p:cNvPicPr>
            <p:nvPr/>
          </p:nvPicPr>
          <p:blipFill>
            <a:blip r:embed="rId8"/>
            <a:srcRect t="756" b="9995"/>
            <a:stretch/>
          </p:blipFill>
          <p:spPr>
            <a:xfrm>
              <a:off x="5804052" y="2396231"/>
              <a:ext cx="1062000" cy="1901594"/>
            </a:xfrm>
            <a:prstGeom prst="rect">
              <a:avLst/>
            </a:prstGeom>
          </p:spPr>
        </p:pic>
      </p:grpSp>
      <p:cxnSp>
        <p:nvCxnSpPr>
          <p:cNvPr id="65" name="直線矢印コネクタ 64">
            <a:extLst>
              <a:ext uri="{FF2B5EF4-FFF2-40B4-BE49-F238E27FC236}">
                <a16:creationId xmlns:a16="http://schemas.microsoft.com/office/drawing/2014/main" id="{BA2CACC3-40F9-303A-0700-874F2D1F92E7}"/>
              </a:ext>
            </a:extLst>
          </p:cNvPr>
          <p:cNvCxnSpPr>
            <a:cxnSpLocks/>
          </p:cNvCxnSpPr>
          <p:nvPr/>
        </p:nvCxnSpPr>
        <p:spPr>
          <a:xfrm>
            <a:off x="8449366" y="3132243"/>
            <a:ext cx="532755" cy="0"/>
          </a:xfrm>
          <a:prstGeom prst="straightConnector1">
            <a:avLst/>
          </a:prstGeom>
          <a:ln w="381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690009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プレースホルダー 10">
            <a:extLst>
              <a:ext uri="{FF2B5EF4-FFF2-40B4-BE49-F238E27FC236}">
                <a16:creationId xmlns:a16="http://schemas.microsoft.com/office/drawing/2014/main" id="{059B1F74-B5C1-0643-CEDE-F248DAA42776}"/>
              </a:ext>
            </a:extLst>
          </p:cNvPr>
          <p:cNvPicPr>
            <a:picLocks noGrp="1" noChangeAspect="1"/>
          </p:cNvPicPr>
          <p:nvPr>
            <p:ph type="pic" sz="quarter" idx="15"/>
          </p:nvPr>
        </p:nvPicPr>
        <p:blipFill>
          <a:blip r:embed="rId2" cstate="screen">
            <a:extLst>
              <a:ext uri="{28A0092B-C50C-407E-A947-70E740481C1C}">
                <a14:useLocalDpi xmlns:a14="http://schemas.microsoft.com/office/drawing/2010/main"/>
              </a:ext>
            </a:extLst>
          </a:blip>
          <a:srcRect t="71" b="71"/>
          <a:stretch/>
        </p:blipFill>
        <p:spPr>
          <a:solidFill>
            <a:srgbClr val="FFFFFF"/>
          </a:solidFill>
        </p:spPr>
      </p:pic>
      <p:sp>
        <p:nvSpPr>
          <p:cNvPr id="3" name="テキスト プレースホルダー 2">
            <a:extLst>
              <a:ext uri="{FF2B5EF4-FFF2-40B4-BE49-F238E27FC236}">
                <a16:creationId xmlns:a16="http://schemas.microsoft.com/office/drawing/2014/main" id="{24A29292-73BA-9A2F-5F05-E36BF8F774FB}"/>
              </a:ext>
            </a:extLst>
          </p:cNvPr>
          <p:cNvSpPr>
            <a:spLocks noGrp="1"/>
          </p:cNvSpPr>
          <p:nvPr>
            <p:ph type="body" sz="quarter" idx="19"/>
          </p:nvPr>
        </p:nvSpPr>
        <p:spPr/>
        <p:txBody>
          <a:bodyPr/>
          <a:lstStyle/>
          <a:p>
            <a:r>
              <a:rPr lang="ja-JP" altLang="en-US" dirty="0">
                <a:solidFill>
                  <a:srgbClr val="000048"/>
                </a:solidFill>
              </a:rPr>
              <a:t>概要</a:t>
            </a:r>
            <a:endParaRPr kumimoji="1" lang="ja-JP" altLang="en-US" dirty="0">
              <a:solidFill>
                <a:srgbClr val="000048"/>
              </a:solidFill>
            </a:endParaRPr>
          </a:p>
        </p:txBody>
      </p:sp>
      <p:sp>
        <p:nvSpPr>
          <p:cNvPr id="4" name="テキスト プレースホルダー 3">
            <a:extLst>
              <a:ext uri="{FF2B5EF4-FFF2-40B4-BE49-F238E27FC236}">
                <a16:creationId xmlns:a16="http://schemas.microsoft.com/office/drawing/2014/main" id="{DC608071-8362-CD0B-4A51-ACD11CD7891F}"/>
              </a:ext>
            </a:extLst>
          </p:cNvPr>
          <p:cNvSpPr>
            <a:spLocks noGrp="1"/>
          </p:cNvSpPr>
          <p:nvPr>
            <p:ph type="body" sz="quarter" idx="20"/>
          </p:nvPr>
        </p:nvSpPr>
        <p:spPr/>
        <p:txBody>
          <a:bodyPr/>
          <a:lstStyle/>
          <a:p>
            <a:r>
              <a:rPr lang="en-US" altLang="ja-JP" dirty="0"/>
              <a:t>01</a:t>
            </a:r>
            <a:endParaRPr lang="ja-JP" altLang="en-US"/>
          </a:p>
        </p:txBody>
      </p:sp>
    </p:spTree>
    <p:extLst>
      <p:ext uri="{BB962C8B-B14F-4D97-AF65-F5344CB8AC3E}">
        <p14:creationId xmlns:p14="http://schemas.microsoft.com/office/powerpoint/2010/main" val="261534787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1">
            <a:extLst>
              <a:ext uri="{FF2B5EF4-FFF2-40B4-BE49-F238E27FC236}">
                <a16:creationId xmlns:a16="http://schemas.microsoft.com/office/drawing/2014/main" id="{C8443850-22CE-608C-2AE5-BD96A3224309}"/>
              </a:ext>
            </a:extLst>
          </p:cNvPr>
          <p:cNvSpPr>
            <a:spLocks noGrp="1"/>
          </p:cNvSpPr>
          <p:nvPr>
            <p:ph type="body" sz="quarter" idx="10"/>
          </p:nvPr>
        </p:nvSpPr>
        <p:spPr>
          <a:xfrm>
            <a:off x="1887808" y="252000"/>
            <a:ext cx="8136904" cy="335028"/>
          </a:xfrm>
        </p:spPr>
        <p:txBody>
          <a:bodyPr/>
          <a:lstStyle/>
          <a:p>
            <a:r>
              <a:rPr lang="en-US" altLang="ja-JP" dirty="0">
                <a:latin typeface="メイリオ" panose="020B0604030504040204" pitchFamily="34" charset="-128"/>
                <a:ea typeface="メイリオ" panose="020B0604030504040204" pitchFamily="34" charset="-128"/>
              </a:rPr>
              <a:t>LINE</a:t>
            </a:r>
            <a:r>
              <a:rPr lang="ja-JP" altLang="en-US" dirty="0">
                <a:latin typeface="メイリオ" panose="020B0604030504040204" pitchFamily="34" charset="-128"/>
                <a:ea typeface="メイリオ" panose="020B0604030504040204" pitchFamily="34" charset="-128"/>
              </a:rPr>
              <a:t>連携オプション</a:t>
            </a:r>
            <a:r>
              <a:rPr lang="en-US" altLang="ja-JP" dirty="0">
                <a:latin typeface="メイリオ" panose="020B0604030504040204" pitchFamily="34" charset="-128"/>
                <a:ea typeface="メイリオ" panose="020B0604030504040204" pitchFamily="34" charset="-128"/>
              </a:rPr>
              <a:t>②</a:t>
            </a:r>
            <a:r>
              <a:rPr lang="ja-JP" altLang="en-US" dirty="0">
                <a:latin typeface="メイリオ" panose="020B0604030504040204" pitchFamily="34" charset="-128"/>
                <a:ea typeface="メイリオ" panose="020B0604030504040204" pitchFamily="34" charset="-128"/>
              </a:rPr>
              <a:t>：友だち追加</a:t>
            </a:r>
            <a:r>
              <a:rPr lang="en-US" altLang="ja-JP" dirty="0">
                <a:latin typeface="メイリオ" panose="020B0604030504040204" pitchFamily="34" charset="-128"/>
                <a:ea typeface="メイリオ" panose="020B0604030504040204" pitchFamily="34" charset="-128"/>
              </a:rPr>
              <a:t> </a:t>
            </a:r>
            <a:r>
              <a:rPr lang="ja-JP" altLang="en-US" dirty="0">
                <a:latin typeface="メイリオ" panose="020B0604030504040204" pitchFamily="34" charset="-128"/>
                <a:ea typeface="メイリオ" panose="020B0604030504040204" pitchFamily="34" charset="-128"/>
              </a:rPr>
              <a:t>展開イメージ</a:t>
            </a:r>
            <a:endParaRPr lang="ja-JP" altLang="en-US" sz="1200" dirty="0"/>
          </a:p>
        </p:txBody>
      </p:sp>
      <p:sp>
        <p:nvSpPr>
          <p:cNvPr id="5" name="テキスト ボックス 4">
            <a:extLst>
              <a:ext uri="{FF2B5EF4-FFF2-40B4-BE49-F238E27FC236}">
                <a16:creationId xmlns:a16="http://schemas.microsoft.com/office/drawing/2014/main" id="{A6B9DD8C-856F-56E5-8F1A-70E41ABBCF73}"/>
              </a:ext>
            </a:extLst>
          </p:cNvPr>
          <p:cNvSpPr txBox="1"/>
          <p:nvPr/>
        </p:nvSpPr>
        <p:spPr>
          <a:xfrm>
            <a:off x="8201531" y="496648"/>
            <a:ext cx="1895782" cy="278153"/>
          </a:xfrm>
          <a:prstGeom prst="rect">
            <a:avLst/>
          </a:prstGeom>
          <a:noFill/>
        </p:spPr>
        <p:txBody>
          <a:bodyPr wrap="square">
            <a:spAutoFit/>
          </a:bodyPr>
          <a:lstStyle/>
          <a:p>
            <a:pPr marL="250310" marR="6277" indent="-235401" eaLnBrk="1" fontAlgn="auto" hangingPunct="1">
              <a:lnSpc>
                <a:spcPct val="120000"/>
              </a:lnSpc>
              <a:spcBef>
                <a:spcPts val="124"/>
              </a:spcBef>
              <a:spcAft>
                <a:spcPts val="0"/>
              </a:spcAft>
            </a:pPr>
            <a:r>
              <a:rPr lang="en-US" altLang="ja-JP" sz="1050" dirty="0">
                <a:latin typeface="Meiryo" panose="020B0604030504040204" pitchFamily="34" charset="-128"/>
                <a:ea typeface="Meiryo" panose="020B0604030504040204" pitchFamily="34" charset="-128"/>
                <a:cs typeface="Meiryo" charset="-128"/>
              </a:rPr>
              <a:t>※</a:t>
            </a:r>
            <a:r>
              <a:rPr lang="ja-JP" altLang="en-US" sz="1050" dirty="0">
                <a:latin typeface="Meiryo" panose="020B0604030504040204" pitchFamily="34" charset="-128"/>
                <a:ea typeface="Meiryo" panose="020B0604030504040204" pitchFamily="34" charset="-128"/>
                <a:cs typeface="Meiryo" charset="-128"/>
              </a:rPr>
              <a:t>スマートフォンのみ</a:t>
            </a:r>
            <a:endParaRPr lang="en-US" altLang="ja-JP" sz="1050" dirty="0">
              <a:latin typeface="Meiryo" panose="020B0604030504040204" pitchFamily="34" charset="-128"/>
              <a:ea typeface="Meiryo" panose="020B0604030504040204" pitchFamily="34" charset="-128"/>
              <a:cs typeface="Meiryo" charset="-128"/>
            </a:endParaRPr>
          </a:p>
        </p:txBody>
      </p:sp>
      <p:sp>
        <p:nvSpPr>
          <p:cNvPr id="45" name="Round Same Side Corner Rectangle 29">
            <a:extLst>
              <a:ext uri="{FF2B5EF4-FFF2-40B4-BE49-F238E27FC236}">
                <a16:creationId xmlns:a16="http://schemas.microsoft.com/office/drawing/2014/main" id="{D52BEB83-FC61-D730-F172-7A3498C3CD29}"/>
              </a:ext>
            </a:extLst>
          </p:cNvPr>
          <p:cNvSpPr/>
          <p:nvPr/>
        </p:nvSpPr>
        <p:spPr>
          <a:xfrm>
            <a:off x="7696426" y="2267057"/>
            <a:ext cx="1522800" cy="2262413"/>
          </a:xfrm>
          <a:prstGeom prst="round2SameRect">
            <a:avLst>
              <a:gd name="adj1" fmla="val 10195"/>
              <a:gd name="adj2" fmla="val 0"/>
            </a:avLst>
          </a:prstGeom>
          <a:solidFill>
            <a:schemeClr val="bg1">
              <a:lumMod val="85000"/>
            </a:schemeClr>
          </a:solidFill>
          <a:ln>
            <a:noFill/>
          </a:ln>
          <a:effectLst>
            <a:outerShdw dist="50800" dir="2700000" algn="tl" rotWithShape="0">
              <a:schemeClr val="tx2">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図 11" descr="ダイアグラム が含まれている画像&#10;&#10;自動的に生成された説明">
            <a:extLst>
              <a:ext uri="{FF2B5EF4-FFF2-40B4-BE49-F238E27FC236}">
                <a16:creationId xmlns:a16="http://schemas.microsoft.com/office/drawing/2014/main" id="{704D1C65-6694-05D8-E011-ACF5F9D3F38D}"/>
              </a:ext>
            </a:extLst>
          </p:cNvPr>
          <p:cNvPicPr>
            <a:picLocks noChangeAspect="1"/>
          </p:cNvPicPr>
          <p:nvPr/>
        </p:nvPicPr>
        <p:blipFill>
          <a:blip r:embed="rId2"/>
          <a:stretch>
            <a:fillRect/>
          </a:stretch>
        </p:blipFill>
        <p:spPr>
          <a:xfrm>
            <a:off x="7788226" y="2442320"/>
            <a:ext cx="1339200" cy="2008800"/>
          </a:xfrm>
          <a:prstGeom prst="rect">
            <a:avLst/>
          </a:prstGeom>
        </p:spPr>
      </p:pic>
      <p:sp>
        <p:nvSpPr>
          <p:cNvPr id="23" name="Round Same Side Corner Rectangle 29">
            <a:extLst>
              <a:ext uri="{FF2B5EF4-FFF2-40B4-BE49-F238E27FC236}">
                <a16:creationId xmlns:a16="http://schemas.microsoft.com/office/drawing/2014/main" id="{A9F3EF16-10BA-E896-5B70-2D6C44AF99E8}"/>
              </a:ext>
            </a:extLst>
          </p:cNvPr>
          <p:cNvSpPr/>
          <p:nvPr/>
        </p:nvSpPr>
        <p:spPr>
          <a:xfrm>
            <a:off x="1387667" y="2249745"/>
            <a:ext cx="1526400" cy="2358510"/>
          </a:xfrm>
          <a:prstGeom prst="round2SameRect">
            <a:avLst>
              <a:gd name="adj1" fmla="val 10195"/>
              <a:gd name="adj2" fmla="val 0"/>
            </a:avLst>
          </a:prstGeom>
          <a:solidFill>
            <a:schemeClr val="bg1">
              <a:lumMod val="85000"/>
            </a:schemeClr>
          </a:solidFill>
          <a:ln>
            <a:noFill/>
          </a:ln>
          <a:effectLst>
            <a:outerShdw dist="50800" dir="2700000" algn="tl" rotWithShape="0">
              <a:schemeClr val="tx2">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図 8">
            <a:extLst>
              <a:ext uri="{FF2B5EF4-FFF2-40B4-BE49-F238E27FC236}">
                <a16:creationId xmlns:a16="http://schemas.microsoft.com/office/drawing/2014/main" id="{F5330433-A10E-B9FC-9392-0B4F822D8BFD}"/>
              </a:ext>
            </a:extLst>
          </p:cNvPr>
          <p:cNvPicPr>
            <a:picLocks noChangeAspect="1"/>
          </p:cNvPicPr>
          <p:nvPr/>
        </p:nvPicPr>
        <p:blipFill>
          <a:blip r:embed="rId3"/>
          <a:srcRect b="19386"/>
          <a:stretch/>
        </p:blipFill>
        <p:spPr>
          <a:xfrm>
            <a:off x="1479467" y="2442320"/>
            <a:ext cx="1339200" cy="2165935"/>
          </a:xfrm>
          <a:prstGeom prst="rect">
            <a:avLst/>
          </a:prstGeom>
        </p:spPr>
      </p:pic>
      <p:sp>
        <p:nvSpPr>
          <p:cNvPr id="6" name="object 53">
            <a:extLst>
              <a:ext uri="{FF2B5EF4-FFF2-40B4-BE49-F238E27FC236}">
                <a16:creationId xmlns:a16="http://schemas.microsoft.com/office/drawing/2014/main" id="{28C89FAD-3B66-B1EB-9035-5EC89AB51857}"/>
              </a:ext>
            </a:extLst>
          </p:cNvPr>
          <p:cNvSpPr txBox="1"/>
          <p:nvPr/>
        </p:nvSpPr>
        <p:spPr>
          <a:xfrm>
            <a:off x="3843868" y="1190457"/>
            <a:ext cx="3403496" cy="159274"/>
          </a:xfrm>
          <a:prstGeom prst="roundRect">
            <a:avLst>
              <a:gd name="adj" fmla="val 0"/>
            </a:avLst>
          </a:prstGeom>
          <a:noFill/>
          <a:ln>
            <a:noFill/>
          </a:ln>
        </p:spPr>
        <p:txBody>
          <a:bodyPr vert="horz" wrap="none" lIns="0" tIns="0" rIns="0" bIns="0" rtlCol="0">
            <a:spAutoFit/>
          </a:bodyPr>
          <a:lstStyle/>
          <a:p>
            <a:pPr marL="250310" marR="6277" indent="-235401" eaLnBrk="1" fontAlgn="auto" hangingPunct="1">
              <a:lnSpc>
                <a:spcPct val="120000"/>
              </a:lnSpc>
              <a:spcBef>
                <a:spcPts val="124"/>
              </a:spcBef>
              <a:spcAft>
                <a:spcPts val="0"/>
              </a:spcAft>
            </a:pPr>
            <a:r>
              <a:rPr lang="en-US" altLang="ja-JP" sz="900" dirty="0">
                <a:solidFill>
                  <a:schemeClr val="tx1">
                    <a:lumMod val="65000"/>
                    <a:lumOff val="35000"/>
                  </a:schemeClr>
                </a:solidFill>
                <a:latin typeface="Meiryo" panose="020B0604030504040204" pitchFamily="34" charset="-128"/>
                <a:ea typeface="Meiryo" panose="020B0604030504040204" pitchFamily="34" charset="-128"/>
                <a:cs typeface="Meiryo" charset="-128"/>
              </a:rPr>
              <a:t>※</a:t>
            </a:r>
            <a:r>
              <a:rPr lang="ja-JP" altLang="en-US" sz="900" dirty="0">
                <a:solidFill>
                  <a:schemeClr val="tx1">
                    <a:lumMod val="65000"/>
                    <a:lumOff val="35000"/>
                  </a:schemeClr>
                </a:solidFill>
                <a:latin typeface="Meiryo" panose="020B0604030504040204" pitchFamily="34" charset="-128"/>
                <a:ea typeface="Meiryo" panose="020B0604030504040204" pitchFamily="34" charset="-128"/>
                <a:cs typeface="Meiryo" charset="-128"/>
              </a:rPr>
              <a:t>広告主様が</a:t>
            </a:r>
            <a:r>
              <a:rPr lang="en" altLang="ja-JP" sz="900" dirty="0">
                <a:solidFill>
                  <a:schemeClr val="tx1">
                    <a:lumMod val="65000"/>
                    <a:lumOff val="35000"/>
                  </a:schemeClr>
                </a:solidFill>
                <a:latin typeface="Meiryo" panose="020B0604030504040204" pitchFamily="34" charset="-128"/>
                <a:ea typeface="Meiryo" panose="020B0604030504040204" pitchFamily="34" charset="-128"/>
                <a:cs typeface="Meiryo" charset="-128"/>
              </a:rPr>
              <a:t>LINE</a:t>
            </a:r>
            <a:r>
              <a:rPr lang="ja-JP" altLang="en-US" sz="900" dirty="0">
                <a:solidFill>
                  <a:schemeClr val="tx1">
                    <a:lumMod val="65000"/>
                    <a:lumOff val="35000"/>
                  </a:schemeClr>
                </a:solidFill>
                <a:latin typeface="Meiryo" panose="020B0604030504040204" pitchFamily="34" charset="-128"/>
                <a:ea typeface="Meiryo" panose="020B0604030504040204" pitchFamily="34" charset="-128"/>
                <a:cs typeface="Meiryo" charset="-128"/>
              </a:rPr>
              <a:t>公式アカウントを開設されている場合のみ可能</a:t>
            </a:r>
          </a:p>
        </p:txBody>
      </p:sp>
      <p:sp>
        <p:nvSpPr>
          <p:cNvPr id="7" name="テキスト ボックス 6">
            <a:extLst>
              <a:ext uri="{FF2B5EF4-FFF2-40B4-BE49-F238E27FC236}">
                <a16:creationId xmlns:a16="http://schemas.microsoft.com/office/drawing/2014/main" id="{42141C05-9D9A-A2CE-5CEC-76D9F4156EED}"/>
              </a:ext>
            </a:extLst>
          </p:cNvPr>
          <p:cNvSpPr txBox="1"/>
          <p:nvPr/>
        </p:nvSpPr>
        <p:spPr>
          <a:xfrm>
            <a:off x="497897" y="1079901"/>
            <a:ext cx="3316721" cy="338554"/>
          </a:xfrm>
          <a:prstGeom prst="rect">
            <a:avLst/>
          </a:prstGeom>
          <a:noFill/>
        </p:spPr>
        <p:txBody>
          <a:bodyPr wrap="square" lIns="0" tIns="0" rIns="0" bIns="0" rtlCol="0">
            <a:spAutoFit/>
          </a:bodyPr>
          <a:lstStyle/>
          <a:p>
            <a:pPr eaLnBrk="1" fontAlgn="auto" hangingPunct="1">
              <a:lnSpc>
                <a:spcPct val="150000"/>
              </a:lnSpc>
              <a:spcBef>
                <a:spcPts val="0"/>
              </a:spcBef>
              <a:spcAft>
                <a:spcPts val="0"/>
              </a:spcAft>
              <a:defRPr/>
            </a:pPr>
            <a:r>
              <a:rPr kumimoji="0" lang="ja-JP" altLang="en-US" sz="1600" b="1" kern="0" dirty="0">
                <a:solidFill>
                  <a:schemeClr val="tx1">
                    <a:lumMod val="95000"/>
                    <a:lumOff val="5000"/>
                  </a:schemeClr>
                </a:solidFill>
                <a:latin typeface="Meiryo" panose="020B0604030504040204" pitchFamily="34" charset="-128"/>
                <a:ea typeface="Meiryo" panose="020B0604030504040204" pitchFamily="34" charset="-128"/>
              </a:rPr>
              <a:t>｜</a:t>
            </a:r>
            <a:r>
              <a:rPr kumimoji="0" lang="en-US" altLang="ja-JP" sz="1600" b="1" kern="0" dirty="0">
                <a:solidFill>
                  <a:schemeClr val="tx1">
                    <a:lumMod val="95000"/>
                    <a:lumOff val="5000"/>
                  </a:schemeClr>
                </a:solidFill>
                <a:latin typeface="Meiryo" panose="020B0604030504040204" pitchFamily="34" charset="-128"/>
                <a:ea typeface="Meiryo" panose="020B0604030504040204" pitchFamily="34" charset="-128"/>
              </a:rPr>
              <a:t>LINE</a:t>
            </a:r>
            <a:r>
              <a:rPr kumimoji="0" lang="ja-JP" altLang="en-US" sz="1600" b="1" kern="0" dirty="0">
                <a:solidFill>
                  <a:schemeClr val="tx1">
                    <a:lumMod val="95000"/>
                    <a:lumOff val="5000"/>
                  </a:schemeClr>
                </a:solidFill>
                <a:latin typeface="Meiryo" panose="020B0604030504040204" pitchFamily="34" charset="-128"/>
                <a:ea typeface="Meiryo" panose="020B0604030504040204" pitchFamily="34" charset="-128"/>
              </a:rPr>
              <a:t>公式アカウント友だち追加</a:t>
            </a:r>
            <a:endParaRPr kumimoji="0" lang="en-US" altLang="ja-JP" sz="1600" b="1" kern="0" dirty="0">
              <a:solidFill>
                <a:schemeClr val="tx1">
                  <a:lumMod val="95000"/>
                  <a:lumOff val="5000"/>
                </a:schemeClr>
              </a:solidFill>
              <a:latin typeface="Meiryo" panose="020B0604030504040204" pitchFamily="34" charset="-128"/>
              <a:ea typeface="Meiryo" panose="020B0604030504040204" pitchFamily="34" charset="-128"/>
            </a:endParaRPr>
          </a:p>
        </p:txBody>
      </p:sp>
      <p:sp>
        <p:nvSpPr>
          <p:cNvPr id="21" name="正方形/長方形 20">
            <a:extLst>
              <a:ext uri="{FF2B5EF4-FFF2-40B4-BE49-F238E27FC236}">
                <a16:creationId xmlns:a16="http://schemas.microsoft.com/office/drawing/2014/main" id="{C4D982FF-5BA9-BE67-FF0C-965EB61135D9}"/>
              </a:ext>
            </a:extLst>
          </p:cNvPr>
          <p:cNvSpPr/>
          <p:nvPr/>
        </p:nvSpPr>
        <p:spPr>
          <a:xfrm>
            <a:off x="952590" y="1601749"/>
            <a:ext cx="2336905" cy="522000"/>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tIns="72000" rtlCol="0" anchor="ctr"/>
          <a:lstStyle/>
          <a:p>
            <a:pPr algn="ctr">
              <a:lnSpc>
                <a:spcPct val="110000"/>
              </a:lnSpc>
            </a:pPr>
            <a:r>
              <a:rPr kumimoji="1" lang="ja-JP" altLang="en-US" sz="1050" b="1" dirty="0">
                <a:solidFill>
                  <a:schemeClr val="bg1"/>
                </a:solidFill>
                <a:latin typeface="Meiryo" panose="020B0604030504040204" pitchFamily="34" charset="-128"/>
                <a:ea typeface="Meiryo" panose="020B0604030504040204" pitchFamily="34" charset="-128"/>
              </a:rPr>
              <a:t>トップページインタラクションの</a:t>
            </a:r>
            <a:endParaRPr kumimoji="1" lang="en-US" altLang="ja-JP" sz="1050" b="1" dirty="0">
              <a:solidFill>
                <a:schemeClr val="bg1"/>
              </a:solidFill>
              <a:latin typeface="Meiryo" panose="020B0604030504040204" pitchFamily="34" charset="-128"/>
              <a:ea typeface="Meiryo" panose="020B0604030504040204" pitchFamily="34" charset="-128"/>
            </a:endParaRPr>
          </a:p>
          <a:p>
            <a:pPr algn="ctr">
              <a:lnSpc>
                <a:spcPct val="110000"/>
              </a:lnSpc>
            </a:pPr>
            <a:r>
              <a:rPr kumimoji="1" lang="ja-JP" altLang="en-US" sz="1050" b="1" dirty="0">
                <a:solidFill>
                  <a:schemeClr val="bg1"/>
                </a:solidFill>
                <a:latin typeface="Meiryo" panose="020B0604030504040204" pitchFamily="34" charset="-128"/>
                <a:ea typeface="Meiryo" panose="020B0604030504040204" pitchFamily="34" charset="-128"/>
              </a:rPr>
              <a:t>演出ラストカット</a:t>
            </a:r>
            <a:endParaRPr kumimoji="1" lang="en-US" altLang="ja-JP" sz="1050" b="1" dirty="0">
              <a:solidFill>
                <a:schemeClr val="bg1"/>
              </a:solidFill>
              <a:latin typeface="Meiryo" panose="020B0604030504040204" pitchFamily="34" charset="-128"/>
              <a:ea typeface="Meiryo" panose="020B0604030504040204" pitchFamily="34" charset="-128"/>
            </a:endParaRPr>
          </a:p>
        </p:txBody>
      </p:sp>
      <p:sp>
        <p:nvSpPr>
          <p:cNvPr id="22" name="正方形/長方形 21">
            <a:extLst>
              <a:ext uri="{FF2B5EF4-FFF2-40B4-BE49-F238E27FC236}">
                <a16:creationId xmlns:a16="http://schemas.microsoft.com/office/drawing/2014/main" id="{EF7BE4A6-391A-F489-6F26-FEB53ADA87DB}"/>
              </a:ext>
            </a:extLst>
          </p:cNvPr>
          <p:cNvSpPr/>
          <p:nvPr/>
        </p:nvSpPr>
        <p:spPr>
          <a:xfrm>
            <a:off x="4139346" y="1601749"/>
            <a:ext cx="2230806" cy="5220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tIns="108000" rtlCol="0" anchor="ctr"/>
          <a:lstStyle/>
          <a:p>
            <a:pPr algn="ctr"/>
            <a:r>
              <a:rPr lang="ja-JP" altLang="en-US" sz="1050" b="1" dirty="0">
                <a:solidFill>
                  <a:schemeClr val="bg1"/>
                </a:solidFill>
                <a:latin typeface="+mn-ea"/>
              </a:rPr>
              <a:t>広告主様の</a:t>
            </a:r>
            <a:r>
              <a:rPr lang="en-US" altLang="ja-JP" sz="1050" b="1" dirty="0">
                <a:solidFill>
                  <a:schemeClr val="bg1"/>
                </a:solidFill>
                <a:latin typeface="+mn-ea"/>
              </a:rPr>
              <a:t>LNE</a:t>
            </a:r>
            <a:r>
              <a:rPr lang="ja-JP" altLang="en-US" sz="1050" b="1" dirty="0">
                <a:solidFill>
                  <a:schemeClr val="bg1"/>
                </a:solidFill>
                <a:latin typeface="+mn-ea"/>
              </a:rPr>
              <a:t>公式アカウント</a:t>
            </a:r>
            <a:endParaRPr lang="en-US" altLang="ja-JP" sz="1050" b="1" dirty="0">
              <a:solidFill>
                <a:schemeClr val="bg1"/>
              </a:solidFill>
              <a:latin typeface="+mn-ea"/>
            </a:endParaRPr>
          </a:p>
          <a:p>
            <a:pPr algn="ctr"/>
            <a:r>
              <a:rPr lang="ja-JP" altLang="en-US" sz="1050" b="1" dirty="0">
                <a:solidFill>
                  <a:schemeClr val="bg1"/>
                </a:solidFill>
                <a:latin typeface="+mn-ea"/>
              </a:rPr>
              <a:t>プロフィール</a:t>
            </a:r>
          </a:p>
        </p:txBody>
      </p:sp>
      <p:sp>
        <p:nvSpPr>
          <p:cNvPr id="26" name="正方形/長方形 25">
            <a:extLst>
              <a:ext uri="{FF2B5EF4-FFF2-40B4-BE49-F238E27FC236}">
                <a16:creationId xmlns:a16="http://schemas.microsoft.com/office/drawing/2014/main" id="{BA8729E4-3652-246D-099F-36E61ED6513A}"/>
              </a:ext>
            </a:extLst>
          </p:cNvPr>
          <p:cNvSpPr/>
          <p:nvPr/>
        </p:nvSpPr>
        <p:spPr>
          <a:xfrm>
            <a:off x="7321320" y="1592263"/>
            <a:ext cx="2216617" cy="522000"/>
          </a:xfrm>
          <a:prstGeom prst="rect">
            <a:avLst/>
          </a:prstGeom>
          <a:solidFill>
            <a:srgbClr val="666666"/>
          </a:solidFill>
          <a:ln>
            <a:noFill/>
          </a:ln>
        </p:spPr>
        <p:style>
          <a:lnRef idx="2">
            <a:schemeClr val="accent1">
              <a:shade val="15000"/>
            </a:schemeClr>
          </a:lnRef>
          <a:fillRef idx="1">
            <a:schemeClr val="accent1"/>
          </a:fillRef>
          <a:effectRef idx="0">
            <a:schemeClr val="accent1"/>
          </a:effectRef>
          <a:fontRef idx="minor">
            <a:schemeClr val="lt1"/>
          </a:fontRef>
        </p:style>
        <p:txBody>
          <a:bodyPr tIns="108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mn-cs"/>
              </a:rPr>
              <a:t>ランディングページ</a:t>
            </a:r>
          </a:p>
        </p:txBody>
      </p:sp>
      <p:sp>
        <p:nvSpPr>
          <p:cNvPr id="46" name="テキスト ボックス 45">
            <a:extLst>
              <a:ext uri="{FF2B5EF4-FFF2-40B4-BE49-F238E27FC236}">
                <a16:creationId xmlns:a16="http://schemas.microsoft.com/office/drawing/2014/main" id="{29B803A2-D45F-5506-5D1E-06B0914A32E7}"/>
              </a:ext>
            </a:extLst>
          </p:cNvPr>
          <p:cNvSpPr txBox="1"/>
          <p:nvPr/>
        </p:nvSpPr>
        <p:spPr>
          <a:xfrm>
            <a:off x="1396076" y="5220997"/>
            <a:ext cx="5774842" cy="1339597"/>
          </a:xfrm>
          <a:prstGeom prst="rect">
            <a:avLst/>
          </a:prstGeom>
          <a:noFill/>
        </p:spPr>
        <p:txBody>
          <a:bodyPr wrap="square" lIns="0" rIns="0" rtlCol="0">
            <a:spAutoFit/>
          </a:bodyPr>
          <a:lstStyle/>
          <a:p>
            <a:pPr>
              <a:lnSpc>
                <a:spcPct val="120000"/>
              </a:lnSpc>
            </a:pPr>
            <a:r>
              <a:rPr kumimoji="1" lang="en-US" altLang="ja-JP" sz="1100" dirty="0">
                <a:solidFill>
                  <a:schemeClr val="tx1">
                    <a:lumMod val="95000"/>
                    <a:lumOff val="5000"/>
                  </a:schemeClr>
                </a:solidFill>
                <a:latin typeface="Meiryo" panose="020B0604030504040204" pitchFamily="34" charset="-128"/>
                <a:ea typeface="Meiryo" panose="020B0604030504040204" pitchFamily="34" charset="-128"/>
              </a:rPr>
              <a:t>①</a:t>
            </a:r>
            <a:r>
              <a:rPr kumimoji="1" lang="ja-JP" altLang="en-US" sz="1100" dirty="0">
                <a:solidFill>
                  <a:schemeClr val="tx1">
                    <a:lumMod val="95000"/>
                    <a:lumOff val="5000"/>
                  </a:schemeClr>
                </a:solidFill>
                <a:latin typeface="Meiryo" panose="020B0604030504040204" pitchFamily="34" charset="-128"/>
                <a:ea typeface="Meiryo" panose="020B0604030504040204" pitchFamily="34" charset="-128"/>
              </a:rPr>
              <a:t>「友だち追加」ボタンのタップで広告主</a:t>
            </a:r>
            <a:r>
              <a:rPr lang="ja-JP" altLang="en-US" sz="1100" dirty="0">
                <a:solidFill>
                  <a:schemeClr val="tx1">
                    <a:lumMod val="95000"/>
                    <a:lumOff val="5000"/>
                  </a:schemeClr>
                </a:solidFill>
                <a:latin typeface="Meiryo" panose="020B0604030504040204" pitchFamily="34" charset="-128"/>
                <a:ea typeface="Meiryo" panose="020B0604030504040204" pitchFamily="34" charset="-128"/>
              </a:rPr>
              <a:t>様の</a:t>
            </a:r>
            <a:r>
              <a:rPr lang="en-US" altLang="ja-JP" sz="1100" dirty="0">
                <a:solidFill>
                  <a:schemeClr val="tx1">
                    <a:lumMod val="95000"/>
                    <a:lumOff val="5000"/>
                  </a:schemeClr>
                </a:solidFill>
                <a:latin typeface="Meiryo" panose="020B0604030504040204" pitchFamily="34" charset="-128"/>
                <a:ea typeface="Meiryo" panose="020B0604030504040204" pitchFamily="34" charset="-128"/>
              </a:rPr>
              <a:t>LINE</a:t>
            </a:r>
            <a:r>
              <a:rPr lang="ja-JP" altLang="en-US" sz="1100" dirty="0">
                <a:solidFill>
                  <a:schemeClr val="tx1">
                    <a:lumMod val="95000"/>
                    <a:lumOff val="5000"/>
                  </a:schemeClr>
                </a:solidFill>
                <a:latin typeface="Meiryo" panose="020B0604030504040204" pitchFamily="34" charset="-128"/>
                <a:ea typeface="Meiryo" panose="020B0604030504040204" pitchFamily="34" charset="-128"/>
              </a:rPr>
              <a:t>公式アカウント</a:t>
            </a:r>
            <a:r>
              <a:rPr kumimoji="1" lang="ja-JP" altLang="en-US" sz="1100" dirty="0">
                <a:solidFill>
                  <a:schemeClr val="tx1">
                    <a:lumMod val="95000"/>
                    <a:lumOff val="5000"/>
                  </a:schemeClr>
                </a:solidFill>
                <a:latin typeface="Meiryo" panose="020B0604030504040204" pitchFamily="34" charset="-128"/>
                <a:ea typeface="Meiryo" panose="020B0604030504040204" pitchFamily="34" charset="-128"/>
              </a:rPr>
              <a:t>に遷移して友だち追加</a:t>
            </a:r>
            <a:endParaRPr kumimoji="1" lang="en-US" altLang="ja-JP" sz="1100" dirty="0">
              <a:solidFill>
                <a:schemeClr val="tx1">
                  <a:lumMod val="95000"/>
                  <a:lumOff val="5000"/>
                </a:schemeClr>
              </a:solidFill>
              <a:latin typeface="Meiryo" panose="020B0604030504040204" pitchFamily="34" charset="-128"/>
              <a:ea typeface="Meiryo" panose="020B0604030504040204" pitchFamily="34" charset="-128"/>
            </a:endParaRPr>
          </a:p>
          <a:p>
            <a:pPr marL="0" marR="0" lvl="0" indent="0" algn="l" defTabSz="914400" rtl="0" eaLnBrk="0" fontAlgn="base" latinLnBrk="0" hangingPunct="0">
              <a:lnSpc>
                <a:spcPct val="120000"/>
              </a:lnSpc>
              <a:spcBef>
                <a:spcPct val="0"/>
              </a:spcBef>
              <a:spcAft>
                <a:spcPct val="0"/>
              </a:spcAft>
              <a:buClrTx/>
              <a:buSzTx/>
              <a:buFontTx/>
              <a:buNone/>
              <a:tabLst/>
              <a:defRPr/>
            </a:pPr>
            <a:r>
              <a:rPr kumimoji="1" lang="ja-JP" altLang="en-US" sz="800" b="0"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rPr>
              <a:t>　</a:t>
            </a:r>
            <a:r>
              <a:rPr kumimoji="1" lang="en-US" altLang="ja-JP" sz="800" b="0"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rPr>
              <a:t>遷移先は広告主様に指定いただきます。遷移後の挙動は</a:t>
            </a:r>
            <a:r>
              <a:rPr kumimoji="1" lang="en-US" altLang="ja-JP" sz="800" b="0"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rPr>
              <a:t>LINE</a:t>
            </a:r>
            <a:r>
              <a:rPr kumimoji="1" lang="ja-JP" altLang="en-US" sz="800" b="0"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rPr>
              <a:t>の仕様に準じます</a:t>
            </a:r>
            <a:endParaRPr kumimoji="1" lang="en-US" altLang="ja-JP" sz="1100" dirty="0">
              <a:solidFill>
                <a:schemeClr val="tx1">
                  <a:lumMod val="95000"/>
                  <a:lumOff val="5000"/>
                </a:schemeClr>
              </a:solidFill>
              <a:latin typeface="Meiryo" panose="020B0604030504040204" pitchFamily="34" charset="-128"/>
              <a:ea typeface="Meiryo" panose="020B0604030504040204" pitchFamily="34" charset="-128"/>
            </a:endParaRPr>
          </a:p>
          <a:p>
            <a:pPr>
              <a:lnSpc>
                <a:spcPct val="120000"/>
              </a:lnSpc>
            </a:pPr>
            <a:r>
              <a:rPr lang="ja-JP" altLang="en-US" sz="1100" dirty="0">
                <a:solidFill>
                  <a:schemeClr val="tx1">
                    <a:lumMod val="95000"/>
                    <a:lumOff val="5000"/>
                  </a:schemeClr>
                </a:solidFill>
                <a:latin typeface="Meiryo" panose="020B0604030504040204" pitchFamily="34" charset="-128"/>
                <a:ea typeface="Meiryo" panose="020B0604030504040204" pitchFamily="34" charset="-128"/>
              </a:rPr>
              <a:t>②ラストカットの表示時間に制限を設け、経過後は</a:t>
            </a:r>
            <a:r>
              <a:rPr kumimoji="1" lang="ja-JP" altLang="en-US" sz="1100" dirty="0">
                <a:solidFill>
                  <a:schemeClr val="tx1">
                    <a:lumMod val="95000"/>
                    <a:lumOff val="5000"/>
                  </a:schemeClr>
                </a:solidFill>
                <a:latin typeface="Meiryo" panose="020B0604030504040204" pitchFamily="34" charset="-128"/>
                <a:ea typeface="Meiryo" panose="020B0604030504040204" pitchFamily="34" charset="-128"/>
              </a:rPr>
              <a:t>ランディングページへ自動遷移</a:t>
            </a:r>
            <a:endParaRPr kumimoji="1" lang="en-US" altLang="ja-JP" sz="1100" dirty="0">
              <a:solidFill>
                <a:schemeClr val="tx1">
                  <a:lumMod val="95000"/>
                  <a:lumOff val="5000"/>
                </a:schemeClr>
              </a:solidFill>
              <a:latin typeface="Meiryo" panose="020B0604030504040204" pitchFamily="34" charset="-128"/>
              <a:ea typeface="Meiryo" panose="020B0604030504040204" pitchFamily="34" charset="-128"/>
            </a:endParaRPr>
          </a:p>
          <a:p>
            <a:pPr>
              <a:lnSpc>
                <a:spcPct val="120000"/>
              </a:lnSpc>
            </a:pPr>
            <a:r>
              <a:rPr lang="ja-JP" altLang="en-US" sz="800" dirty="0">
                <a:solidFill>
                  <a:schemeClr val="tx1">
                    <a:lumMod val="95000"/>
                    <a:lumOff val="5000"/>
                  </a:schemeClr>
                </a:solidFill>
                <a:latin typeface="Meiryo" panose="020B0604030504040204" pitchFamily="34" charset="-128"/>
                <a:ea typeface="Meiryo" panose="020B0604030504040204" pitchFamily="34" charset="-128"/>
              </a:rPr>
              <a:t>　</a:t>
            </a:r>
            <a:r>
              <a:rPr lang="en-US" altLang="ja-JP" sz="800" dirty="0">
                <a:solidFill>
                  <a:schemeClr val="tx1">
                    <a:lumMod val="95000"/>
                    <a:lumOff val="5000"/>
                  </a:schemeClr>
                </a:solidFill>
                <a:latin typeface="Meiryo" panose="020B0604030504040204" pitchFamily="34" charset="-128"/>
                <a:ea typeface="Meiryo" panose="020B0604030504040204" pitchFamily="34" charset="-128"/>
              </a:rPr>
              <a:t>※</a:t>
            </a:r>
            <a:r>
              <a:rPr lang="ja-JP" altLang="en-US" sz="800" dirty="0">
                <a:solidFill>
                  <a:schemeClr val="tx1">
                    <a:lumMod val="95000"/>
                    <a:lumOff val="5000"/>
                  </a:schemeClr>
                </a:solidFill>
                <a:latin typeface="Meiryo" panose="020B0604030504040204" pitchFamily="34" charset="-128"/>
                <a:ea typeface="Meiryo" panose="020B0604030504040204" pitchFamily="34" charset="-128"/>
              </a:rPr>
              <a:t>任意の時間を設定可能。自動遷移までの時間をカウントダウン表示</a:t>
            </a:r>
            <a:endParaRPr lang="en-US" altLang="ja-JP" sz="800" dirty="0">
              <a:solidFill>
                <a:schemeClr val="tx1">
                  <a:lumMod val="95000"/>
                  <a:lumOff val="5000"/>
                </a:schemeClr>
              </a:solidFill>
              <a:latin typeface="Meiryo" panose="020B0604030504040204" pitchFamily="34" charset="-128"/>
              <a:ea typeface="Meiryo" panose="020B0604030504040204" pitchFamily="34" charset="-128"/>
            </a:endParaRPr>
          </a:p>
          <a:p>
            <a:pPr>
              <a:lnSpc>
                <a:spcPct val="120000"/>
              </a:lnSpc>
            </a:pPr>
            <a:r>
              <a:rPr kumimoji="1" lang="ja-JP" altLang="en-US" sz="800" b="0"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rPr>
              <a:t>　</a:t>
            </a:r>
            <a:r>
              <a:rPr kumimoji="1" lang="en-US" altLang="ja-JP" sz="800" b="0"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rPr>
              <a:t>①で</a:t>
            </a:r>
            <a:r>
              <a:rPr kumimoji="1" lang="en-US" altLang="ja-JP" sz="800" b="0"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rPr>
              <a:t>LINE</a:t>
            </a:r>
            <a:r>
              <a:rPr kumimoji="1" lang="ja-JP" altLang="en-US" sz="800" b="0"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rPr>
              <a:t>に遷移中はカウントダウンを停止し、④でブラウザに戻るとカウントダウンを再開</a:t>
            </a:r>
            <a:endParaRPr kumimoji="1" lang="en-US" altLang="ja-JP" sz="800" dirty="0">
              <a:solidFill>
                <a:schemeClr val="tx1">
                  <a:lumMod val="95000"/>
                  <a:lumOff val="5000"/>
                </a:schemeClr>
              </a:solidFill>
              <a:latin typeface="Meiryo" panose="020B0604030504040204" pitchFamily="34" charset="-128"/>
              <a:ea typeface="Meiryo" panose="020B0604030504040204" pitchFamily="34" charset="-128"/>
            </a:endParaRPr>
          </a:p>
          <a:p>
            <a:pPr>
              <a:lnSpc>
                <a:spcPct val="120000"/>
              </a:lnSpc>
            </a:pPr>
            <a:r>
              <a:rPr kumimoji="1" lang="en-US" altLang="ja-JP" sz="1100" dirty="0">
                <a:solidFill>
                  <a:schemeClr val="tx1">
                    <a:lumMod val="95000"/>
                    <a:lumOff val="5000"/>
                  </a:schemeClr>
                </a:solidFill>
                <a:latin typeface="Meiryo" panose="020B0604030504040204" pitchFamily="34" charset="-128"/>
                <a:ea typeface="Meiryo" panose="020B0604030504040204" pitchFamily="34" charset="-128"/>
              </a:rPr>
              <a:t>③</a:t>
            </a:r>
            <a:r>
              <a:rPr lang="ja-JP" altLang="en-US" sz="1100" dirty="0">
                <a:solidFill>
                  <a:schemeClr val="tx1">
                    <a:lumMod val="95000"/>
                    <a:lumOff val="5000"/>
                  </a:schemeClr>
                </a:solidFill>
                <a:latin typeface="Meiryo" panose="020B0604030504040204" pitchFamily="34" charset="-128"/>
                <a:ea typeface="Meiryo" panose="020B0604030504040204" pitchFamily="34" charset="-128"/>
              </a:rPr>
              <a:t>タップによりランディングページに</a:t>
            </a:r>
            <a:r>
              <a:rPr kumimoji="1" lang="ja-JP" altLang="en-US" sz="1100" dirty="0">
                <a:solidFill>
                  <a:schemeClr val="tx1">
                    <a:lumMod val="95000"/>
                    <a:lumOff val="5000"/>
                  </a:schemeClr>
                </a:solidFill>
                <a:latin typeface="Meiryo" panose="020B0604030504040204" pitchFamily="34" charset="-128"/>
                <a:ea typeface="Meiryo" panose="020B0604030504040204" pitchFamily="34" charset="-128"/>
              </a:rPr>
              <a:t>遷移するリンクを設置</a:t>
            </a:r>
            <a:endParaRPr kumimoji="1" lang="en-US" altLang="ja-JP" sz="1100" dirty="0">
              <a:solidFill>
                <a:schemeClr val="tx1">
                  <a:lumMod val="95000"/>
                  <a:lumOff val="5000"/>
                </a:schemeClr>
              </a:solidFill>
              <a:latin typeface="Meiryo" panose="020B0604030504040204" pitchFamily="34" charset="-128"/>
              <a:ea typeface="Meiryo" panose="020B0604030504040204" pitchFamily="34" charset="-128"/>
            </a:endParaRPr>
          </a:p>
          <a:p>
            <a:pPr marL="0" marR="0" lvl="0" indent="0" algn="l" defTabSz="914400" rtl="0" eaLnBrk="0" fontAlgn="base" latinLnBrk="0" hangingPunct="0">
              <a:lnSpc>
                <a:spcPct val="120000"/>
              </a:lnSpc>
              <a:spcBef>
                <a:spcPct val="0"/>
              </a:spcBef>
              <a:spcAft>
                <a:spcPct val="0"/>
              </a:spcAft>
              <a:buClrTx/>
              <a:buSzTx/>
              <a:buFontTx/>
              <a:buNone/>
              <a:tabLst/>
              <a:defRPr/>
            </a:pPr>
            <a:r>
              <a:rPr lang="ja-JP" altLang="en-US" sz="1100" dirty="0">
                <a:solidFill>
                  <a:srgbClr val="000000">
                    <a:lumMod val="95000"/>
                    <a:lumOff val="5000"/>
                  </a:srgbClr>
                </a:solidFill>
                <a:latin typeface="Meiryo" panose="020B0604030504040204" pitchFamily="34" charset="-128"/>
                <a:ea typeface="Meiryo" panose="020B0604030504040204" pitchFamily="34" charset="-128"/>
              </a:rPr>
              <a:t>④</a:t>
            </a:r>
            <a:r>
              <a:rPr kumimoji="1" lang="en-US" altLang="ja-JP" sz="1100" b="0"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rPr>
              <a:t>LINE</a:t>
            </a:r>
            <a:r>
              <a:rPr kumimoji="1" lang="ja-JP" altLang="en-US" sz="1100" b="0"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rPr>
              <a:t>からブラウザに戻ると演出ラストカット</a:t>
            </a:r>
            <a:r>
              <a:rPr lang="ja-JP" altLang="en-US" sz="1100" dirty="0">
                <a:solidFill>
                  <a:srgbClr val="000000">
                    <a:lumMod val="95000"/>
                    <a:lumOff val="5000"/>
                  </a:srgbClr>
                </a:solidFill>
                <a:latin typeface="Meiryo" panose="020B0604030504040204" pitchFamily="34" charset="-128"/>
                <a:ea typeface="Meiryo" panose="020B0604030504040204" pitchFamily="34" charset="-128"/>
              </a:rPr>
              <a:t>を表示</a:t>
            </a:r>
            <a:endParaRPr kumimoji="1" lang="en-US" altLang="ja-JP" sz="1100" b="0"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endParaRPr>
          </a:p>
        </p:txBody>
      </p:sp>
      <p:sp>
        <p:nvSpPr>
          <p:cNvPr id="52" name="テキスト ボックス 51">
            <a:extLst>
              <a:ext uri="{FF2B5EF4-FFF2-40B4-BE49-F238E27FC236}">
                <a16:creationId xmlns:a16="http://schemas.microsoft.com/office/drawing/2014/main" id="{44FF92CA-6B6F-D41F-BE60-2C5D4B29C906}"/>
              </a:ext>
            </a:extLst>
          </p:cNvPr>
          <p:cNvSpPr txBox="1"/>
          <p:nvPr/>
        </p:nvSpPr>
        <p:spPr>
          <a:xfrm>
            <a:off x="1373669" y="4858241"/>
            <a:ext cx="3737540" cy="287002"/>
          </a:xfrm>
          <a:prstGeom prst="rect">
            <a:avLst/>
          </a:prstGeom>
          <a:noFill/>
        </p:spPr>
        <p:txBody>
          <a:bodyPr wrap="square" lIns="0" rIns="0" rtlCol="0">
            <a:spAutoFit/>
          </a:bodyPr>
          <a:lstStyle/>
          <a:p>
            <a:pPr>
              <a:lnSpc>
                <a:spcPct val="120000"/>
              </a:lnSpc>
            </a:pPr>
            <a:r>
              <a:rPr kumimoji="1" lang="ja-JP" altLang="en-US" sz="1100" b="1" dirty="0">
                <a:solidFill>
                  <a:schemeClr val="tx1">
                    <a:lumMod val="95000"/>
                    <a:lumOff val="5000"/>
                  </a:schemeClr>
                </a:solidFill>
                <a:latin typeface="Meiryo" panose="020B0604030504040204" pitchFamily="34" charset="-128"/>
                <a:ea typeface="Meiryo" panose="020B0604030504040204" pitchFamily="34" charset="-128"/>
              </a:rPr>
              <a:t>ラストカットにおける表示要素と挙動</a:t>
            </a:r>
            <a:endParaRPr kumimoji="1" lang="en-US" altLang="ja-JP" sz="1100" b="1" dirty="0">
              <a:solidFill>
                <a:schemeClr val="tx1">
                  <a:lumMod val="95000"/>
                  <a:lumOff val="5000"/>
                </a:schemeClr>
              </a:solidFill>
              <a:latin typeface="Meiryo" panose="020B0604030504040204" pitchFamily="34" charset="-128"/>
              <a:ea typeface="Meiryo" panose="020B0604030504040204" pitchFamily="34" charset="-128"/>
            </a:endParaRPr>
          </a:p>
        </p:txBody>
      </p:sp>
      <p:sp>
        <p:nvSpPr>
          <p:cNvPr id="56" name="二等辺三角形 55">
            <a:extLst>
              <a:ext uri="{FF2B5EF4-FFF2-40B4-BE49-F238E27FC236}">
                <a16:creationId xmlns:a16="http://schemas.microsoft.com/office/drawing/2014/main" id="{D385A143-C2D2-A631-1C0D-AF34E91E2AB1}"/>
              </a:ext>
            </a:extLst>
          </p:cNvPr>
          <p:cNvSpPr/>
          <p:nvPr/>
        </p:nvSpPr>
        <p:spPr>
          <a:xfrm rot="10800000">
            <a:off x="1407427" y="4738703"/>
            <a:ext cx="203200" cy="120073"/>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57" name="直線コネクタ 56">
            <a:extLst>
              <a:ext uri="{FF2B5EF4-FFF2-40B4-BE49-F238E27FC236}">
                <a16:creationId xmlns:a16="http://schemas.microsoft.com/office/drawing/2014/main" id="{B32BE2F1-9D3C-7DAA-1FC9-A21E8440BBBA}"/>
              </a:ext>
            </a:extLst>
          </p:cNvPr>
          <p:cNvCxnSpPr>
            <a:cxnSpLocks/>
          </p:cNvCxnSpPr>
          <p:nvPr/>
        </p:nvCxnSpPr>
        <p:spPr>
          <a:xfrm>
            <a:off x="1352009" y="5182050"/>
            <a:ext cx="5708072" cy="0"/>
          </a:xfrm>
          <a:prstGeom prst="line">
            <a:avLst/>
          </a:prstGeom>
          <a:ln w="3175">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8" name="正方形/長方形 7">
            <a:extLst>
              <a:ext uri="{FF2B5EF4-FFF2-40B4-BE49-F238E27FC236}">
                <a16:creationId xmlns:a16="http://schemas.microsoft.com/office/drawing/2014/main" id="{D858F2A5-7ACC-B5FA-657E-A26FE3B4ACBD}"/>
              </a:ext>
            </a:extLst>
          </p:cNvPr>
          <p:cNvSpPr/>
          <p:nvPr/>
        </p:nvSpPr>
        <p:spPr>
          <a:xfrm>
            <a:off x="7684654" y="5484147"/>
            <a:ext cx="3916219" cy="997526"/>
          </a:xfrm>
          <a:prstGeom prst="rect">
            <a:avLst/>
          </a:prstGeom>
          <a:solidFill>
            <a:schemeClr val="accent1">
              <a:lumMod val="10000"/>
              <a:lumOff val="9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四角形: 角を丸くする 9">
            <a:extLst>
              <a:ext uri="{FF2B5EF4-FFF2-40B4-BE49-F238E27FC236}">
                <a16:creationId xmlns:a16="http://schemas.microsoft.com/office/drawing/2014/main" id="{E876E227-08A7-61EC-BFDE-9E880AA238E7}"/>
              </a:ext>
            </a:extLst>
          </p:cNvPr>
          <p:cNvSpPr/>
          <p:nvPr/>
        </p:nvSpPr>
        <p:spPr>
          <a:xfrm>
            <a:off x="7913590" y="5075944"/>
            <a:ext cx="3675355" cy="278444"/>
          </a:xfrm>
          <a:prstGeom prst="roundRect">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ボックス 10">
            <a:extLst>
              <a:ext uri="{FF2B5EF4-FFF2-40B4-BE49-F238E27FC236}">
                <a16:creationId xmlns:a16="http://schemas.microsoft.com/office/drawing/2014/main" id="{D3E43EED-EE16-E0CB-9E41-D33F046B49AF}"/>
              </a:ext>
            </a:extLst>
          </p:cNvPr>
          <p:cNvSpPr txBox="1"/>
          <p:nvPr/>
        </p:nvSpPr>
        <p:spPr>
          <a:xfrm>
            <a:off x="8227082" y="5043300"/>
            <a:ext cx="3309135" cy="340093"/>
          </a:xfrm>
          <a:prstGeom prst="rect">
            <a:avLst/>
          </a:prstGeom>
          <a:noFill/>
        </p:spPr>
        <p:txBody>
          <a:bodyPr wrap="square" lIns="0" rIns="0" rtlCol="0">
            <a:spAutoFit/>
          </a:bodyPr>
          <a:lstStyle/>
          <a:p>
            <a:pPr>
              <a:lnSpc>
                <a:spcPct val="120000"/>
              </a:lnSpc>
            </a:pPr>
            <a:r>
              <a:rPr kumimoji="1" lang="ja-JP" altLang="en-US" sz="1400" b="1" dirty="0">
                <a:solidFill>
                  <a:schemeClr val="bg1"/>
                </a:solidFill>
                <a:latin typeface="Meiryo" panose="020B0604030504040204" pitchFamily="34" charset="-128"/>
                <a:ea typeface="Meiryo" panose="020B0604030504040204" pitchFamily="34" charset="-128"/>
              </a:rPr>
              <a:t>ご活用例 </a:t>
            </a:r>
            <a:r>
              <a:rPr kumimoji="1" lang="en-US" altLang="ja-JP" sz="1400" b="1" dirty="0">
                <a:solidFill>
                  <a:schemeClr val="bg1"/>
                </a:solidFill>
                <a:latin typeface="Meiryo" panose="020B0604030504040204" pitchFamily="34" charset="-128"/>
                <a:ea typeface="Meiryo" panose="020B0604030504040204" pitchFamily="34" charset="-128"/>
              </a:rPr>
              <a:t>| </a:t>
            </a:r>
            <a:r>
              <a:rPr kumimoji="1" lang="ja-JP" altLang="en-US" sz="1000" b="1" dirty="0">
                <a:solidFill>
                  <a:schemeClr val="bg1"/>
                </a:solidFill>
                <a:latin typeface="Meiryo" panose="020B0604030504040204" pitchFamily="34" charset="-128"/>
                <a:ea typeface="Meiryo" panose="020B0604030504040204" pitchFamily="34" charset="-128"/>
              </a:rPr>
              <a:t>公式アカウントのコンテンツと連動</a:t>
            </a:r>
          </a:p>
        </p:txBody>
      </p:sp>
      <p:sp>
        <p:nvSpPr>
          <p:cNvPr id="13" name="楕円 12">
            <a:extLst>
              <a:ext uri="{FF2B5EF4-FFF2-40B4-BE49-F238E27FC236}">
                <a16:creationId xmlns:a16="http://schemas.microsoft.com/office/drawing/2014/main" id="{F17C7321-4B47-AE99-4B0A-ABFE5F88ADDE}"/>
              </a:ext>
            </a:extLst>
          </p:cNvPr>
          <p:cNvSpPr/>
          <p:nvPr/>
        </p:nvSpPr>
        <p:spPr>
          <a:xfrm>
            <a:off x="7567362" y="4999281"/>
            <a:ext cx="468096" cy="443884"/>
          </a:xfrm>
          <a:prstGeom prst="ellipse">
            <a:avLst/>
          </a:prstGeom>
          <a:solidFill>
            <a:srgbClr val="00003E"/>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b="1" dirty="0"/>
              <a:t>！</a:t>
            </a:r>
          </a:p>
        </p:txBody>
      </p:sp>
      <p:sp>
        <p:nvSpPr>
          <p:cNvPr id="19" name="テキスト ボックス 18">
            <a:extLst>
              <a:ext uri="{FF2B5EF4-FFF2-40B4-BE49-F238E27FC236}">
                <a16:creationId xmlns:a16="http://schemas.microsoft.com/office/drawing/2014/main" id="{7CC90007-E9CF-950A-6887-8C75F7D18E72}"/>
              </a:ext>
            </a:extLst>
          </p:cNvPr>
          <p:cNvSpPr txBox="1"/>
          <p:nvPr/>
        </p:nvSpPr>
        <p:spPr>
          <a:xfrm>
            <a:off x="7812116" y="5542310"/>
            <a:ext cx="3617884" cy="896399"/>
          </a:xfrm>
          <a:prstGeom prst="rect">
            <a:avLst/>
          </a:prstGeom>
          <a:noFill/>
        </p:spPr>
        <p:txBody>
          <a:bodyPr wrap="square" lIns="0" rIns="0" rtlCol="0">
            <a:spAutoFit/>
          </a:bodyPr>
          <a:lstStyle/>
          <a:p>
            <a:pPr marL="171450" indent="-171450">
              <a:lnSpc>
                <a:spcPct val="120000"/>
              </a:lnSpc>
              <a:buFont typeface="Wingdings" panose="05000000000000000000" pitchFamily="2" charset="2"/>
              <a:buChar char="ü"/>
            </a:pPr>
            <a:r>
              <a:rPr lang="ja-JP" altLang="en-US" sz="110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訴求商品に関連させた簡易な診断</a:t>
            </a:r>
            <a:r>
              <a:rPr lang="ja-JP" altLang="en-US" sz="1100"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（例：スキンケア製品での肌診断）のインタラクション後、</a:t>
            </a:r>
            <a:r>
              <a:rPr lang="ja-JP" altLang="en-US" sz="110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公式アカウントのより詳細な診断コンテンツをフックに友だち登録を促す</a:t>
            </a:r>
            <a:endParaRPr kumimoji="1" lang="en-US" altLang="ja-JP" sz="1100" b="1"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endParaRPr>
          </a:p>
        </p:txBody>
      </p:sp>
      <p:cxnSp>
        <p:nvCxnSpPr>
          <p:cNvPr id="32" name="直線矢印コネクタ 31">
            <a:extLst>
              <a:ext uri="{FF2B5EF4-FFF2-40B4-BE49-F238E27FC236}">
                <a16:creationId xmlns:a16="http://schemas.microsoft.com/office/drawing/2014/main" id="{54BC6F57-B218-DD35-6976-6EA65743838B}"/>
              </a:ext>
            </a:extLst>
          </p:cNvPr>
          <p:cNvCxnSpPr>
            <a:cxnSpLocks/>
          </p:cNvCxnSpPr>
          <p:nvPr/>
        </p:nvCxnSpPr>
        <p:spPr>
          <a:xfrm>
            <a:off x="2630311" y="2905053"/>
            <a:ext cx="5064172" cy="0"/>
          </a:xfrm>
          <a:prstGeom prst="straightConnector1">
            <a:avLst/>
          </a:prstGeom>
          <a:ln w="5715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48" name="テキスト ボックス 47">
            <a:extLst>
              <a:ext uri="{FF2B5EF4-FFF2-40B4-BE49-F238E27FC236}">
                <a16:creationId xmlns:a16="http://schemas.microsoft.com/office/drawing/2014/main" id="{46B4B82A-ED0D-1C1B-B21F-8E6E9B159519}"/>
              </a:ext>
            </a:extLst>
          </p:cNvPr>
          <p:cNvSpPr txBox="1"/>
          <p:nvPr/>
        </p:nvSpPr>
        <p:spPr>
          <a:xfrm>
            <a:off x="7694482" y="4514253"/>
            <a:ext cx="1754317" cy="233910"/>
          </a:xfrm>
          <a:prstGeom prst="rect">
            <a:avLst/>
          </a:prstGeom>
          <a:noFill/>
        </p:spPr>
        <p:txBody>
          <a:bodyPr wrap="square" lIns="0" rIns="0" rtlCol="0">
            <a:spAutoFit/>
          </a:bodyPr>
          <a:lstStyle/>
          <a:p>
            <a:pPr>
              <a:lnSpc>
                <a:spcPct val="120000"/>
              </a:lnSpc>
            </a:pPr>
            <a:r>
              <a:rPr lang="en-US" altLang="ja-JP" sz="800" dirty="0">
                <a:solidFill>
                  <a:schemeClr val="tx1">
                    <a:lumMod val="65000"/>
                    <a:lumOff val="35000"/>
                  </a:schemeClr>
                </a:solidFill>
                <a:latin typeface="Meiryo" panose="020B0604030504040204" pitchFamily="34" charset="-128"/>
                <a:ea typeface="Meiryo" panose="020B0604030504040204" pitchFamily="34" charset="-128"/>
              </a:rPr>
              <a:t>※P14</a:t>
            </a:r>
            <a:r>
              <a:rPr lang="ja-JP" altLang="en-US" sz="800" dirty="0">
                <a:solidFill>
                  <a:schemeClr val="tx1">
                    <a:lumMod val="65000"/>
                    <a:lumOff val="35000"/>
                  </a:schemeClr>
                </a:solidFill>
                <a:latin typeface="Meiryo" panose="020B0604030504040204" pitchFamily="34" charset="-128"/>
                <a:ea typeface="Meiryo" panose="020B0604030504040204" pitchFamily="34" charset="-128"/>
              </a:rPr>
              <a:t>に記載の</a:t>
            </a:r>
            <a:r>
              <a:rPr lang="en-US" altLang="ja-JP" sz="800" dirty="0">
                <a:solidFill>
                  <a:schemeClr val="tx1">
                    <a:lumMod val="65000"/>
                    <a:lumOff val="35000"/>
                  </a:schemeClr>
                </a:solidFill>
                <a:latin typeface="Meiryo" panose="020B0604030504040204" pitchFamily="34" charset="-128"/>
                <a:ea typeface="Meiryo" panose="020B0604030504040204" pitchFamily="34" charset="-128"/>
              </a:rPr>
              <a:t>2</a:t>
            </a:r>
            <a:r>
              <a:rPr lang="ja-JP" altLang="en-US" sz="800" dirty="0">
                <a:solidFill>
                  <a:schemeClr val="tx1">
                    <a:lumMod val="65000"/>
                    <a:lumOff val="35000"/>
                  </a:schemeClr>
                </a:solidFill>
                <a:latin typeface="Meiryo" panose="020B0604030504040204" pitchFamily="34" charset="-128"/>
                <a:ea typeface="Meiryo" panose="020B0604030504040204" pitchFamily="34" charset="-128"/>
              </a:rPr>
              <a:t>種類のいずれか</a:t>
            </a:r>
            <a:endParaRPr kumimoji="1" lang="ja-JP" altLang="en-US" sz="800" dirty="0">
              <a:solidFill>
                <a:schemeClr val="tx1">
                  <a:lumMod val="65000"/>
                  <a:lumOff val="35000"/>
                </a:schemeClr>
              </a:solidFill>
              <a:latin typeface="Meiryo" panose="020B0604030504040204" pitchFamily="34" charset="-128"/>
              <a:ea typeface="Meiryo" panose="020B0604030504040204" pitchFamily="34" charset="-128"/>
            </a:endParaRPr>
          </a:p>
        </p:txBody>
      </p:sp>
      <p:sp>
        <p:nvSpPr>
          <p:cNvPr id="50" name="円/楕円 48">
            <a:extLst>
              <a:ext uri="{FF2B5EF4-FFF2-40B4-BE49-F238E27FC236}">
                <a16:creationId xmlns:a16="http://schemas.microsoft.com/office/drawing/2014/main" id="{90FA52AD-BF45-5886-0AFD-400612021E3A}"/>
              </a:ext>
            </a:extLst>
          </p:cNvPr>
          <p:cNvSpPr>
            <a:spLocks noChangeAspect="1"/>
          </p:cNvSpPr>
          <p:nvPr/>
        </p:nvSpPr>
        <p:spPr>
          <a:xfrm>
            <a:off x="6524501" y="2764577"/>
            <a:ext cx="280952" cy="280952"/>
          </a:xfrm>
          <a:prstGeom prst="ellipse">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36000" rIns="0" bIns="0" numCol="1" spcCol="0" rtlCol="0" fromWordArt="0" anchor="ctr" anchorCtr="0" forceAA="0" compatLnSpc="1">
            <a:prstTxWarp prst="textNoShape">
              <a:avLst/>
            </a:prstTxWarp>
            <a:noAutofit/>
          </a:bodyPr>
          <a:lstStyle/>
          <a:p>
            <a:pPr algn="ctr"/>
            <a:r>
              <a:rPr kumimoji="1" lang="ja-JP" altLang="en-US" sz="1200" b="1" i="0" dirty="0">
                <a:solidFill>
                  <a:schemeClr val="bg1"/>
                </a:solidFill>
                <a:latin typeface="+mj-ea"/>
                <a:ea typeface="+mj-ea"/>
                <a:cs typeface="Segoe UI" panose="020B0502040204020203" pitchFamily="34" charset="0"/>
              </a:rPr>
              <a:t>２</a:t>
            </a:r>
          </a:p>
        </p:txBody>
      </p:sp>
      <p:cxnSp>
        <p:nvCxnSpPr>
          <p:cNvPr id="31" name="直線矢印コネクタ 30">
            <a:extLst>
              <a:ext uri="{FF2B5EF4-FFF2-40B4-BE49-F238E27FC236}">
                <a16:creationId xmlns:a16="http://schemas.microsoft.com/office/drawing/2014/main" id="{C34A5EAC-9DFC-7FD5-1665-6B1FD94C1144}"/>
              </a:ext>
            </a:extLst>
          </p:cNvPr>
          <p:cNvCxnSpPr>
            <a:cxnSpLocks/>
          </p:cNvCxnSpPr>
          <p:nvPr/>
        </p:nvCxnSpPr>
        <p:spPr>
          <a:xfrm>
            <a:off x="2680967" y="4393946"/>
            <a:ext cx="5003687" cy="0"/>
          </a:xfrm>
          <a:prstGeom prst="straightConnector1">
            <a:avLst/>
          </a:prstGeom>
          <a:ln w="5715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54" name="円/楕円 48">
            <a:extLst>
              <a:ext uri="{FF2B5EF4-FFF2-40B4-BE49-F238E27FC236}">
                <a16:creationId xmlns:a16="http://schemas.microsoft.com/office/drawing/2014/main" id="{AA87247E-B4B2-B889-A898-B988744C0783}"/>
              </a:ext>
            </a:extLst>
          </p:cNvPr>
          <p:cNvSpPr>
            <a:spLocks noChangeAspect="1"/>
          </p:cNvSpPr>
          <p:nvPr/>
        </p:nvSpPr>
        <p:spPr>
          <a:xfrm>
            <a:off x="6535330" y="4245088"/>
            <a:ext cx="280952" cy="280952"/>
          </a:xfrm>
          <a:prstGeom prst="ellipse">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36000" rIns="0" bIns="0" numCol="1" spcCol="0" rtlCol="0" fromWordArt="0" anchor="ctr" anchorCtr="0" forceAA="0" compatLnSpc="1">
            <a:prstTxWarp prst="textNoShape">
              <a:avLst/>
            </a:prstTxWarp>
            <a:noAutofit/>
          </a:bodyPr>
          <a:lstStyle/>
          <a:p>
            <a:pPr algn="ctr"/>
            <a:r>
              <a:rPr lang="en-US" altLang="ja-JP" sz="1200" b="1" dirty="0">
                <a:solidFill>
                  <a:schemeClr val="bg1"/>
                </a:solidFill>
                <a:latin typeface="+mj-ea"/>
                <a:ea typeface="+mj-ea"/>
                <a:cs typeface="Segoe UI" panose="020B0502040204020203" pitchFamily="34" charset="0"/>
              </a:rPr>
              <a:t>3</a:t>
            </a:r>
            <a:endParaRPr kumimoji="1" lang="ja-JP" altLang="en-US" sz="1200" b="1" i="0" dirty="0">
              <a:solidFill>
                <a:schemeClr val="bg1"/>
              </a:solidFill>
              <a:latin typeface="+mj-ea"/>
              <a:ea typeface="+mj-ea"/>
              <a:cs typeface="Segoe UI" panose="020B0502040204020203" pitchFamily="34" charset="0"/>
            </a:endParaRPr>
          </a:p>
        </p:txBody>
      </p:sp>
      <p:grpSp>
        <p:nvGrpSpPr>
          <p:cNvPr id="14" name="グループ化 13">
            <a:extLst>
              <a:ext uri="{FF2B5EF4-FFF2-40B4-BE49-F238E27FC236}">
                <a16:creationId xmlns:a16="http://schemas.microsoft.com/office/drawing/2014/main" id="{323AE356-317D-8EE2-DDCC-ABE7D8D00F97}"/>
              </a:ext>
            </a:extLst>
          </p:cNvPr>
          <p:cNvGrpSpPr/>
          <p:nvPr/>
        </p:nvGrpSpPr>
        <p:grpSpPr>
          <a:xfrm>
            <a:off x="4495193" y="2254754"/>
            <a:ext cx="1545758" cy="2333430"/>
            <a:chOff x="4495193" y="2254754"/>
            <a:chExt cx="1522800" cy="2298774"/>
          </a:xfrm>
          <a:effectLst>
            <a:outerShdw dist="50800" dir="2700000" algn="tl" rotWithShape="0">
              <a:schemeClr val="tx2">
                <a:alpha val="30000"/>
              </a:schemeClr>
            </a:outerShdw>
          </a:effectLst>
        </p:grpSpPr>
        <p:sp>
          <p:nvSpPr>
            <p:cNvPr id="34" name="Round Same Side Corner Rectangle 29">
              <a:extLst>
                <a:ext uri="{FF2B5EF4-FFF2-40B4-BE49-F238E27FC236}">
                  <a16:creationId xmlns:a16="http://schemas.microsoft.com/office/drawing/2014/main" id="{58A8285A-334F-15D1-F833-413AB2F53F93}"/>
                </a:ext>
              </a:extLst>
            </p:cNvPr>
            <p:cNvSpPr/>
            <p:nvPr/>
          </p:nvSpPr>
          <p:spPr>
            <a:xfrm>
              <a:off x="4495193" y="2254754"/>
              <a:ext cx="1522800" cy="2298774"/>
            </a:xfrm>
            <a:prstGeom prst="round2SameRect">
              <a:avLst>
                <a:gd name="adj1" fmla="val 10195"/>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8" name="図 37">
              <a:extLst>
                <a:ext uri="{FF2B5EF4-FFF2-40B4-BE49-F238E27FC236}">
                  <a16:creationId xmlns:a16="http://schemas.microsoft.com/office/drawing/2014/main" id="{F5ECEC9F-B08A-0840-8193-9A399D065877}"/>
                </a:ext>
              </a:extLst>
            </p:cNvPr>
            <p:cNvPicPr>
              <a:picLocks noChangeAspect="1"/>
            </p:cNvPicPr>
            <p:nvPr/>
          </p:nvPicPr>
          <p:blipFill>
            <a:blip r:embed="rId4"/>
            <a:srcRect t="4402" b="22320"/>
            <a:stretch/>
          </p:blipFill>
          <p:spPr>
            <a:xfrm>
              <a:off x="4597772" y="2442320"/>
              <a:ext cx="1339200" cy="2020518"/>
            </a:xfrm>
            <a:prstGeom prst="rect">
              <a:avLst/>
            </a:prstGeom>
            <a:ln>
              <a:solidFill>
                <a:schemeClr val="bg1">
                  <a:lumMod val="85000"/>
                </a:schemeClr>
              </a:solidFill>
            </a:ln>
            <a:effectLst/>
          </p:spPr>
        </p:pic>
        <p:sp>
          <p:nvSpPr>
            <p:cNvPr id="40" name="正方形/長方形 39">
              <a:extLst>
                <a:ext uri="{FF2B5EF4-FFF2-40B4-BE49-F238E27FC236}">
                  <a16:creationId xmlns:a16="http://schemas.microsoft.com/office/drawing/2014/main" id="{33A743B5-960F-E76F-9017-9E75DED4618A}"/>
                </a:ext>
              </a:extLst>
            </p:cNvPr>
            <p:cNvSpPr/>
            <p:nvPr/>
          </p:nvSpPr>
          <p:spPr>
            <a:xfrm>
              <a:off x="4655222" y="4280126"/>
              <a:ext cx="1215000" cy="156023"/>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tIns="108000" rtlCol="0" anchor="ctr"/>
            <a:lstStyle/>
            <a:p>
              <a:pPr algn="ctr"/>
              <a:r>
                <a:rPr lang="ja-JP" altLang="en-US" sz="600" b="1" dirty="0">
                  <a:solidFill>
                    <a:schemeClr val="bg1"/>
                  </a:solidFill>
                  <a:latin typeface="+mn-ea"/>
                </a:rPr>
                <a:t>友だち追加</a:t>
              </a:r>
            </a:p>
          </p:txBody>
        </p:sp>
      </p:grpSp>
      <p:sp>
        <p:nvSpPr>
          <p:cNvPr id="60" name="角丸四角形吹き出し 21">
            <a:extLst>
              <a:ext uri="{FF2B5EF4-FFF2-40B4-BE49-F238E27FC236}">
                <a16:creationId xmlns:a16="http://schemas.microsoft.com/office/drawing/2014/main" id="{6CE38B71-FCEC-8D74-D98B-5875D7A28459}"/>
              </a:ext>
            </a:extLst>
          </p:cNvPr>
          <p:cNvSpPr/>
          <p:nvPr/>
        </p:nvSpPr>
        <p:spPr>
          <a:xfrm>
            <a:off x="5220082" y="4503434"/>
            <a:ext cx="1083258" cy="450849"/>
          </a:xfrm>
          <a:prstGeom prst="wedgeRoundRectCallout">
            <a:avLst>
              <a:gd name="adj1" fmla="val -20274"/>
              <a:gd name="adj2" fmla="val -70174"/>
              <a:gd name="adj3" fmla="val 16667"/>
            </a:avLst>
          </a:prstGeom>
          <a:solidFill>
            <a:schemeClr val="accent2">
              <a:alpha val="80000"/>
            </a:schemeClr>
          </a:solid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50" b="1" dirty="0"/>
              <a:t>タップで</a:t>
            </a:r>
            <a:endParaRPr kumimoji="1" lang="en-US" altLang="ja-JP" sz="1050" b="1" dirty="0"/>
          </a:p>
          <a:p>
            <a:pPr algn="ctr"/>
            <a:r>
              <a:rPr lang="ja-JP" altLang="en-US" sz="1050" b="1" dirty="0"/>
              <a:t>友だち追加</a:t>
            </a:r>
            <a:endParaRPr kumimoji="1" lang="ja-JP" altLang="en-US" sz="1050" b="1" dirty="0"/>
          </a:p>
        </p:txBody>
      </p:sp>
      <p:cxnSp>
        <p:nvCxnSpPr>
          <p:cNvPr id="55" name="直線矢印コネクタ 54">
            <a:extLst>
              <a:ext uri="{FF2B5EF4-FFF2-40B4-BE49-F238E27FC236}">
                <a16:creationId xmlns:a16="http://schemas.microsoft.com/office/drawing/2014/main" id="{3A0FD42C-7BBA-9482-9C0F-54C2BE030E2C}"/>
              </a:ext>
            </a:extLst>
          </p:cNvPr>
          <p:cNvCxnSpPr>
            <a:cxnSpLocks/>
          </p:cNvCxnSpPr>
          <p:nvPr/>
        </p:nvCxnSpPr>
        <p:spPr>
          <a:xfrm>
            <a:off x="2311879" y="4034831"/>
            <a:ext cx="2187293" cy="0"/>
          </a:xfrm>
          <a:prstGeom prst="straightConnector1">
            <a:avLst/>
          </a:prstGeom>
          <a:ln w="5715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59" name="円/楕円 48">
            <a:extLst>
              <a:ext uri="{FF2B5EF4-FFF2-40B4-BE49-F238E27FC236}">
                <a16:creationId xmlns:a16="http://schemas.microsoft.com/office/drawing/2014/main" id="{E94F476B-DA9B-5F86-0AE4-3F4E68C0FED0}"/>
              </a:ext>
            </a:extLst>
          </p:cNvPr>
          <p:cNvSpPr>
            <a:spLocks noChangeAspect="1"/>
          </p:cNvSpPr>
          <p:nvPr/>
        </p:nvSpPr>
        <p:spPr>
          <a:xfrm>
            <a:off x="3202919" y="3867187"/>
            <a:ext cx="309047" cy="309047"/>
          </a:xfrm>
          <a:prstGeom prst="ellipse">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36000" rIns="0" bIns="0" numCol="1" spcCol="0" rtlCol="0" fromWordArt="0" anchor="ctr" anchorCtr="0" forceAA="0" compatLnSpc="1">
            <a:prstTxWarp prst="textNoShape">
              <a:avLst/>
            </a:prstTxWarp>
            <a:noAutofit/>
          </a:bodyPr>
          <a:lstStyle/>
          <a:p>
            <a:pPr algn="ctr"/>
            <a:r>
              <a:rPr lang="ja-JP" altLang="en-US" sz="1200" b="1" dirty="0">
                <a:solidFill>
                  <a:schemeClr val="bg1"/>
                </a:solidFill>
                <a:latin typeface="+mj-ea"/>
                <a:ea typeface="+mj-ea"/>
                <a:cs typeface="Segoe UI" panose="020B0502040204020203" pitchFamily="34" charset="0"/>
              </a:rPr>
              <a:t>１</a:t>
            </a:r>
            <a:endParaRPr kumimoji="1" lang="ja-JP" altLang="en-US" sz="1200" b="1" i="0" dirty="0">
              <a:solidFill>
                <a:schemeClr val="bg1"/>
              </a:solidFill>
              <a:latin typeface="+mj-ea"/>
              <a:ea typeface="+mj-ea"/>
              <a:cs typeface="Segoe UI" panose="020B0502040204020203" pitchFamily="34" charset="0"/>
            </a:endParaRPr>
          </a:p>
        </p:txBody>
      </p:sp>
      <p:cxnSp>
        <p:nvCxnSpPr>
          <p:cNvPr id="15" name="直線矢印コネクタ 14">
            <a:extLst>
              <a:ext uri="{FF2B5EF4-FFF2-40B4-BE49-F238E27FC236}">
                <a16:creationId xmlns:a16="http://schemas.microsoft.com/office/drawing/2014/main" id="{BD52F774-4163-1BBD-E828-E114AFBFB1BE}"/>
              </a:ext>
            </a:extLst>
          </p:cNvPr>
          <p:cNvCxnSpPr>
            <a:cxnSpLocks/>
          </p:cNvCxnSpPr>
          <p:nvPr/>
        </p:nvCxnSpPr>
        <p:spPr>
          <a:xfrm flipH="1">
            <a:off x="2914067" y="4555803"/>
            <a:ext cx="1569316" cy="0"/>
          </a:xfrm>
          <a:prstGeom prst="straightConnector1">
            <a:avLst/>
          </a:prstGeom>
          <a:ln w="5715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53" name="円/楕円 48">
            <a:extLst>
              <a:ext uri="{FF2B5EF4-FFF2-40B4-BE49-F238E27FC236}">
                <a16:creationId xmlns:a16="http://schemas.microsoft.com/office/drawing/2014/main" id="{BE1E8D8D-77E3-A6BC-B5DB-2B28DA887086}"/>
              </a:ext>
            </a:extLst>
          </p:cNvPr>
          <p:cNvSpPr>
            <a:spLocks noChangeAspect="1"/>
          </p:cNvSpPr>
          <p:nvPr/>
        </p:nvSpPr>
        <p:spPr>
          <a:xfrm>
            <a:off x="3878636" y="4438282"/>
            <a:ext cx="280952" cy="280952"/>
          </a:xfrm>
          <a:prstGeom prst="ellipse">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36000" rIns="0" bIns="0" numCol="1" spcCol="0" rtlCol="0" fromWordArt="0" anchor="ctr" anchorCtr="0" forceAA="0" compatLnSpc="1">
            <a:prstTxWarp prst="textNoShape">
              <a:avLst/>
            </a:prstTxWarp>
            <a:noAutofit/>
          </a:bodyPr>
          <a:lstStyle/>
          <a:p>
            <a:pPr algn="ctr"/>
            <a:r>
              <a:rPr lang="ja-JP" altLang="en-US" sz="1200" b="1" dirty="0">
                <a:solidFill>
                  <a:schemeClr val="bg1"/>
                </a:solidFill>
                <a:latin typeface="+mj-ea"/>
                <a:ea typeface="+mj-ea"/>
                <a:cs typeface="Segoe UI" panose="020B0502040204020203" pitchFamily="34" charset="0"/>
              </a:rPr>
              <a:t>４</a:t>
            </a:r>
            <a:endParaRPr kumimoji="1" lang="ja-JP" altLang="en-US" sz="1200" b="1" i="0" dirty="0">
              <a:solidFill>
                <a:schemeClr val="bg1"/>
              </a:solidFill>
              <a:latin typeface="+mj-ea"/>
              <a:ea typeface="+mj-ea"/>
              <a:cs typeface="Segoe UI" panose="020B0502040204020203" pitchFamily="34" charset="0"/>
            </a:endParaRPr>
          </a:p>
        </p:txBody>
      </p:sp>
    </p:spTree>
    <p:extLst>
      <p:ext uri="{BB962C8B-B14F-4D97-AF65-F5344CB8AC3E}">
        <p14:creationId xmlns:p14="http://schemas.microsoft.com/office/powerpoint/2010/main" val="181601379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1">
            <a:extLst>
              <a:ext uri="{FF2B5EF4-FFF2-40B4-BE49-F238E27FC236}">
                <a16:creationId xmlns:a16="http://schemas.microsoft.com/office/drawing/2014/main" id="{4DC7E2A6-13A3-B6F2-86A2-DC6E1AC08DBB}"/>
              </a:ext>
            </a:extLst>
          </p:cNvPr>
          <p:cNvSpPr>
            <a:spLocks noGrp="1"/>
          </p:cNvSpPr>
          <p:nvPr>
            <p:ph type="body" sz="quarter" idx="10"/>
          </p:nvPr>
        </p:nvSpPr>
        <p:spPr>
          <a:xfrm>
            <a:off x="1887808" y="252000"/>
            <a:ext cx="8136904" cy="335028"/>
          </a:xfrm>
        </p:spPr>
        <p:txBody>
          <a:bodyPr/>
          <a:lstStyle/>
          <a:p>
            <a:r>
              <a:rPr lang="en-US" altLang="ja-JP" dirty="0">
                <a:latin typeface="メイリオ" panose="020B0604030504040204" pitchFamily="34" charset="-128"/>
                <a:ea typeface="メイリオ" panose="020B0604030504040204" pitchFamily="34" charset="-128"/>
              </a:rPr>
              <a:t>LINE</a:t>
            </a:r>
            <a:r>
              <a:rPr lang="ja-JP" altLang="en-US" dirty="0">
                <a:latin typeface="メイリオ" panose="020B0604030504040204" pitchFamily="34" charset="-128"/>
                <a:ea typeface="メイリオ" panose="020B0604030504040204" pitchFamily="34" charset="-128"/>
              </a:rPr>
              <a:t>連携オプション</a:t>
            </a:r>
            <a:r>
              <a:rPr lang="en-US" altLang="ja-JP" dirty="0">
                <a:latin typeface="メイリオ" panose="020B0604030504040204" pitchFamily="34" charset="-128"/>
                <a:ea typeface="メイリオ" panose="020B0604030504040204" pitchFamily="34" charset="-128"/>
              </a:rPr>
              <a:t>③</a:t>
            </a:r>
            <a:r>
              <a:rPr lang="ja-JP" altLang="en-US" dirty="0">
                <a:latin typeface="メイリオ" panose="020B0604030504040204" pitchFamily="34" charset="-128"/>
                <a:ea typeface="メイリオ" panose="020B0604030504040204" pitchFamily="34" charset="-128"/>
              </a:rPr>
              <a:t>：</a:t>
            </a:r>
            <a:r>
              <a:rPr lang="en-US" altLang="ja-JP" dirty="0">
                <a:latin typeface="メイリオ" panose="020B0604030504040204" pitchFamily="34" charset="-128"/>
                <a:ea typeface="メイリオ" panose="020B0604030504040204" pitchFamily="34" charset="-128"/>
              </a:rPr>
              <a:t>LINE</a:t>
            </a:r>
            <a:r>
              <a:rPr lang="ja-JP" altLang="en-US" dirty="0">
                <a:latin typeface="メイリオ" panose="020B0604030504040204" pitchFamily="34" charset="-128"/>
                <a:ea typeface="メイリオ" panose="020B0604030504040204" pitchFamily="34" charset="-128"/>
              </a:rPr>
              <a:t>で応募</a:t>
            </a:r>
            <a:r>
              <a:rPr lang="en-US" altLang="ja-JP" dirty="0">
                <a:latin typeface="メイリオ" panose="020B0604030504040204" pitchFamily="34" charset="-128"/>
                <a:ea typeface="メイリオ" panose="020B0604030504040204" pitchFamily="34" charset="-128"/>
              </a:rPr>
              <a:t> </a:t>
            </a:r>
            <a:r>
              <a:rPr lang="ja-JP" altLang="en-US" dirty="0">
                <a:latin typeface="メイリオ" panose="020B0604030504040204" pitchFamily="34" charset="-128"/>
                <a:ea typeface="メイリオ" panose="020B0604030504040204" pitchFamily="34" charset="-128"/>
              </a:rPr>
              <a:t>展開イメージ</a:t>
            </a:r>
            <a:endParaRPr lang="ja-JP" altLang="en-US" dirty="0"/>
          </a:p>
        </p:txBody>
      </p:sp>
      <p:sp>
        <p:nvSpPr>
          <p:cNvPr id="8" name="テキスト ボックス 7">
            <a:extLst>
              <a:ext uri="{FF2B5EF4-FFF2-40B4-BE49-F238E27FC236}">
                <a16:creationId xmlns:a16="http://schemas.microsoft.com/office/drawing/2014/main" id="{266795A5-1D19-E1FB-A927-E51643A80C4E}"/>
              </a:ext>
            </a:extLst>
          </p:cNvPr>
          <p:cNvSpPr txBox="1"/>
          <p:nvPr/>
        </p:nvSpPr>
        <p:spPr>
          <a:xfrm>
            <a:off x="8201531" y="496648"/>
            <a:ext cx="1895782" cy="278153"/>
          </a:xfrm>
          <a:prstGeom prst="rect">
            <a:avLst/>
          </a:prstGeom>
          <a:noFill/>
        </p:spPr>
        <p:txBody>
          <a:bodyPr wrap="square">
            <a:spAutoFit/>
          </a:bodyPr>
          <a:lstStyle/>
          <a:p>
            <a:pPr marL="250310" marR="6277" indent="-235401" eaLnBrk="1" fontAlgn="auto" hangingPunct="1">
              <a:lnSpc>
                <a:spcPct val="120000"/>
              </a:lnSpc>
              <a:spcBef>
                <a:spcPts val="124"/>
              </a:spcBef>
              <a:spcAft>
                <a:spcPts val="0"/>
              </a:spcAft>
            </a:pPr>
            <a:r>
              <a:rPr lang="en-US" altLang="ja-JP" sz="1050" dirty="0">
                <a:latin typeface="Meiryo" panose="020B0604030504040204" pitchFamily="34" charset="-128"/>
                <a:ea typeface="Meiryo" panose="020B0604030504040204" pitchFamily="34" charset="-128"/>
                <a:cs typeface="Meiryo" charset="-128"/>
              </a:rPr>
              <a:t>※</a:t>
            </a:r>
            <a:r>
              <a:rPr lang="ja-JP" altLang="en-US" sz="1050" dirty="0">
                <a:latin typeface="Meiryo" panose="020B0604030504040204" pitchFamily="34" charset="-128"/>
                <a:ea typeface="Meiryo" panose="020B0604030504040204" pitchFamily="34" charset="-128"/>
                <a:cs typeface="Meiryo" charset="-128"/>
              </a:rPr>
              <a:t>スマートフォンのみ</a:t>
            </a:r>
            <a:endParaRPr lang="en-US" altLang="ja-JP" sz="1050" dirty="0">
              <a:latin typeface="Meiryo" panose="020B0604030504040204" pitchFamily="34" charset="-128"/>
              <a:ea typeface="Meiryo" panose="020B0604030504040204" pitchFamily="34" charset="-128"/>
              <a:cs typeface="Meiryo" charset="-128"/>
            </a:endParaRPr>
          </a:p>
        </p:txBody>
      </p:sp>
      <p:sp>
        <p:nvSpPr>
          <p:cNvPr id="12" name="Round Same Side Corner Rectangle 29">
            <a:extLst>
              <a:ext uri="{FF2B5EF4-FFF2-40B4-BE49-F238E27FC236}">
                <a16:creationId xmlns:a16="http://schemas.microsoft.com/office/drawing/2014/main" id="{A5EDA0E1-F066-F079-E80E-BD9D2012685E}"/>
              </a:ext>
            </a:extLst>
          </p:cNvPr>
          <p:cNvSpPr/>
          <p:nvPr/>
        </p:nvSpPr>
        <p:spPr>
          <a:xfrm>
            <a:off x="1372061" y="2238699"/>
            <a:ext cx="1526400" cy="2320736"/>
          </a:xfrm>
          <a:prstGeom prst="round2SameRect">
            <a:avLst>
              <a:gd name="adj1" fmla="val 10195"/>
              <a:gd name="adj2" fmla="val 0"/>
            </a:avLst>
          </a:prstGeom>
          <a:solidFill>
            <a:schemeClr val="bg1">
              <a:lumMod val="85000"/>
            </a:schemeClr>
          </a:solidFill>
          <a:ln>
            <a:noFill/>
          </a:ln>
          <a:effectLst>
            <a:outerShdw dist="50800" dir="2700000" algn="tl" rotWithShape="0">
              <a:schemeClr val="tx2">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図 5">
            <a:extLst>
              <a:ext uri="{FF2B5EF4-FFF2-40B4-BE49-F238E27FC236}">
                <a16:creationId xmlns:a16="http://schemas.microsoft.com/office/drawing/2014/main" id="{60FC10D9-D142-2198-BD42-4E7178D236BD}"/>
              </a:ext>
            </a:extLst>
          </p:cNvPr>
          <p:cNvPicPr>
            <a:picLocks noChangeAspect="1"/>
          </p:cNvPicPr>
          <p:nvPr/>
        </p:nvPicPr>
        <p:blipFill>
          <a:blip r:embed="rId2"/>
          <a:srcRect t="182" b="20090"/>
          <a:stretch/>
        </p:blipFill>
        <p:spPr>
          <a:xfrm>
            <a:off x="1471131" y="2434815"/>
            <a:ext cx="1328260" cy="2124620"/>
          </a:xfrm>
          <a:prstGeom prst="rect">
            <a:avLst/>
          </a:prstGeom>
        </p:spPr>
      </p:pic>
      <p:cxnSp>
        <p:nvCxnSpPr>
          <p:cNvPr id="5" name="直線矢印コネクタ 4">
            <a:extLst>
              <a:ext uri="{FF2B5EF4-FFF2-40B4-BE49-F238E27FC236}">
                <a16:creationId xmlns:a16="http://schemas.microsoft.com/office/drawing/2014/main" id="{350288A7-6969-4F48-A804-5EC8094B413D}"/>
              </a:ext>
            </a:extLst>
          </p:cNvPr>
          <p:cNvCxnSpPr>
            <a:cxnSpLocks/>
          </p:cNvCxnSpPr>
          <p:nvPr/>
        </p:nvCxnSpPr>
        <p:spPr>
          <a:xfrm flipH="1">
            <a:off x="2898461" y="4481834"/>
            <a:ext cx="2798332" cy="0"/>
          </a:xfrm>
          <a:prstGeom prst="straightConnector1">
            <a:avLst/>
          </a:prstGeom>
          <a:ln w="5715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39" name="テキスト ボックス 38">
            <a:extLst>
              <a:ext uri="{FF2B5EF4-FFF2-40B4-BE49-F238E27FC236}">
                <a16:creationId xmlns:a16="http://schemas.microsoft.com/office/drawing/2014/main" id="{AD9DFD7D-8B9C-C747-2017-FF2878E24255}"/>
              </a:ext>
            </a:extLst>
          </p:cNvPr>
          <p:cNvSpPr txBox="1"/>
          <p:nvPr/>
        </p:nvSpPr>
        <p:spPr>
          <a:xfrm>
            <a:off x="516947" y="1041801"/>
            <a:ext cx="11233150" cy="338554"/>
          </a:xfrm>
          <a:prstGeom prst="rect">
            <a:avLst/>
          </a:prstGeom>
          <a:noFill/>
        </p:spPr>
        <p:txBody>
          <a:bodyPr wrap="square" lIns="0" tIns="0" rIns="0" bIns="0" rtlCol="0">
            <a:spAutoFit/>
          </a:bodyPr>
          <a:lstStyle/>
          <a:p>
            <a:pPr eaLnBrk="1" fontAlgn="auto" hangingPunct="1">
              <a:lnSpc>
                <a:spcPct val="150000"/>
              </a:lnSpc>
              <a:spcBef>
                <a:spcPts val="0"/>
              </a:spcBef>
              <a:spcAft>
                <a:spcPts val="0"/>
              </a:spcAft>
              <a:defRPr/>
            </a:pPr>
            <a:r>
              <a:rPr kumimoji="0" lang="ja-JP" altLang="en-US" sz="1600" b="1" kern="0" dirty="0">
                <a:solidFill>
                  <a:schemeClr val="tx1">
                    <a:lumMod val="95000"/>
                    <a:lumOff val="5000"/>
                  </a:schemeClr>
                </a:solidFill>
                <a:latin typeface="Meiryo" panose="020B0604030504040204" pitchFamily="34" charset="-128"/>
                <a:ea typeface="Meiryo" panose="020B0604030504040204" pitchFamily="34" charset="-128"/>
              </a:rPr>
              <a:t>｜</a:t>
            </a:r>
            <a:r>
              <a:rPr kumimoji="0" lang="en-US" altLang="ja-JP" sz="1600" b="1" kern="0" dirty="0">
                <a:solidFill>
                  <a:schemeClr val="tx1">
                    <a:lumMod val="95000"/>
                    <a:lumOff val="5000"/>
                  </a:schemeClr>
                </a:solidFill>
                <a:latin typeface="Meiryo" panose="020B0604030504040204" pitchFamily="34" charset="-128"/>
                <a:ea typeface="Meiryo" panose="020B0604030504040204" pitchFamily="34" charset="-128"/>
              </a:rPr>
              <a:t>LINE</a:t>
            </a:r>
            <a:r>
              <a:rPr kumimoji="0" lang="ja-JP" altLang="en-US" sz="1600" b="1" kern="0" dirty="0">
                <a:solidFill>
                  <a:schemeClr val="tx1">
                    <a:lumMod val="95000"/>
                    <a:lumOff val="5000"/>
                  </a:schemeClr>
                </a:solidFill>
                <a:latin typeface="Meiryo" panose="020B0604030504040204" pitchFamily="34" charset="-128"/>
                <a:ea typeface="Meiryo" panose="020B0604030504040204" pitchFamily="34" charset="-128"/>
              </a:rPr>
              <a:t>で応募でキャンペーン参加</a:t>
            </a:r>
          </a:p>
        </p:txBody>
      </p:sp>
      <p:sp>
        <p:nvSpPr>
          <p:cNvPr id="46" name="テキスト ボックス 45">
            <a:extLst>
              <a:ext uri="{FF2B5EF4-FFF2-40B4-BE49-F238E27FC236}">
                <a16:creationId xmlns:a16="http://schemas.microsoft.com/office/drawing/2014/main" id="{23B1E742-DE53-C1DB-BCD9-C166FDA304E6}"/>
              </a:ext>
            </a:extLst>
          </p:cNvPr>
          <p:cNvSpPr txBox="1"/>
          <p:nvPr/>
        </p:nvSpPr>
        <p:spPr>
          <a:xfrm>
            <a:off x="1461463" y="5342187"/>
            <a:ext cx="5309369" cy="1339597"/>
          </a:xfrm>
          <a:prstGeom prst="rect">
            <a:avLst/>
          </a:prstGeom>
          <a:noFill/>
        </p:spPr>
        <p:txBody>
          <a:bodyPr wrap="square" lIns="0" rIns="0" rtlCol="0">
            <a:spAutoFit/>
          </a:bodyPr>
          <a:lstStyle/>
          <a:p>
            <a:pPr>
              <a:lnSpc>
                <a:spcPct val="120000"/>
              </a:lnSpc>
            </a:pPr>
            <a:r>
              <a:rPr kumimoji="1" lang="en-US" altLang="ja-JP" sz="1100" dirty="0">
                <a:solidFill>
                  <a:schemeClr val="tx1">
                    <a:lumMod val="95000"/>
                    <a:lumOff val="5000"/>
                  </a:schemeClr>
                </a:solidFill>
                <a:latin typeface="Meiryo" panose="020B0604030504040204" pitchFamily="34" charset="-128"/>
                <a:ea typeface="Meiryo" panose="020B0604030504040204" pitchFamily="34" charset="-128"/>
              </a:rPr>
              <a:t>①</a:t>
            </a:r>
            <a:r>
              <a:rPr kumimoji="1" lang="ja-JP" altLang="en-US" sz="1100" dirty="0">
                <a:solidFill>
                  <a:schemeClr val="tx1">
                    <a:lumMod val="95000"/>
                    <a:lumOff val="5000"/>
                  </a:schemeClr>
                </a:solidFill>
                <a:latin typeface="Meiryo" panose="020B0604030504040204" pitchFamily="34" charset="-128"/>
                <a:ea typeface="Meiryo" panose="020B0604030504040204" pitchFamily="34" charset="-128"/>
              </a:rPr>
              <a:t>「応募する」（表記は可変）ボタンのタップで</a:t>
            </a:r>
            <a:r>
              <a:rPr lang="en-US" altLang="ja-JP" sz="1100" dirty="0">
                <a:solidFill>
                  <a:schemeClr val="tx1">
                    <a:lumMod val="95000"/>
                    <a:lumOff val="5000"/>
                  </a:schemeClr>
                </a:solidFill>
                <a:latin typeface="Meiryo" panose="020B0604030504040204" pitchFamily="34" charset="-128"/>
                <a:ea typeface="Meiryo" panose="020B0604030504040204" pitchFamily="34" charset="-128"/>
              </a:rPr>
              <a:t>LINE</a:t>
            </a:r>
            <a:r>
              <a:rPr lang="ja-JP" altLang="en-US" sz="1100" dirty="0">
                <a:solidFill>
                  <a:schemeClr val="tx1">
                    <a:lumMod val="95000"/>
                    <a:lumOff val="5000"/>
                  </a:schemeClr>
                </a:solidFill>
                <a:latin typeface="Meiryo" panose="020B0604030504040204" pitchFamily="34" charset="-128"/>
                <a:ea typeface="Meiryo" panose="020B0604030504040204" pitchFamily="34" charset="-128"/>
              </a:rPr>
              <a:t>で応募での応募手続きへ遷移</a:t>
            </a:r>
            <a:endParaRPr lang="en-US" altLang="ja-JP" sz="1100" dirty="0">
              <a:solidFill>
                <a:schemeClr val="tx1">
                  <a:lumMod val="95000"/>
                  <a:lumOff val="5000"/>
                </a:schemeClr>
              </a:solidFill>
              <a:latin typeface="Meiryo" panose="020B0604030504040204" pitchFamily="34" charset="-128"/>
              <a:ea typeface="Meiryo" panose="020B0604030504040204" pitchFamily="34" charset="-128"/>
            </a:endParaRPr>
          </a:p>
          <a:p>
            <a:pPr marL="0" marR="0" lvl="0" indent="0" algn="l" defTabSz="914400" rtl="0" eaLnBrk="0" fontAlgn="base" latinLnBrk="0" hangingPunct="0">
              <a:lnSpc>
                <a:spcPct val="120000"/>
              </a:lnSpc>
              <a:spcBef>
                <a:spcPct val="0"/>
              </a:spcBef>
              <a:spcAft>
                <a:spcPct val="0"/>
              </a:spcAft>
              <a:buClrTx/>
              <a:buSzTx/>
              <a:buFontTx/>
              <a:buNone/>
              <a:tabLst/>
              <a:defRPr/>
            </a:pPr>
            <a:r>
              <a:rPr kumimoji="1" lang="ja-JP" altLang="en-US" sz="800" b="0"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rPr>
              <a:t>　</a:t>
            </a:r>
            <a:r>
              <a:rPr kumimoji="1" lang="en-US" altLang="ja-JP" sz="800" b="0"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rPr>
              <a:t>遷移先は広告主様に指定いただきます。遷移後の挙動は</a:t>
            </a:r>
            <a:r>
              <a:rPr kumimoji="1" lang="en-US" altLang="ja-JP" sz="800" b="0"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rPr>
              <a:t>LINE</a:t>
            </a:r>
            <a:r>
              <a:rPr kumimoji="1" lang="ja-JP" altLang="en-US" sz="800" b="0"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rPr>
              <a:t>、および</a:t>
            </a:r>
            <a:r>
              <a:rPr kumimoji="1" lang="en-US" altLang="ja-JP" sz="800" b="0"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rPr>
              <a:t>LINE</a:t>
            </a:r>
            <a:r>
              <a:rPr kumimoji="1" lang="ja-JP" altLang="en-US" sz="800" b="0"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rPr>
              <a:t>で応募の仕様に準じます</a:t>
            </a:r>
            <a:endParaRPr kumimoji="1" lang="en-US" altLang="ja-JP" sz="1100" dirty="0">
              <a:solidFill>
                <a:schemeClr val="tx1">
                  <a:lumMod val="95000"/>
                  <a:lumOff val="5000"/>
                </a:schemeClr>
              </a:solidFill>
              <a:latin typeface="Meiryo" panose="020B0604030504040204" pitchFamily="34" charset="-128"/>
              <a:ea typeface="Meiryo" panose="020B0604030504040204" pitchFamily="34" charset="-128"/>
            </a:endParaRPr>
          </a:p>
          <a:p>
            <a:pPr>
              <a:lnSpc>
                <a:spcPct val="120000"/>
              </a:lnSpc>
            </a:pPr>
            <a:r>
              <a:rPr lang="ja-JP" altLang="en-US" sz="1100" dirty="0">
                <a:solidFill>
                  <a:schemeClr val="tx1">
                    <a:lumMod val="95000"/>
                    <a:lumOff val="5000"/>
                  </a:schemeClr>
                </a:solidFill>
                <a:latin typeface="Meiryo" panose="020B0604030504040204" pitchFamily="34" charset="-128"/>
                <a:ea typeface="Meiryo" panose="020B0604030504040204" pitchFamily="34" charset="-128"/>
              </a:rPr>
              <a:t>②ラストカットの表示時間に制限を設け、経過後は</a:t>
            </a:r>
            <a:r>
              <a:rPr kumimoji="1" lang="ja-JP" altLang="en-US" sz="1100" dirty="0">
                <a:solidFill>
                  <a:schemeClr val="tx1">
                    <a:lumMod val="95000"/>
                    <a:lumOff val="5000"/>
                  </a:schemeClr>
                </a:solidFill>
                <a:latin typeface="Meiryo" panose="020B0604030504040204" pitchFamily="34" charset="-128"/>
                <a:ea typeface="Meiryo" panose="020B0604030504040204" pitchFamily="34" charset="-128"/>
              </a:rPr>
              <a:t>ランディングページへ自動遷移</a:t>
            </a:r>
            <a:endParaRPr kumimoji="1" lang="en-US" altLang="ja-JP" sz="1100" dirty="0">
              <a:solidFill>
                <a:schemeClr val="tx1">
                  <a:lumMod val="95000"/>
                  <a:lumOff val="5000"/>
                </a:schemeClr>
              </a:solidFill>
              <a:latin typeface="Meiryo" panose="020B0604030504040204" pitchFamily="34" charset="-128"/>
              <a:ea typeface="Meiryo" panose="020B0604030504040204" pitchFamily="34" charset="-128"/>
            </a:endParaRPr>
          </a:p>
          <a:p>
            <a:pPr>
              <a:lnSpc>
                <a:spcPct val="120000"/>
              </a:lnSpc>
            </a:pPr>
            <a:r>
              <a:rPr lang="ja-JP" altLang="en-US" sz="800" dirty="0">
                <a:solidFill>
                  <a:schemeClr val="tx1">
                    <a:lumMod val="95000"/>
                    <a:lumOff val="5000"/>
                  </a:schemeClr>
                </a:solidFill>
                <a:latin typeface="Meiryo" panose="020B0604030504040204" pitchFamily="34" charset="-128"/>
                <a:ea typeface="Meiryo" panose="020B0604030504040204" pitchFamily="34" charset="-128"/>
              </a:rPr>
              <a:t>　</a:t>
            </a:r>
            <a:r>
              <a:rPr lang="en-US" altLang="ja-JP" sz="800" dirty="0">
                <a:solidFill>
                  <a:schemeClr val="tx1">
                    <a:lumMod val="95000"/>
                    <a:lumOff val="5000"/>
                  </a:schemeClr>
                </a:solidFill>
                <a:latin typeface="Meiryo" panose="020B0604030504040204" pitchFamily="34" charset="-128"/>
                <a:ea typeface="Meiryo" panose="020B0604030504040204" pitchFamily="34" charset="-128"/>
              </a:rPr>
              <a:t>※</a:t>
            </a:r>
            <a:r>
              <a:rPr lang="ja-JP" altLang="en-US" sz="800" dirty="0">
                <a:solidFill>
                  <a:schemeClr val="tx1">
                    <a:lumMod val="95000"/>
                    <a:lumOff val="5000"/>
                  </a:schemeClr>
                </a:solidFill>
                <a:latin typeface="Meiryo" panose="020B0604030504040204" pitchFamily="34" charset="-128"/>
                <a:ea typeface="Meiryo" panose="020B0604030504040204" pitchFamily="34" charset="-128"/>
              </a:rPr>
              <a:t>任意の時間を設定可能。自動遷移までの時間をカウントダウン表示</a:t>
            </a:r>
            <a:endParaRPr lang="en-US" altLang="ja-JP" sz="800" dirty="0">
              <a:solidFill>
                <a:schemeClr val="tx1">
                  <a:lumMod val="95000"/>
                  <a:lumOff val="5000"/>
                </a:schemeClr>
              </a:solidFill>
              <a:latin typeface="Meiryo" panose="020B0604030504040204" pitchFamily="34" charset="-128"/>
              <a:ea typeface="Meiryo" panose="020B0604030504040204" pitchFamily="34" charset="-128"/>
            </a:endParaRPr>
          </a:p>
          <a:p>
            <a:pPr>
              <a:lnSpc>
                <a:spcPct val="120000"/>
              </a:lnSpc>
            </a:pPr>
            <a:r>
              <a:rPr kumimoji="1" lang="ja-JP" altLang="en-US" sz="800" b="0"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rPr>
              <a:t>　</a:t>
            </a:r>
            <a:r>
              <a:rPr kumimoji="1" lang="en-US" altLang="ja-JP" sz="800" b="0"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rPr>
              <a:t>①で</a:t>
            </a:r>
            <a:r>
              <a:rPr kumimoji="1" lang="en-US" altLang="ja-JP" sz="800" b="0"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rPr>
              <a:t>LINE</a:t>
            </a:r>
            <a:r>
              <a:rPr kumimoji="1" lang="ja-JP" altLang="en-US" sz="800" b="0"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rPr>
              <a:t>に遷移中はカウントダウンを停止し、④でブラウザに戻るとカウントダウンを再開</a:t>
            </a:r>
            <a:endParaRPr kumimoji="1" lang="en-US" altLang="ja-JP" sz="800" dirty="0">
              <a:solidFill>
                <a:schemeClr val="tx1">
                  <a:lumMod val="95000"/>
                  <a:lumOff val="5000"/>
                </a:schemeClr>
              </a:solidFill>
              <a:latin typeface="Meiryo" panose="020B0604030504040204" pitchFamily="34" charset="-128"/>
              <a:ea typeface="Meiryo" panose="020B0604030504040204" pitchFamily="34" charset="-128"/>
            </a:endParaRPr>
          </a:p>
          <a:p>
            <a:pPr>
              <a:lnSpc>
                <a:spcPct val="120000"/>
              </a:lnSpc>
            </a:pPr>
            <a:r>
              <a:rPr kumimoji="1" lang="en-US" altLang="ja-JP" sz="1100" dirty="0">
                <a:solidFill>
                  <a:schemeClr val="tx1">
                    <a:lumMod val="95000"/>
                    <a:lumOff val="5000"/>
                  </a:schemeClr>
                </a:solidFill>
                <a:latin typeface="Meiryo" panose="020B0604030504040204" pitchFamily="34" charset="-128"/>
                <a:ea typeface="Meiryo" panose="020B0604030504040204" pitchFamily="34" charset="-128"/>
              </a:rPr>
              <a:t>③</a:t>
            </a:r>
            <a:r>
              <a:rPr lang="ja-JP" altLang="en-US" sz="1100" dirty="0">
                <a:solidFill>
                  <a:schemeClr val="tx1">
                    <a:lumMod val="95000"/>
                    <a:lumOff val="5000"/>
                  </a:schemeClr>
                </a:solidFill>
                <a:latin typeface="Meiryo" panose="020B0604030504040204" pitchFamily="34" charset="-128"/>
                <a:ea typeface="Meiryo" panose="020B0604030504040204" pitchFamily="34" charset="-128"/>
              </a:rPr>
              <a:t>タップによりランディングページに</a:t>
            </a:r>
            <a:r>
              <a:rPr kumimoji="1" lang="ja-JP" altLang="en-US" sz="1100" dirty="0">
                <a:solidFill>
                  <a:schemeClr val="tx1">
                    <a:lumMod val="95000"/>
                    <a:lumOff val="5000"/>
                  </a:schemeClr>
                </a:solidFill>
                <a:latin typeface="Meiryo" panose="020B0604030504040204" pitchFamily="34" charset="-128"/>
                <a:ea typeface="Meiryo" panose="020B0604030504040204" pitchFamily="34" charset="-128"/>
              </a:rPr>
              <a:t>遷移するリンクを設置</a:t>
            </a:r>
            <a:endParaRPr kumimoji="1" lang="en-US" altLang="ja-JP" sz="1100" dirty="0">
              <a:solidFill>
                <a:schemeClr val="tx1">
                  <a:lumMod val="95000"/>
                  <a:lumOff val="5000"/>
                </a:schemeClr>
              </a:solidFill>
              <a:latin typeface="Meiryo" panose="020B0604030504040204" pitchFamily="34" charset="-128"/>
              <a:ea typeface="Meiryo" panose="020B0604030504040204" pitchFamily="34" charset="-128"/>
            </a:endParaRPr>
          </a:p>
          <a:p>
            <a:pPr marL="0" marR="0" lvl="0" indent="0" algn="l" defTabSz="914400" rtl="0" eaLnBrk="0" fontAlgn="base" latinLnBrk="0" hangingPunct="0">
              <a:lnSpc>
                <a:spcPct val="120000"/>
              </a:lnSpc>
              <a:spcBef>
                <a:spcPct val="0"/>
              </a:spcBef>
              <a:spcAft>
                <a:spcPct val="0"/>
              </a:spcAft>
              <a:buClrTx/>
              <a:buSzTx/>
              <a:buFontTx/>
              <a:buNone/>
              <a:tabLst/>
              <a:defRPr/>
            </a:pPr>
            <a:r>
              <a:rPr lang="ja-JP" altLang="en-US" sz="1100" dirty="0">
                <a:solidFill>
                  <a:srgbClr val="000000">
                    <a:lumMod val="95000"/>
                    <a:lumOff val="5000"/>
                  </a:srgbClr>
                </a:solidFill>
                <a:latin typeface="Meiryo" panose="020B0604030504040204" pitchFamily="34" charset="-128"/>
                <a:ea typeface="Meiryo" panose="020B0604030504040204" pitchFamily="34" charset="-128"/>
              </a:rPr>
              <a:t>④</a:t>
            </a:r>
            <a:r>
              <a:rPr kumimoji="1" lang="en-US" altLang="ja-JP" sz="1100" b="0"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rPr>
              <a:t>LINE</a:t>
            </a:r>
            <a:r>
              <a:rPr kumimoji="1" lang="ja-JP" altLang="en-US" sz="1100" b="0"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rPr>
              <a:t>で応募からブラウザに戻ると演出ラストカット</a:t>
            </a:r>
            <a:r>
              <a:rPr lang="ja-JP" altLang="en-US" sz="1100" dirty="0">
                <a:solidFill>
                  <a:srgbClr val="000000">
                    <a:lumMod val="95000"/>
                    <a:lumOff val="5000"/>
                  </a:srgbClr>
                </a:solidFill>
                <a:latin typeface="Meiryo" panose="020B0604030504040204" pitchFamily="34" charset="-128"/>
                <a:ea typeface="Meiryo" panose="020B0604030504040204" pitchFamily="34" charset="-128"/>
              </a:rPr>
              <a:t>を表示</a:t>
            </a:r>
            <a:endParaRPr kumimoji="1" lang="en-US" altLang="ja-JP" sz="1100" b="0"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endParaRPr>
          </a:p>
        </p:txBody>
      </p:sp>
      <p:sp>
        <p:nvSpPr>
          <p:cNvPr id="47" name="テキスト ボックス 46">
            <a:extLst>
              <a:ext uri="{FF2B5EF4-FFF2-40B4-BE49-F238E27FC236}">
                <a16:creationId xmlns:a16="http://schemas.microsoft.com/office/drawing/2014/main" id="{0378703E-6540-9143-D470-6552B039332D}"/>
              </a:ext>
            </a:extLst>
          </p:cNvPr>
          <p:cNvSpPr txBox="1"/>
          <p:nvPr/>
        </p:nvSpPr>
        <p:spPr>
          <a:xfrm>
            <a:off x="1439056" y="4979431"/>
            <a:ext cx="3737540" cy="287002"/>
          </a:xfrm>
          <a:prstGeom prst="rect">
            <a:avLst/>
          </a:prstGeom>
          <a:noFill/>
        </p:spPr>
        <p:txBody>
          <a:bodyPr wrap="square" lIns="0" rIns="0" rtlCol="0">
            <a:spAutoFit/>
          </a:bodyPr>
          <a:lstStyle/>
          <a:p>
            <a:pPr>
              <a:lnSpc>
                <a:spcPct val="120000"/>
              </a:lnSpc>
            </a:pPr>
            <a:r>
              <a:rPr kumimoji="1" lang="ja-JP" altLang="en-US" sz="1100" b="1" dirty="0">
                <a:solidFill>
                  <a:schemeClr val="tx1">
                    <a:lumMod val="95000"/>
                    <a:lumOff val="5000"/>
                  </a:schemeClr>
                </a:solidFill>
                <a:latin typeface="Meiryo" panose="020B0604030504040204" pitchFamily="34" charset="-128"/>
                <a:ea typeface="Meiryo" panose="020B0604030504040204" pitchFamily="34" charset="-128"/>
              </a:rPr>
              <a:t>ラストカットにおける表示要素と挙動</a:t>
            </a:r>
            <a:endParaRPr kumimoji="1" lang="en-US" altLang="ja-JP" sz="1100" b="1" dirty="0">
              <a:solidFill>
                <a:schemeClr val="tx1">
                  <a:lumMod val="95000"/>
                  <a:lumOff val="5000"/>
                </a:schemeClr>
              </a:solidFill>
              <a:latin typeface="Meiryo" panose="020B0604030504040204" pitchFamily="34" charset="-128"/>
              <a:ea typeface="Meiryo" panose="020B0604030504040204" pitchFamily="34" charset="-128"/>
            </a:endParaRPr>
          </a:p>
        </p:txBody>
      </p:sp>
      <p:cxnSp>
        <p:nvCxnSpPr>
          <p:cNvPr id="48" name="直線コネクタ 47">
            <a:extLst>
              <a:ext uri="{FF2B5EF4-FFF2-40B4-BE49-F238E27FC236}">
                <a16:creationId xmlns:a16="http://schemas.microsoft.com/office/drawing/2014/main" id="{E4911202-77C0-CDBE-1335-A3DEC3F3E1F0}"/>
              </a:ext>
            </a:extLst>
          </p:cNvPr>
          <p:cNvCxnSpPr>
            <a:cxnSpLocks/>
          </p:cNvCxnSpPr>
          <p:nvPr/>
        </p:nvCxnSpPr>
        <p:spPr>
          <a:xfrm>
            <a:off x="1417396" y="5235865"/>
            <a:ext cx="5270309" cy="0"/>
          </a:xfrm>
          <a:prstGeom prst="line">
            <a:avLst/>
          </a:prstGeom>
          <a:ln w="3175">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9" name="object 53">
            <a:extLst>
              <a:ext uri="{FF2B5EF4-FFF2-40B4-BE49-F238E27FC236}">
                <a16:creationId xmlns:a16="http://schemas.microsoft.com/office/drawing/2014/main" id="{6BD39DE9-E012-D095-C8D3-AC39A85DD1FB}"/>
              </a:ext>
            </a:extLst>
          </p:cNvPr>
          <p:cNvSpPr txBox="1"/>
          <p:nvPr/>
        </p:nvSpPr>
        <p:spPr>
          <a:xfrm>
            <a:off x="3862918" y="1152357"/>
            <a:ext cx="3403496" cy="159274"/>
          </a:xfrm>
          <a:prstGeom prst="roundRect">
            <a:avLst>
              <a:gd name="adj" fmla="val 0"/>
            </a:avLst>
          </a:prstGeom>
          <a:noFill/>
          <a:ln>
            <a:noFill/>
          </a:ln>
        </p:spPr>
        <p:txBody>
          <a:bodyPr vert="horz" wrap="none" lIns="0" tIns="0" rIns="0" bIns="0" rtlCol="0">
            <a:spAutoFit/>
          </a:bodyPr>
          <a:lstStyle/>
          <a:p>
            <a:pPr marL="250310" marR="6277" indent="-235401" eaLnBrk="1" fontAlgn="auto" hangingPunct="1">
              <a:lnSpc>
                <a:spcPct val="120000"/>
              </a:lnSpc>
              <a:spcBef>
                <a:spcPts val="124"/>
              </a:spcBef>
              <a:spcAft>
                <a:spcPts val="0"/>
              </a:spcAft>
            </a:pPr>
            <a:r>
              <a:rPr lang="en-US" altLang="ja-JP" sz="900" dirty="0">
                <a:solidFill>
                  <a:schemeClr val="tx1">
                    <a:lumMod val="65000"/>
                    <a:lumOff val="35000"/>
                  </a:schemeClr>
                </a:solidFill>
                <a:latin typeface="Meiryo" panose="020B0604030504040204" pitchFamily="34" charset="-128"/>
                <a:ea typeface="Meiryo" panose="020B0604030504040204" pitchFamily="34" charset="-128"/>
                <a:cs typeface="Meiryo" charset="-128"/>
              </a:rPr>
              <a:t>※</a:t>
            </a:r>
            <a:r>
              <a:rPr lang="ja-JP" altLang="en-US" sz="900" dirty="0">
                <a:solidFill>
                  <a:schemeClr val="tx1">
                    <a:lumMod val="65000"/>
                    <a:lumOff val="35000"/>
                  </a:schemeClr>
                </a:solidFill>
                <a:latin typeface="Meiryo" panose="020B0604030504040204" pitchFamily="34" charset="-128"/>
                <a:ea typeface="Meiryo" panose="020B0604030504040204" pitchFamily="34" charset="-128"/>
                <a:cs typeface="Meiryo" charset="-128"/>
              </a:rPr>
              <a:t>広告主様が</a:t>
            </a:r>
            <a:r>
              <a:rPr lang="en" altLang="ja-JP" sz="900" dirty="0">
                <a:solidFill>
                  <a:schemeClr val="tx1">
                    <a:lumMod val="65000"/>
                    <a:lumOff val="35000"/>
                  </a:schemeClr>
                </a:solidFill>
                <a:latin typeface="Meiryo" panose="020B0604030504040204" pitchFamily="34" charset="-128"/>
                <a:ea typeface="Meiryo" panose="020B0604030504040204" pitchFamily="34" charset="-128"/>
                <a:cs typeface="Meiryo" charset="-128"/>
              </a:rPr>
              <a:t>LINE</a:t>
            </a:r>
            <a:r>
              <a:rPr lang="ja-JP" altLang="en-US" sz="900" dirty="0">
                <a:solidFill>
                  <a:schemeClr val="tx1">
                    <a:lumMod val="65000"/>
                    <a:lumOff val="35000"/>
                  </a:schemeClr>
                </a:solidFill>
                <a:latin typeface="Meiryo" panose="020B0604030504040204" pitchFamily="34" charset="-128"/>
                <a:ea typeface="Meiryo" panose="020B0604030504040204" pitchFamily="34" charset="-128"/>
                <a:cs typeface="Meiryo" charset="-128"/>
              </a:rPr>
              <a:t>公式アカウントを開設されている場合のみ可能</a:t>
            </a:r>
          </a:p>
        </p:txBody>
      </p:sp>
      <p:sp>
        <p:nvSpPr>
          <p:cNvPr id="10" name="Round Same Side Corner Rectangle 29">
            <a:extLst>
              <a:ext uri="{FF2B5EF4-FFF2-40B4-BE49-F238E27FC236}">
                <a16:creationId xmlns:a16="http://schemas.microsoft.com/office/drawing/2014/main" id="{A6AA5B2A-08BB-58F2-4098-49477639267B}"/>
              </a:ext>
            </a:extLst>
          </p:cNvPr>
          <p:cNvSpPr/>
          <p:nvPr/>
        </p:nvSpPr>
        <p:spPr>
          <a:xfrm>
            <a:off x="8048628" y="2238698"/>
            <a:ext cx="1526400" cy="2231609"/>
          </a:xfrm>
          <a:prstGeom prst="round2SameRect">
            <a:avLst>
              <a:gd name="adj1" fmla="val 10195"/>
              <a:gd name="adj2" fmla="val 0"/>
            </a:avLst>
          </a:prstGeom>
          <a:solidFill>
            <a:schemeClr val="bg1">
              <a:lumMod val="85000"/>
            </a:schemeClr>
          </a:solidFill>
          <a:ln>
            <a:noFill/>
          </a:ln>
          <a:effectLst>
            <a:outerShdw dist="50800" dir="2700000" algn="tl" rotWithShape="0">
              <a:schemeClr val="tx2">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a:t>
            </a:r>
          </a:p>
        </p:txBody>
      </p:sp>
      <p:pic>
        <p:nvPicPr>
          <p:cNvPr id="11" name="図 10" descr="ダイアグラム が含まれている画像&#10;&#10;自動的に生成された説明">
            <a:extLst>
              <a:ext uri="{FF2B5EF4-FFF2-40B4-BE49-F238E27FC236}">
                <a16:creationId xmlns:a16="http://schemas.microsoft.com/office/drawing/2014/main" id="{04F2BBF1-7713-392D-029B-B256319EBEF3}"/>
              </a:ext>
            </a:extLst>
          </p:cNvPr>
          <p:cNvPicPr>
            <a:picLocks noChangeAspect="1"/>
          </p:cNvPicPr>
          <p:nvPr/>
        </p:nvPicPr>
        <p:blipFill>
          <a:blip r:embed="rId3"/>
          <a:srcRect t="-411" b="953"/>
          <a:stretch/>
        </p:blipFill>
        <p:spPr>
          <a:xfrm>
            <a:off x="8128852" y="2434815"/>
            <a:ext cx="1364400" cy="2035492"/>
          </a:xfrm>
          <a:prstGeom prst="rect">
            <a:avLst/>
          </a:prstGeom>
          <a:ln>
            <a:noFill/>
          </a:ln>
        </p:spPr>
      </p:pic>
      <p:cxnSp>
        <p:nvCxnSpPr>
          <p:cNvPr id="16" name="直線矢印コネクタ 15">
            <a:extLst>
              <a:ext uri="{FF2B5EF4-FFF2-40B4-BE49-F238E27FC236}">
                <a16:creationId xmlns:a16="http://schemas.microsoft.com/office/drawing/2014/main" id="{98A72BC4-6FC2-D4AA-0DAF-1E47CEC78812}"/>
              </a:ext>
            </a:extLst>
          </p:cNvPr>
          <p:cNvCxnSpPr>
            <a:cxnSpLocks/>
          </p:cNvCxnSpPr>
          <p:nvPr/>
        </p:nvCxnSpPr>
        <p:spPr>
          <a:xfrm>
            <a:off x="2653765" y="4332674"/>
            <a:ext cx="5394863" cy="0"/>
          </a:xfrm>
          <a:prstGeom prst="straightConnector1">
            <a:avLst/>
          </a:prstGeom>
          <a:ln w="5715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17" name="直線矢印コネクタ 16">
            <a:extLst>
              <a:ext uri="{FF2B5EF4-FFF2-40B4-BE49-F238E27FC236}">
                <a16:creationId xmlns:a16="http://schemas.microsoft.com/office/drawing/2014/main" id="{1B7204EB-82A7-FCD4-A715-E44A12AB1F53}"/>
              </a:ext>
            </a:extLst>
          </p:cNvPr>
          <p:cNvCxnSpPr>
            <a:cxnSpLocks/>
          </p:cNvCxnSpPr>
          <p:nvPr/>
        </p:nvCxnSpPr>
        <p:spPr>
          <a:xfrm>
            <a:off x="2760297" y="2676182"/>
            <a:ext cx="5275161" cy="0"/>
          </a:xfrm>
          <a:prstGeom prst="straightConnector1">
            <a:avLst/>
          </a:prstGeom>
          <a:ln w="5715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18" name="テキスト ボックス 17">
            <a:extLst>
              <a:ext uri="{FF2B5EF4-FFF2-40B4-BE49-F238E27FC236}">
                <a16:creationId xmlns:a16="http://schemas.microsoft.com/office/drawing/2014/main" id="{DC3ECA8B-3AD1-B8EB-32E5-48759B8CD842}"/>
              </a:ext>
            </a:extLst>
          </p:cNvPr>
          <p:cNvSpPr txBox="1"/>
          <p:nvPr/>
        </p:nvSpPr>
        <p:spPr>
          <a:xfrm>
            <a:off x="3866829" y="4642526"/>
            <a:ext cx="3456591" cy="381643"/>
          </a:xfrm>
          <a:prstGeom prst="rect">
            <a:avLst/>
          </a:prstGeom>
          <a:noFill/>
        </p:spPr>
        <p:txBody>
          <a:bodyPr wrap="square" rtlCol="0">
            <a:spAutoFit/>
          </a:bodyPr>
          <a:lstStyle/>
          <a:p>
            <a:pPr>
              <a:lnSpc>
                <a:spcPct val="120000"/>
              </a:lnSpc>
            </a:pPr>
            <a:r>
              <a:rPr lang="ja-JP" altLang="en-US" sz="800" b="0" i="0" dirty="0">
                <a:solidFill>
                  <a:schemeClr val="tx1">
                    <a:lumMod val="95000"/>
                    <a:lumOff val="5000"/>
                  </a:schemeClr>
                </a:solidFill>
                <a:effectLst/>
                <a:latin typeface="Monaco" pitchFamily="2" charset="0"/>
              </a:rPr>
              <a:t>公式アカウントへの友だち追加、応募規約への同意や認証などを経て、</a:t>
            </a:r>
            <a:endParaRPr lang="en-US" altLang="ja-JP" sz="800" b="0" i="0" dirty="0">
              <a:solidFill>
                <a:schemeClr val="tx1">
                  <a:lumMod val="95000"/>
                  <a:lumOff val="5000"/>
                </a:schemeClr>
              </a:solidFill>
              <a:effectLst/>
              <a:latin typeface="Monaco" pitchFamily="2" charset="0"/>
            </a:endParaRPr>
          </a:p>
          <a:p>
            <a:pPr>
              <a:lnSpc>
                <a:spcPct val="120000"/>
              </a:lnSpc>
            </a:pPr>
            <a:r>
              <a:rPr lang="ja-JP" altLang="en-US" sz="800" b="0" i="0" dirty="0">
                <a:solidFill>
                  <a:schemeClr val="tx1">
                    <a:lumMod val="95000"/>
                    <a:lumOff val="5000"/>
                  </a:schemeClr>
                </a:solidFill>
                <a:effectLst/>
                <a:latin typeface="Monaco" pitchFamily="2" charset="0"/>
              </a:rPr>
              <a:t>キャンペーン応募</a:t>
            </a:r>
            <a:r>
              <a:rPr lang="ja-JP" altLang="en-US" sz="800" b="0" i="0">
                <a:solidFill>
                  <a:schemeClr val="tx1">
                    <a:lumMod val="95000"/>
                    <a:lumOff val="5000"/>
                  </a:schemeClr>
                </a:solidFill>
                <a:effectLst/>
                <a:latin typeface="Monaco" pitchFamily="2" charset="0"/>
              </a:rPr>
              <a:t>。　</a:t>
            </a:r>
            <a:r>
              <a:rPr lang="en-US" altLang="ja-JP" sz="800" dirty="0">
                <a:solidFill>
                  <a:schemeClr val="tx1">
                    <a:lumMod val="65000"/>
                    <a:lumOff val="35000"/>
                  </a:schemeClr>
                </a:solidFill>
                <a:latin typeface="+mn-ea"/>
                <a:ea typeface="+mn-ea"/>
                <a:cs typeface="Meiryo" charset="-128"/>
              </a:rPr>
              <a:t>※</a:t>
            </a:r>
            <a:r>
              <a:rPr lang="ja-JP" altLang="en" sz="800">
                <a:solidFill>
                  <a:schemeClr val="tx1">
                    <a:lumMod val="65000"/>
                    <a:lumOff val="35000"/>
                  </a:schemeClr>
                </a:solidFill>
                <a:latin typeface="+mn-ea"/>
                <a:ea typeface="+mn-ea"/>
                <a:cs typeface="Meiryo" charset="-128"/>
              </a:rPr>
              <a:t>「</a:t>
            </a:r>
            <a:r>
              <a:rPr lang="en" altLang="ja-JP" sz="800" dirty="0">
                <a:solidFill>
                  <a:schemeClr val="tx1">
                    <a:lumMod val="65000"/>
                    <a:lumOff val="35000"/>
                  </a:schemeClr>
                </a:solidFill>
                <a:latin typeface="+mn-ea"/>
                <a:ea typeface="+mn-ea"/>
                <a:cs typeface="Meiryo" charset="-128"/>
              </a:rPr>
              <a:t>LINE</a:t>
            </a:r>
            <a:r>
              <a:rPr lang="ja-JP" altLang="en-US" sz="800">
                <a:solidFill>
                  <a:schemeClr val="tx1">
                    <a:lumMod val="65000"/>
                    <a:lumOff val="35000"/>
                  </a:schemeClr>
                </a:solidFill>
                <a:latin typeface="+mn-ea"/>
                <a:ea typeface="+mn-ea"/>
                <a:cs typeface="Meiryo" charset="-128"/>
              </a:rPr>
              <a:t>で応募」の媒体資料は</a:t>
            </a:r>
            <a:r>
              <a:rPr lang="ja-JP" altLang="en-US" sz="800" u="sng">
                <a:solidFill>
                  <a:srgbClr val="C00000"/>
                </a:solidFill>
                <a:latin typeface="+mn-ea"/>
                <a:ea typeface="+mn-ea"/>
                <a:cs typeface="Meiryo" charset="-128"/>
                <a:hlinkClick r:id="rId4"/>
              </a:rPr>
              <a:t>こちら</a:t>
            </a:r>
            <a:r>
              <a:rPr lang="ja-JP" altLang="en-US" sz="800">
                <a:solidFill>
                  <a:schemeClr val="tx1">
                    <a:lumMod val="65000"/>
                    <a:lumOff val="35000"/>
                  </a:schemeClr>
                </a:solidFill>
                <a:latin typeface="+mn-ea"/>
                <a:ea typeface="+mn-ea"/>
                <a:cs typeface="Meiryo" charset="-128"/>
              </a:rPr>
              <a:t>から</a:t>
            </a:r>
            <a:endParaRPr lang="en-US" altLang="ja-JP" sz="800" dirty="0">
              <a:solidFill>
                <a:srgbClr val="000000"/>
              </a:solidFill>
              <a:latin typeface="+mn-ea"/>
              <a:ea typeface="+mn-ea"/>
              <a:cs typeface="Meiryo" charset="-128"/>
            </a:endParaRPr>
          </a:p>
        </p:txBody>
      </p:sp>
      <p:sp>
        <p:nvSpPr>
          <p:cNvPr id="21" name="Round Same Side Corner Rectangle 29">
            <a:extLst>
              <a:ext uri="{FF2B5EF4-FFF2-40B4-BE49-F238E27FC236}">
                <a16:creationId xmlns:a16="http://schemas.microsoft.com/office/drawing/2014/main" id="{366F2454-08D1-1165-EF0A-85A756A8DC45}"/>
              </a:ext>
            </a:extLst>
          </p:cNvPr>
          <p:cNvSpPr/>
          <p:nvPr/>
        </p:nvSpPr>
        <p:spPr>
          <a:xfrm>
            <a:off x="3832583" y="2238699"/>
            <a:ext cx="1526400" cy="2320738"/>
          </a:xfrm>
          <a:prstGeom prst="round2SameRect">
            <a:avLst>
              <a:gd name="adj1" fmla="val 10195"/>
              <a:gd name="adj2" fmla="val 0"/>
            </a:avLst>
          </a:prstGeom>
          <a:solidFill>
            <a:schemeClr val="bg1">
              <a:lumMod val="85000"/>
            </a:schemeClr>
          </a:solidFill>
          <a:ln>
            <a:noFill/>
          </a:ln>
          <a:effectLst>
            <a:outerShdw dist="50800" dir="2700000" algn="tl" rotWithShape="0">
              <a:schemeClr val="tx2">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2" name="図 21">
            <a:extLst>
              <a:ext uri="{FF2B5EF4-FFF2-40B4-BE49-F238E27FC236}">
                <a16:creationId xmlns:a16="http://schemas.microsoft.com/office/drawing/2014/main" id="{EF671E9C-8AB3-76E4-D28C-F2ADD219D249}"/>
              </a:ext>
            </a:extLst>
          </p:cNvPr>
          <p:cNvPicPr>
            <a:picLocks noChangeAspect="1"/>
          </p:cNvPicPr>
          <p:nvPr/>
        </p:nvPicPr>
        <p:blipFill>
          <a:blip r:embed="rId5"/>
          <a:srcRect l="63" r="63"/>
          <a:stretch/>
        </p:blipFill>
        <p:spPr>
          <a:xfrm>
            <a:off x="3930380" y="2434815"/>
            <a:ext cx="1330806" cy="2124621"/>
          </a:xfrm>
          <a:prstGeom prst="rect">
            <a:avLst/>
          </a:prstGeom>
          <a:ln>
            <a:noFill/>
          </a:ln>
          <a:effectLst/>
        </p:spPr>
      </p:pic>
      <p:sp>
        <p:nvSpPr>
          <p:cNvPr id="24" name="円/楕円 48">
            <a:extLst>
              <a:ext uri="{FF2B5EF4-FFF2-40B4-BE49-F238E27FC236}">
                <a16:creationId xmlns:a16="http://schemas.microsoft.com/office/drawing/2014/main" id="{87524759-8D56-EC5B-12F9-871BD825DFD1}"/>
              </a:ext>
            </a:extLst>
          </p:cNvPr>
          <p:cNvSpPr>
            <a:spLocks noChangeAspect="1"/>
          </p:cNvSpPr>
          <p:nvPr/>
        </p:nvSpPr>
        <p:spPr>
          <a:xfrm>
            <a:off x="7494289" y="2544856"/>
            <a:ext cx="280952" cy="280952"/>
          </a:xfrm>
          <a:prstGeom prst="ellipse">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36000" rIns="0" bIns="0" numCol="1" spcCol="0" rtlCol="0" fromWordArt="0" anchor="ctr" anchorCtr="0" forceAA="0" compatLnSpc="1">
            <a:prstTxWarp prst="textNoShape">
              <a:avLst/>
            </a:prstTxWarp>
            <a:noAutofit/>
          </a:bodyPr>
          <a:lstStyle/>
          <a:p>
            <a:pPr algn="ctr"/>
            <a:r>
              <a:rPr kumimoji="1" lang="ja-JP" altLang="en-US" sz="1200" b="1" i="0" dirty="0">
                <a:solidFill>
                  <a:schemeClr val="bg1"/>
                </a:solidFill>
                <a:latin typeface="+mj-ea"/>
                <a:ea typeface="+mj-ea"/>
                <a:cs typeface="Segoe UI" panose="020B0502040204020203" pitchFamily="34" charset="0"/>
              </a:rPr>
              <a:t>２</a:t>
            </a:r>
          </a:p>
        </p:txBody>
      </p:sp>
      <p:sp>
        <p:nvSpPr>
          <p:cNvPr id="26" name="円/楕円 48">
            <a:extLst>
              <a:ext uri="{FF2B5EF4-FFF2-40B4-BE49-F238E27FC236}">
                <a16:creationId xmlns:a16="http://schemas.microsoft.com/office/drawing/2014/main" id="{5423D1D4-C41B-74CB-5CED-858E47FED062}"/>
              </a:ext>
            </a:extLst>
          </p:cNvPr>
          <p:cNvSpPr>
            <a:spLocks noChangeAspect="1"/>
          </p:cNvSpPr>
          <p:nvPr/>
        </p:nvSpPr>
        <p:spPr>
          <a:xfrm>
            <a:off x="7505477" y="4192343"/>
            <a:ext cx="280952" cy="280952"/>
          </a:xfrm>
          <a:prstGeom prst="ellipse">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36000" rIns="0" bIns="0" numCol="1" spcCol="0" rtlCol="0" fromWordArt="0" anchor="ctr" anchorCtr="0" forceAA="0" compatLnSpc="1">
            <a:prstTxWarp prst="textNoShape">
              <a:avLst/>
            </a:prstTxWarp>
            <a:noAutofit/>
          </a:bodyPr>
          <a:lstStyle/>
          <a:p>
            <a:pPr algn="ctr"/>
            <a:r>
              <a:rPr lang="en-US" altLang="ja-JP" sz="1200" b="1" dirty="0">
                <a:solidFill>
                  <a:schemeClr val="bg1"/>
                </a:solidFill>
                <a:latin typeface="+mj-ea"/>
                <a:ea typeface="+mj-ea"/>
                <a:cs typeface="Segoe UI" panose="020B0502040204020203" pitchFamily="34" charset="0"/>
              </a:rPr>
              <a:t>3</a:t>
            </a:r>
            <a:endParaRPr kumimoji="1" lang="ja-JP" altLang="en-US" sz="1200" b="1" i="0" dirty="0">
              <a:solidFill>
                <a:schemeClr val="bg1"/>
              </a:solidFill>
              <a:latin typeface="+mj-ea"/>
              <a:ea typeface="+mj-ea"/>
              <a:cs typeface="Segoe UI" panose="020B0502040204020203" pitchFamily="34" charset="0"/>
            </a:endParaRPr>
          </a:p>
        </p:txBody>
      </p:sp>
      <p:cxnSp>
        <p:nvCxnSpPr>
          <p:cNvPr id="27" name="直線矢印コネクタ 26">
            <a:extLst>
              <a:ext uri="{FF2B5EF4-FFF2-40B4-BE49-F238E27FC236}">
                <a16:creationId xmlns:a16="http://schemas.microsoft.com/office/drawing/2014/main" id="{C7F3C56A-6062-44FD-4488-9900B615A715}"/>
              </a:ext>
            </a:extLst>
          </p:cNvPr>
          <p:cNvCxnSpPr>
            <a:cxnSpLocks/>
            <a:stCxn id="9" idx="2"/>
          </p:cNvCxnSpPr>
          <p:nvPr/>
        </p:nvCxnSpPr>
        <p:spPr>
          <a:xfrm>
            <a:off x="3001170" y="3753948"/>
            <a:ext cx="831413" cy="8432"/>
          </a:xfrm>
          <a:prstGeom prst="straightConnector1">
            <a:avLst/>
          </a:prstGeom>
          <a:ln w="5715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28" name="円/楕円 48">
            <a:extLst>
              <a:ext uri="{FF2B5EF4-FFF2-40B4-BE49-F238E27FC236}">
                <a16:creationId xmlns:a16="http://schemas.microsoft.com/office/drawing/2014/main" id="{22476F48-44A0-EED8-FE79-6140159699B1}"/>
              </a:ext>
            </a:extLst>
          </p:cNvPr>
          <p:cNvSpPr>
            <a:spLocks noChangeAspect="1"/>
          </p:cNvSpPr>
          <p:nvPr/>
        </p:nvSpPr>
        <p:spPr>
          <a:xfrm>
            <a:off x="3232319" y="3598656"/>
            <a:ext cx="309047" cy="309047"/>
          </a:xfrm>
          <a:prstGeom prst="ellipse">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36000" rIns="0" bIns="0" numCol="1" spcCol="0" rtlCol="0" fromWordArt="0" anchor="ctr" anchorCtr="0" forceAA="0" compatLnSpc="1">
            <a:prstTxWarp prst="textNoShape">
              <a:avLst/>
            </a:prstTxWarp>
            <a:noAutofit/>
          </a:bodyPr>
          <a:lstStyle/>
          <a:p>
            <a:pPr algn="ctr"/>
            <a:r>
              <a:rPr lang="ja-JP" altLang="en-US" sz="1200" b="1" dirty="0">
                <a:solidFill>
                  <a:schemeClr val="bg1"/>
                </a:solidFill>
                <a:latin typeface="+mj-ea"/>
                <a:ea typeface="+mj-ea"/>
                <a:cs typeface="Segoe UI" panose="020B0502040204020203" pitchFamily="34" charset="0"/>
              </a:rPr>
              <a:t>１</a:t>
            </a:r>
            <a:endParaRPr kumimoji="1" lang="ja-JP" altLang="en-US" sz="1200" b="1" i="0" dirty="0">
              <a:solidFill>
                <a:schemeClr val="bg1"/>
              </a:solidFill>
              <a:latin typeface="+mj-ea"/>
              <a:ea typeface="+mj-ea"/>
              <a:cs typeface="Segoe UI" panose="020B0502040204020203" pitchFamily="34" charset="0"/>
            </a:endParaRPr>
          </a:p>
        </p:txBody>
      </p:sp>
      <p:sp>
        <p:nvSpPr>
          <p:cNvPr id="36" name="Round Same Side Corner Rectangle 29">
            <a:extLst>
              <a:ext uri="{FF2B5EF4-FFF2-40B4-BE49-F238E27FC236}">
                <a16:creationId xmlns:a16="http://schemas.microsoft.com/office/drawing/2014/main" id="{13386C01-3860-7F04-5112-EC73AC59FE62}"/>
              </a:ext>
            </a:extLst>
          </p:cNvPr>
          <p:cNvSpPr/>
          <p:nvPr/>
        </p:nvSpPr>
        <p:spPr>
          <a:xfrm>
            <a:off x="5690815" y="2238699"/>
            <a:ext cx="1526400" cy="2320738"/>
          </a:xfrm>
          <a:prstGeom prst="round2SameRect">
            <a:avLst>
              <a:gd name="adj1" fmla="val 10195"/>
              <a:gd name="adj2" fmla="val 0"/>
            </a:avLst>
          </a:prstGeom>
          <a:solidFill>
            <a:schemeClr val="bg1">
              <a:lumMod val="85000"/>
            </a:schemeClr>
          </a:solidFill>
          <a:ln>
            <a:noFill/>
          </a:ln>
          <a:effectLst>
            <a:outerShdw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7" name="図 36" descr="グラフィカル ユーザー インターフェイス, アプリケーション&#10;&#10;自動的に生成された説明">
            <a:extLst>
              <a:ext uri="{FF2B5EF4-FFF2-40B4-BE49-F238E27FC236}">
                <a16:creationId xmlns:a16="http://schemas.microsoft.com/office/drawing/2014/main" id="{FD3D9925-71A3-2EF4-88A0-B5DD92AB3EAD}"/>
              </a:ext>
            </a:extLst>
          </p:cNvPr>
          <p:cNvPicPr>
            <a:picLocks noChangeAspect="1"/>
          </p:cNvPicPr>
          <p:nvPr/>
        </p:nvPicPr>
        <p:blipFill>
          <a:blip r:embed="rId6"/>
          <a:srcRect t="-1" b="18199"/>
          <a:stretch/>
        </p:blipFill>
        <p:spPr>
          <a:xfrm>
            <a:off x="5797186" y="2434815"/>
            <a:ext cx="1316369" cy="1932461"/>
          </a:xfrm>
          <a:prstGeom prst="rect">
            <a:avLst/>
          </a:prstGeom>
          <a:ln>
            <a:noFill/>
          </a:ln>
          <a:effectLst/>
        </p:spPr>
      </p:pic>
      <p:pic>
        <p:nvPicPr>
          <p:cNvPr id="38" name="図 37" descr="グラフィカル ユーザー インターフェイス, アプリケーション&#10;&#10;自動的に生成された説明">
            <a:extLst>
              <a:ext uri="{FF2B5EF4-FFF2-40B4-BE49-F238E27FC236}">
                <a16:creationId xmlns:a16="http://schemas.microsoft.com/office/drawing/2014/main" id="{19D78195-663F-FDAE-AAC1-F81E3985209E}"/>
              </a:ext>
            </a:extLst>
          </p:cNvPr>
          <p:cNvPicPr>
            <a:picLocks noChangeAspect="1"/>
          </p:cNvPicPr>
          <p:nvPr/>
        </p:nvPicPr>
        <p:blipFill>
          <a:blip r:embed="rId6"/>
          <a:srcRect t="89405"/>
          <a:stretch/>
        </p:blipFill>
        <p:spPr>
          <a:xfrm>
            <a:off x="5797186" y="4309139"/>
            <a:ext cx="1316369" cy="250298"/>
          </a:xfrm>
          <a:prstGeom prst="rect">
            <a:avLst/>
          </a:prstGeom>
          <a:ln>
            <a:noFill/>
          </a:ln>
          <a:effectLst/>
        </p:spPr>
      </p:pic>
      <p:grpSp>
        <p:nvGrpSpPr>
          <p:cNvPr id="60" name="グループ化 59">
            <a:extLst>
              <a:ext uri="{FF2B5EF4-FFF2-40B4-BE49-F238E27FC236}">
                <a16:creationId xmlns:a16="http://schemas.microsoft.com/office/drawing/2014/main" id="{71E8D7F6-EBA2-2BC5-F89B-FE82ACB7F7FD}"/>
              </a:ext>
            </a:extLst>
          </p:cNvPr>
          <p:cNvGrpSpPr/>
          <p:nvPr/>
        </p:nvGrpSpPr>
        <p:grpSpPr>
          <a:xfrm>
            <a:off x="5381657" y="3431428"/>
            <a:ext cx="257117" cy="131394"/>
            <a:chOff x="4210942" y="6378171"/>
            <a:chExt cx="281787" cy="144001"/>
          </a:xfrm>
          <a:solidFill>
            <a:schemeClr val="accent5"/>
          </a:solidFill>
        </p:grpSpPr>
        <p:sp>
          <p:nvSpPr>
            <p:cNvPr id="61" name="直角三角形 60">
              <a:extLst>
                <a:ext uri="{FF2B5EF4-FFF2-40B4-BE49-F238E27FC236}">
                  <a16:creationId xmlns:a16="http://schemas.microsoft.com/office/drawing/2014/main" id="{AD130895-D702-A7F2-4442-B67D1421FBF2}"/>
                </a:ext>
              </a:extLst>
            </p:cNvPr>
            <p:cNvSpPr>
              <a:spLocks noChangeAspect="1"/>
            </p:cNvSpPr>
            <p:nvPr/>
          </p:nvSpPr>
          <p:spPr>
            <a:xfrm rot="13500000">
              <a:off x="4210942" y="6378171"/>
              <a:ext cx="144000" cy="14400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2" name="直角三角形 61">
              <a:extLst>
                <a:ext uri="{FF2B5EF4-FFF2-40B4-BE49-F238E27FC236}">
                  <a16:creationId xmlns:a16="http://schemas.microsoft.com/office/drawing/2014/main" id="{85983002-02B6-0724-5DB0-68DFF818DFF9}"/>
                </a:ext>
              </a:extLst>
            </p:cNvPr>
            <p:cNvSpPr>
              <a:spLocks noChangeAspect="1"/>
            </p:cNvSpPr>
            <p:nvPr/>
          </p:nvSpPr>
          <p:spPr>
            <a:xfrm rot="13500000">
              <a:off x="4348729" y="6378172"/>
              <a:ext cx="144000" cy="14400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63" name="テキスト ボックス 62">
            <a:extLst>
              <a:ext uri="{FF2B5EF4-FFF2-40B4-BE49-F238E27FC236}">
                <a16:creationId xmlns:a16="http://schemas.microsoft.com/office/drawing/2014/main" id="{D105355C-764D-A46E-A958-DF23F0097524}"/>
              </a:ext>
            </a:extLst>
          </p:cNvPr>
          <p:cNvSpPr txBox="1"/>
          <p:nvPr/>
        </p:nvSpPr>
        <p:spPr>
          <a:xfrm>
            <a:off x="8084569" y="4486834"/>
            <a:ext cx="1526400" cy="233910"/>
          </a:xfrm>
          <a:prstGeom prst="rect">
            <a:avLst/>
          </a:prstGeom>
          <a:noFill/>
        </p:spPr>
        <p:txBody>
          <a:bodyPr wrap="square" lIns="0" rIns="0" rtlCol="0">
            <a:spAutoFit/>
          </a:bodyPr>
          <a:lstStyle/>
          <a:p>
            <a:pPr>
              <a:lnSpc>
                <a:spcPct val="120000"/>
              </a:lnSpc>
            </a:pPr>
            <a:r>
              <a:rPr lang="en-US" altLang="ja-JP" sz="800" dirty="0">
                <a:solidFill>
                  <a:schemeClr val="tx1">
                    <a:lumMod val="65000"/>
                    <a:lumOff val="35000"/>
                  </a:schemeClr>
                </a:solidFill>
                <a:latin typeface="Meiryo" panose="020B0604030504040204" pitchFamily="34" charset="-128"/>
                <a:ea typeface="Meiryo" panose="020B0604030504040204" pitchFamily="34" charset="-128"/>
              </a:rPr>
              <a:t>※P14</a:t>
            </a:r>
            <a:r>
              <a:rPr lang="ja-JP" altLang="en-US" sz="800" dirty="0">
                <a:solidFill>
                  <a:schemeClr val="tx1">
                    <a:lumMod val="65000"/>
                    <a:lumOff val="35000"/>
                  </a:schemeClr>
                </a:solidFill>
                <a:latin typeface="Meiryo" panose="020B0604030504040204" pitchFamily="34" charset="-128"/>
                <a:ea typeface="Meiryo" panose="020B0604030504040204" pitchFamily="34" charset="-128"/>
              </a:rPr>
              <a:t>に記載の</a:t>
            </a:r>
            <a:r>
              <a:rPr lang="en-US" altLang="ja-JP" sz="800" dirty="0">
                <a:solidFill>
                  <a:schemeClr val="tx1">
                    <a:lumMod val="65000"/>
                    <a:lumOff val="35000"/>
                  </a:schemeClr>
                </a:solidFill>
                <a:latin typeface="Meiryo" panose="020B0604030504040204" pitchFamily="34" charset="-128"/>
                <a:ea typeface="Meiryo" panose="020B0604030504040204" pitchFamily="34" charset="-128"/>
              </a:rPr>
              <a:t>2</a:t>
            </a:r>
            <a:r>
              <a:rPr lang="ja-JP" altLang="en-US" sz="800" dirty="0">
                <a:solidFill>
                  <a:schemeClr val="tx1">
                    <a:lumMod val="65000"/>
                    <a:lumOff val="35000"/>
                  </a:schemeClr>
                </a:solidFill>
                <a:latin typeface="Meiryo" panose="020B0604030504040204" pitchFamily="34" charset="-128"/>
                <a:ea typeface="Meiryo" panose="020B0604030504040204" pitchFamily="34" charset="-128"/>
              </a:rPr>
              <a:t>種類のいずれか</a:t>
            </a:r>
            <a:endParaRPr kumimoji="1" lang="ja-JP" altLang="en-US" sz="800" dirty="0">
              <a:solidFill>
                <a:schemeClr val="tx1">
                  <a:lumMod val="65000"/>
                  <a:lumOff val="35000"/>
                </a:schemeClr>
              </a:solidFill>
              <a:latin typeface="Meiryo" panose="020B0604030504040204" pitchFamily="34" charset="-128"/>
              <a:ea typeface="Meiryo" panose="020B0604030504040204" pitchFamily="34" charset="-128"/>
            </a:endParaRPr>
          </a:p>
        </p:txBody>
      </p:sp>
      <p:sp>
        <p:nvSpPr>
          <p:cNvPr id="64" name="正方形/長方形 63">
            <a:extLst>
              <a:ext uri="{FF2B5EF4-FFF2-40B4-BE49-F238E27FC236}">
                <a16:creationId xmlns:a16="http://schemas.microsoft.com/office/drawing/2014/main" id="{8EE810DA-05ED-9E22-48A8-BEB79FDD28E6}"/>
              </a:ext>
            </a:extLst>
          </p:cNvPr>
          <p:cNvSpPr/>
          <p:nvPr/>
        </p:nvSpPr>
        <p:spPr>
          <a:xfrm>
            <a:off x="1104646" y="1601749"/>
            <a:ext cx="2336905" cy="522000"/>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tIns="72000" rtlCol="0" anchor="ctr"/>
          <a:lstStyle/>
          <a:p>
            <a:pPr algn="ctr">
              <a:lnSpc>
                <a:spcPct val="110000"/>
              </a:lnSpc>
            </a:pPr>
            <a:r>
              <a:rPr kumimoji="1" lang="ja-JP" altLang="en-US" sz="1050" b="1" dirty="0">
                <a:solidFill>
                  <a:schemeClr val="bg1"/>
                </a:solidFill>
                <a:latin typeface="Meiryo" panose="020B0604030504040204" pitchFamily="34" charset="-128"/>
                <a:ea typeface="Meiryo" panose="020B0604030504040204" pitchFamily="34" charset="-128"/>
              </a:rPr>
              <a:t>トップページインタラクションの</a:t>
            </a:r>
            <a:endParaRPr kumimoji="1" lang="en-US" altLang="ja-JP" sz="1050" b="1" dirty="0">
              <a:solidFill>
                <a:schemeClr val="bg1"/>
              </a:solidFill>
              <a:latin typeface="Meiryo" panose="020B0604030504040204" pitchFamily="34" charset="-128"/>
              <a:ea typeface="Meiryo" panose="020B0604030504040204" pitchFamily="34" charset="-128"/>
            </a:endParaRPr>
          </a:p>
          <a:p>
            <a:pPr algn="ctr">
              <a:lnSpc>
                <a:spcPct val="110000"/>
              </a:lnSpc>
            </a:pPr>
            <a:r>
              <a:rPr kumimoji="1" lang="ja-JP" altLang="en-US" sz="1050" b="1" dirty="0">
                <a:solidFill>
                  <a:schemeClr val="bg1"/>
                </a:solidFill>
                <a:latin typeface="Meiryo" panose="020B0604030504040204" pitchFamily="34" charset="-128"/>
                <a:ea typeface="Meiryo" panose="020B0604030504040204" pitchFamily="34" charset="-128"/>
              </a:rPr>
              <a:t>演出ラストカット</a:t>
            </a:r>
            <a:endParaRPr kumimoji="1" lang="en-US" altLang="ja-JP" sz="1050" b="1" dirty="0">
              <a:solidFill>
                <a:schemeClr val="bg1"/>
              </a:solidFill>
              <a:latin typeface="Meiryo" panose="020B0604030504040204" pitchFamily="34" charset="-128"/>
              <a:ea typeface="Meiryo" panose="020B0604030504040204" pitchFamily="34" charset="-128"/>
            </a:endParaRPr>
          </a:p>
        </p:txBody>
      </p:sp>
      <p:sp>
        <p:nvSpPr>
          <p:cNvPr id="65" name="正方形/長方形 64">
            <a:extLst>
              <a:ext uri="{FF2B5EF4-FFF2-40B4-BE49-F238E27FC236}">
                <a16:creationId xmlns:a16="http://schemas.microsoft.com/office/drawing/2014/main" id="{041EDC04-D538-5B54-9E41-2DAEA32666F3}"/>
              </a:ext>
            </a:extLst>
          </p:cNvPr>
          <p:cNvSpPr/>
          <p:nvPr/>
        </p:nvSpPr>
        <p:spPr>
          <a:xfrm>
            <a:off x="3832583" y="1601749"/>
            <a:ext cx="3384632" cy="5220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tIns="108000" rtlCol="0" anchor="ctr"/>
          <a:lstStyle/>
          <a:p>
            <a:pPr algn="ctr"/>
            <a:r>
              <a:rPr lang="en-US" altLang="ja-JP" sz="1050" b="1" dirty="0">
                <a:solidFill>
                  <a:schemeClr val="bg1"/>
                </a:solidFill>
                <a:latin typeface="+mn-ea"/>
              </a:rPr>
              <a:t>LINE</a:t>
            </a:r>
            <a:r>
              <a:rPr lang="ja-JP" altLang="en-US" sz="1050" b="1" dirty="0">
                <a:solidFill>
                  <a:schemeClr val="bg1"/>
                </a:solidFill>
                <a:latin typeface="+mn-ea"/>
              </a:rPr>
              <a:t>で応募ページ</a:t>
            </a:r>
          </a:p>
        </p:txBody>
      </p:sp>
      <p:sp>
        <p:nvSpPr>
          <p:cNvPr id="66" name="正方形/長方形 65">
            <a:extLst>
              <a:ext uri="{FF2B5EF4-FFF2-40B4-BE49-F238E27FC236}">
                <a16:creationId xmlns:a16="http://schemas.microsoft.com/office/drawing/2014/main" id="{84D77DAE-8E56-C1D3-6D1F-C7310A5E080B}"/>
              </a:ext>
            </a:extLst>
          </p:cNvPr>
          <p:cNvSpPr/>
          <p:nvPr/>
        </p:nvSpPr>
        <p:spPr>
          <a:xfrm>
            <a:off x="7624296" y="1592263"/>
            <a:ext cx="2216617" cy="522000"/>
          </a:xfrm>
          <a:prstGeom prst="rect">
            <a:avLst/>
          </a:prstGeom>
          <a:solidFill>
            <a:srgbClr val="666666"/>
          </a:solidFill>
          <a:ln>
            <a:noFill/>
          </a:ln>
        </p:spPr>
        <p:style>
          <a:lnRef idx="2">
            <a:schemeClr val="accent1">
              <a:shade val="15000"/>
            </a:schemeClr>
          </a:lnRef>
          <a:fillRef idx="1">
            <a:schemeClr val="accent1"/>
          </a:fillRef>
          <a:effectRef idx="0">
            <a:schemeClr val="accent1"/>
          </a:effectRef>
          <a:fontRef idx="minor">
            <a:schemeClr val="lt1"/>
          </a:fontRef>
        </p:style>
        <p:txBody>
          <a:bodyPr tIns="108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mn-cs"/>
              </a:rPr>
              <a:t>ランディングページ</a:t>
            </a:r>
          </a:p>
        </p:txBody>
      </p:sp>
      <p:sp>
        <p:nvSpPr>
          <p:cNvPr id="67" name="二等辺三角形 66">
            <a:extLst>
              <a:ext uri="{FF2B5EF4-FFF2-40B4-BE49-F238E27FC236}">
                <a16:creationId xmlns:a16="http://schemas.microsoft.com/office/drawing/2014/main" id="{0BF9C151-770E-A154-B16D-2BE739621C61}"/>
              </a:ext>
            </a:extLst>
          </p:cNvPr>
          <p:cNvSpPr/>
          <p:nvPr/>
        </p:nvSpPr>
        <p:spPr>
          <a:xfrm rot="10800000">
            <a:off x="1417596" y="4866129"/>
            <a:ext cx="203200" cy="120073"/>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8" name="正方形/長方形 67">
            <a:extLst>
              <a:ext uri="{FF2B5EF4-FFF2-40B4-BE49-F238E27FC236}">
                <a16:creationId xmlns:a16="http://schemas.microsoft.com/office/drawing/2014/main" id="{5F9F189B-0065-8BFC-C323-5D1F2BAA015A}"/>
              </a:ext>
            </a:extLst>
          </p:cNvPr>
          <p:cNvSpPr/>
          <p:nvPr/>
        </p:nvSpPr>
        <p:spPr>
          <a:xfrm>
            <a:off x="7684654" y="5484147"/>
            <a:ext cx="3916219" cy="997526"/>
          </a:xfrm>
          <a:prstGeom prst="rect">
            <a:avLst/>
          </a:prstGeom>
          <a:solidFill>
            <a:schemeClr val="accent1">
              <a:lumMod val="10000"/>
              <a:lumOff val="90000"/>
              <a:alpha val="9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9" name="四角形: 角を丸くする 68">
            <a:extLst>
              <a:ext uri="{FF2B5EF4-FFF2-40B4-BE49-F238E27FC236}">
                <a16:creationId xmlns:a16="http://schemas.microsoft.com/office/drawing/2014/main" id="{F6D9BA45-9550-DDE5-A26F-A17F92CE29AE}"/>
              </a:ext>
            </a:extLst>
          </p:cNvPr>
          <p:cNvSpPr/>
          <p:nvPr/>
        </p:nvSpPr>
        <p:spPr>
          <a:xfrm>
            <a:off x="7913590" y="5075944"/>
            <a:ext cx="3675355" cy="278444"/>
          </a:xfrm>
          <a:prstGeom prst="roundRect">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0" name="テキスト ボックス 69">
            <a:extLst>
              <a:ext uri="{FF2B5EF4-FFF2-40B4-BE49-F238E27FC236}">
                <a16:creationId xmlns:a16="http://schemas.microsoft.com/office/drawing/2014/main" id="{06375020-CFB9-17D3-94E7-0558008D812B}"/>
              </a:ext>
            </a:extLst>
          </p:cNvPr>
          <p:cNvSpPr txBox="1"/>
          <p:nvPr/>
        </p:nvSpPr>
        <p:spPr>
          <a:xfrm>
            <a:off x="8227082" y="5043300"/>
            <a:ext cx="3309135" cy="340093"/>
          </a:xfrm>
          <a:prstGeom prst="rect">
            <a:avLst/>
          </a:prstGeom>
          <a:noFill/>
        </p:spPr>
        <p:txBody>
          <a:bodyPr wrap="square" lIns="0" rIns="0" rtlCol="0">
            <a:spAutoFit/>
          </a:bodyPr>
          <a:lstStyle/>
          <a:p>
            <a:pPr>
              <a:lnSpc>
                <a:spcPct val="120000"/>
              </a:lnSpc>
            </a:pPr>
            <a:r>
              <a:rPr kumimoji="1" lang="ja-JP" altLang="en-US" sz="1400" b="1" dirty="0">
                <a:solidFill>
                  <a:schemeClr val="bg1"/>
                </a:solidFill>
                <a:latin typeface="Meiryo" panose="020B0604030504040204" pitchFamily="34" charset="-128"/>
                <a:ea typeface="Meiryo" panose="020B0604030504040204" pitchFamily="34" charset="-128"/>
              </a:rPr>
              <a:t>ご活用例 </a:t>
            </a:r>
            <a:r>
              <a:rPr kumimoji="1" lang="en-US" altLang="ja-JP" sz="1400" b="1" dirty="0">
                <a:solidFill>
                  <a:schemeClr val="bg1"/>
                </a:solidFill>
                <a:latin typeface="Meiryo" panose="020B0604030504040204" pitchFamily="34" charset="-128"/>
                <a:ea typeface="Meiryo" panose="020B0604030504040204" pitchFamily="34" charset="-128"/>
              </a:rPr>
              <a:t>|</a:t>
            </a:r>
            <a:r>
              <a:rPr lang="ja-JP" altLang="en-US" sz="1400" b="1" dirty="0">
                <a:solidFill>
                  <a:schemeClr val="bg1"/>
                </a:solidFill>
                <a:latin typeface="Meiryo" panose="020B0604030504040204" pitchFamily="34" charset="-128"/>
                <a:ea typeface="Meiryo" panose="020B0604030504040204" pitchFamily="34" charset="-128"/>
              </a:rPr>
              <a:t> </a:t>
            </a:r>
            <a:r>
              <a:rPr kumimoji="1" lang="ja-JP" altLang="en-US" sz="1000" b="1"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rPr>
              <a:t>認知獲得から販促まで連続性を持たせる</a:t>
            </a:r>
            <a:endParaRPr kumimoji="1" lang="ja-JP" altLang="en-US" sz="1000" b="1" dirty="0">
              <a:solidFill>
                <a:schemeClr val="bg1"/>
              </a:solidFill>
              <a:latin typeface="Meiryo" panose="020B0604030504040204" pitchFamily="34" charset="-128"/>
              <a:ea typeface="Meiryo" panose="020B0604030504040204" pitchFamily="34" charset="-128"/>
            </a:endParaRPr>
          </a:p>
        </p:txBody>
      </p:sp>
      <p:sp>
        <p:nvSpPr>
          <p:cNvPr id="71" name="楕円 70">
            <a:extLst>
              <a:ext uri="{FF2B5EF4-FFF2-40B4-BE49-F238E27FC236}">
                <a16:creationId xmlns:a16="http://schemas.microsoft.com/office/drawing/2014/main" id="{69CAA931-34DA-B7B0-A3C6-F574CA2FAAD2}"/>
              </a:ext>
            </a:extLst>
          </p:cNvPr>
          <p:cNvSpPr/>
          <p:nvPr/>
        </p:nvSpPr>
        <p:spPr>
          <a:xfrm>
            <a:off x="7567362" y="4999281"/>
            <a:ext cx="468096" cy="443884"/>
          </a:xfrm>
          <a:prstGeom prst="ellipse">
            <a:avLst/>
          </a:prstGeom>
          <a:solidFill>
            <a:srgbClr val="00003E"/>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b="1" dirty="0"/>
              <a:t>！</a:t>
            </a:r>
          </a:p>
        </p:txBody>
      </p:sp>
      <p:sp>
        <p:nvSpPr>
          <p:cNvPr id="73" name="テキスト ボックス 72">
            <a:extLst>
              <a:ext uri="{FF2B5EF4-FFF2-40B4-BE49-F238E27FC236}">
                <a16:creationId xmlns:a16="http://schemas.microsoft.com/office/drawing/2014/main" id="{47013A2C-1C35-F140-4208-9D14BDC8E323}"/>
              </a:ext>
            </a:extLst>
          </p:cNvPr>
          <p:cNvSpPr txBox="1"/>
          <p:nvPr/>
        </p:nvSpPr>
        <p:spPr>
          <a:xfrm>
            <a:off x="7812116" y="5552563"/>
            <a:ext cx="3594792" cy="896399"/>
          </a:xfrm>
          <a:prstGeom prst="rect">
            <a:avLst/>
          </a:prstGeom>
          <a:noFill/>
        </p:spPr>
        <p:txBody>
          <a:bodyPr wrap="square" lIns="0" rIns="0" rtlCol="0">
            <a:spAutoFit/>
          </a:bodyPr>
          <a:lstStyle/>
          <a:p>
            <a:pPr marL="171450" indent="-171450">
              <a:lnSpc>
                <a:spcPct val="120000"/>
              </a:lnSpc>
              <a:buFont typeface="Wingdings" panose="05000000000000000000" pitchFamily="2" charset="2"/>
              <a:buChar char="ü"/>
            </a:pPr>
            <a:r>
              <a:rPr lang="ja-JP" altLang="en-US" sz="1100" dirty="0">
                <a:solidFill>
                  <a:schemeClr val="tx1">
                    <a:lumMod val="95000"/>
                    <a:lumOff val="5000"/>
                  </a:schemeClr>
                </a:solidFill>
                <a:latin typeface="Meiryo" panose="020B0604030504040204" pitchFamily="34" charset="-128"/>
                <a:ea typeface="Meiryo" panose="020B0604030504040204" pitchFamily="34" charset="-128"/>
              </a:rPr>
              <a:t>インタラクションで</a:t>
            </a:r>
            <a:r>
              <a:rPr lang="ja-JP" altLang="en-US" sz="110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商品に関連させた選択式の予想クイズや投票を出題。</a:t>
            </a:r>
            <a:r>
              <a:rPr lang="ja-JP" altLang="en-US" sz="1100"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事後</a:t>
            </a:r>
            <a:r>
              <a:rPr lang="ja-JP" altLang="en-US" sz="110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に</a:t>
            </a:r>
            <a:r>
              <a:rPr kumimoji="1" lang="ja-JP" altLang="en-US" sz="1100" b="1"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rPr>
              <a:t>予想が的中したユーザーから抽選でインセンティブを進呈。</a:t>
            </a:r>
            <a:endParaRPr kumimoji="1" lang="en-US" altLang="ja-JP" sz="1100" b="1"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endParaRPr>
          </a:p>
          <a:p>
            <a:pPr>
              <a:lnSpc>
                <a:spcPct val="120000"/>
              </a:lnSpc>
            </a:pPr>
            <a:r>
              <a:rPr lang="ja-JP" altLang="en-US" sz="1100" b="1"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rPr>
              <a:t>　（</a:t>
            </a:r>
            <a:r>
              <a:rPr lang="ja-JP" altLang="en-US" sz="1100"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選んだ選択肢ごとに</a:t>
            </a:r>
            <a:r>
              <a:rPr lang="en-US" altLang="ja-JP" sz="1100"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LINE</a:t>
            </a:r>
            <a:r>
              <a:rPr lang="ja-JP" altLang="en-US" sz="1100"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で応募のフォームを分岐）</a:t>
            </a:r>
            <a:endParaRPr kumimoji="1" lang="en-US" altLang="ja-JP" sz="1100" b="1"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endParaRPr>
          </a:p>
        </p:txBody>
      </p:sp>
      <p:sp>
        <p:nvSpPr>
          <p:cNvPr id="7" name="円/楕円 48">
            <a:extLst>
              <a:ext uri="{FF2B5EF4-FFF2-40B4-BE49-F238E27FC236}">
                <a16:creationId xmlns:a16="http://schemas.microsoft.com/office/drawing/2014/main" id="{224351CB-53D1-9276-69C6-FC58EDB1D86E}"/>
              </a:ext>
            </a:extLst>
          </p:cNvPr>
          <p:cNvSpPr>
            <a:spLocks noChangeAspect="1"/>
          </p:cNvSpPr>
          <p:nvPr/>
        </p:nvSpPr>
        <p:spPr>
          <a:xfrm>
            <a:off x="3264841" y="4356724"/>
            <a:ext cx="280952" cy="280952"/>
          </a:xfrm>
          <a:prstGeom prst="ellipse">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36000" rIns="0" bIns="0" numCol="1" spcCol="0" rtlCol="0" fromWordArt="0" anchor="ctr" anchorCtr="0" forceAA="0" compatLnSpc="1">
            <a:prstTxWarp prst="textNoShape">
              <a:avLst/>
            </a:prstTxWarp>
            <a:noAutofit/>
          </a:bodyPr>
          <a:lstStyle/>
          <a:p>
            <a:pPr algn="ctr"/>
            <a:r>
              <a:rPr lang="ja-JP" altLang="en-US" sz="1200" b="1" dirty="0">
                <a:solidFill>
                  <a:schemeClr val="bg1"/>
                </a:solidFill>
                <a:latin typeface="+mj-ea"/>
                <a:ea typeface="+mj-ea"/>
                <a:cs typeface="Segoe UI" panose="020B0502040204020203" pitchFamily="34" charset="0"/>
              </a:rPr>
              <a:t>４</a:t>
            </a:r>
            <a:endParaRPr kumimoji="1" lang="ja-JP" altLang="en-US" sz="1200" b="1" i="0" dirty="0">
              <a:solidFill>
                <a:schemeClr val="bg1"/>
              </a:solidFill>
              <a:latin typeface="+mj-ea"/>
              <a:ea typeface="+mj-ea"/>
              <a:cs typeface="Segoe UI" panose="020B0502040204020203" pitchFamily="34" charset="0"/>
            </a:endParaRPr>
          </a:p>
        </p:txBody>
      </p:sp>
      <p:sp>
        <p:nvSpPr>
          <p:cNvPr id="9" name="右大かっこ 8">
            <a:extLst>
              <a:ext uri="{FF2B5EF4-FFF2-40B4-BE49-F238E27FC236}">
                <a16:creationId xmlns:a16="http://schemas.microsoft.com/office/drawing/2014/main" id="{E5166D8B-ECD8-93E6-FAD4-7271AB19BBC8}"/>
              </a:ext>
            </a:extLst>
          </p:cNvPr>
          <p:cNvSpPr/>
          <p:nvPr/>
        </p:nvSpPr>
        <p:spPr>
          <a:xfrm>
            <a:off x="2611225" y="3513564"/>
            <a:ext cx="389945" cy="480767"/>
          </a:xfrm>
          <a:prstGeom prst="rightBracket">
            <a:avLst/>
          </a:prstGeom>
          <a:ln w="12700">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Tree>
    <p:extLst>
      <p:ext uri="{BB962C8B-B14F-4D97-AF65-F5344CB8AC3E}">
        <p14:creationId xmlns:p14="http://schemas.microsoft.com/office/powerpoint/2010/main" val="378803938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1">
            <a:extLst>
              <a:ext uri="{FF2B5EF4-FFF2-40B4-BE49-F238E27FC236}">
                <a16:creationId xmlns:a16="http://schemas.microsoft.com/office/drawing/2014/main" id="{AD938B55-A0F9-FB75-D08D-07E221A8A443}"/>
              </a:ext>
            </a:extLst>
          </p:cNvPr>
          <p:cNvSpPr>
            <a:spLocks noGrp="1"/>
          </p:cNvSpPr>
          <p:nvPr>
            <p:ph type="body" sz="quarter" idx="10"/>
          </p:nvPr>
        </p:nvSpPr>
        <p:spPr>
          <a:xfrm>
            <a:off x="1887808" y="252000"/>
            <a:ext cx="8136904" cy="335028"/>
          </a:xfrm>
        </p:spPr>
        <p:txBody>
          <a:bodyPr/>
          <a:lstStyle/>
          <a:p>
            <a:r>
              <a:rPr lang="en-US" altLang="ja-JP" dirty="0">
                <a:latin typeface="メイリオ" panose="020B0604030504040204" pitchFamily="34" charset="-128"/>
                <a:ea typeface="メイリオ" panose="020B0604030504040204" pitchFamily="34" charset="-128"/>
              </a:rPr>
              <a:t>LINE</a:t>
            </a:r>
            <a:r>
              <a:rPr lang="ja-JP" altLang="en-US" dirty="0">
                <a:latin typeface="メイリオ" panose="020B0604030504040204" pitchFamily="34" charset="-128"/>
                <a:ea typeface="メイリオ" panose="020B0604030504040204" pitchFamily="34" charset="-128"/>
              </a:rPr>
              <a:t>連携オプション④：</a:t>
            </a:r>
            <a:r>
              <a:rPr lang="en-US" altLang="ja-JP" dirty="0">
                <a:latin typeface="メイリオ" panose="020B0604030504040204" pitchFamily="34" charset="-128"/>
                <a:ea typeface="メイリオ" panose="020B0604030504040204" pitchFamily="34" charset="-128"/>
              </a:rPr>
              <a:t>LINE</a:t>
            </a:r>
            <a:r>
              <a:rPr lang="ja-JP" altLang="en-US" dirty="0">
                <a:latin typeface="メイリオ" panose="020B0604030504040204" pitchFamily="34" charset="-128"/>
                <a:ea typeface="メイリオ" panose="020B0604030504040204" pitchFamily="34" charset="-128"/>
              </a:rPr>
              <a:t>ミニアプリ 展開イメージ</a:t>
            </a:r>
            <a:endParaRPr lang="ja-JP" altLang="en-US" dirty="0"/>
          </a:p>
        </p:txBody>
      </p:sp>
      <p:sp>
        <p:nvSpPr>
          <p:cNvPr id="53" name="object 53">
            <a:extLst>
              <a:ext uri="{FF2B5EF4-FFF2-40B4-BE49-F238E27FC236}">
                <a16:creationId xmlns:a16="http://schemas.microsoft.com/office/drawing/2014/main" id="{34F9B97F-543E-214A-BCCA-EE99F664F54D}"/>
              </a:ext>
            </a:extLst>
          </p:cNvPr>
          <p:cNvSpPr txBox="1"/>
          <p:nvPr/>
        </p:nvSpPr>
        <p:spPr>
          <a:xfrm>
            <a:off x="4307008" y="1190457"/>
            <a:ext cx="3403496" cy="159274"/>
          </a:xfrm>
          <a:prstGeom prst="roundRect">
            <a:avLst>
              <a:gd name="adj" fmla="val 0"/>
            </a:avLst>
          </a:prstGeom>
          <a:noFill/>
          <a:ln>
            <a:noFill/>
          </a:ln>
        </p:spPr>
        <p:txBody>
          <a:bodyPr vert="horz" wrap="none" lIns="0" tIns="0" rIns="0" bIns="0" rtlCol="0">
            <a:spAutoFit/>
          </a:bodyPr>
          <a:lstStyle/>
          <a:p>
            <a:pPr marL="250310" marR="6277" indent="-235401" eaLnBrk="1" fontAlgn="auto" hangingPunct="1">
              <a:lnSpc>
                <a:spcPct val="120000"/>
              </a:lnSpc>
              <a:spcBef>
                <a:spcPts val="124"/>
              </a:spcBef>
              <a:spcAft>
                <a:spcPts val="0"/>
              </a:spcAft>
            </a:pPr>
            <a:r>
              <a:rPr lang="en-US" altLang="ja-JP" sz="900" dirty="0">
                <a:solidFill>
                  <a:schemeClr val="tx1">
                    <a:lumMod val="65000"/>
                    <a:lumOff val="35000"/>
                  </a:schemeClr>
                </a:solidFill>
                <a:latin typeface="Meiryo" panose="020B0604030504040204" pitchFamily="34" charset="-128"/>
                <a:ea typeface="Meiryo" panose="020B0604030504040204" pitchFamily="34" charset="-128"/>
                <a:cs typeface="Meiryo" charset="-128"/>
              </a:rPr>
              <a:t>※</a:t>
            </a:r>
            <a:r>
              <a:rPr lang="ja-JP" altLang="en-US" sz="900" dirty="0">
                <a:solidFill>
                  <a:schemeClr val="tx1">
                    <a:lumMod val="65000"/>
                    <a:lumOff val="35000"/>
                  </a:schemeClr>
                </a:solidFill>
                <a:latin typeface="Meiryo" panose="020B0604030504040204" pitchFamily="34" charset="-128"/>
                <a:ea typeface="Meiryo" panose="020B0604030504040204" pitchFamily="34" charset="-128"/>
                <a:cs typeface="Meiryo" charset="-128"/>
              </a:rPr>
              <a:t>広告主様が</a:t>
            </a:r>
            <a:r>
              <a:rPr lang="en" altLang="ja-JP" sz="900" dirty="0">
                <a:solidFill>
                  <a:schemeClr val="tx1">
                    <a:lumMod val="65000"/>
                    <a:lumOff val="35000"/>
                  </a:schemeClr>
                </a:solidFill>
                <a:latin typeface="Meiryo" panose="020B0604030504040204" pitchFamily="34" charset="-128"/>
                <a:ea typeface="Meiryo" panose="020B0604030504040204" pitchFamily="34" charset="-128"/>
                <a:cs typeface="Meiryo" charset="-128"/>
              </a:rPr>
              <a:t>LINE</a:t>
            </a:r>
            <a:r>
              <a:rPr lang="ja-JP" altLang="en-US" sz="900" dirty="0">
                <a:solidFill>
                  <a:schemeClr val="tx1">
                    <a:lumMod val="65000"/>
                    <a:lumOff val="35000"/>
                  </a:schemeClr>
                </a:solidFill>
                <a:latin typeface="Meiryo" panose="020B0604030504040204" pitchFamily="34" charset="-128"/>
                <a:ea typeface="Meiryo" panose="020B0604030504040204" pitchFamily="34" charset="-128"/>
                <a:cs typeface="Meiryo" charset="-128"/>
              </a:rPr>
              <a:t>公式アカウントを開設されている場合のみ可能</a:t>
            </a:r>
          </a:p>
        </p:txBody>
      </p:sp>
      <p:sp>
        <p:nvSpPr>
          <p:cNvPr id="4" name="テキスト ボックス 3">
            <a:extLst>
              <a:ext uri="{FF2B5EF4-FFF2-40B4-BE49-F238E27FC236}">
                <a16:creationId xmlns:a16="http://schemas.microsoft.com/office/drawing/2014/main" id="{C5D3005B-FBDA-ECA3-E32F-06CD285B0FF6}"/>
              </a:ext>
            </a:extLst>
          </p:cNvPr>
          <p:cNvSpPr txBox="1"/>
          <p:nvPr/>
        </p:nvSpPr>
        <p:spPr>
          <a:xfrm>
            <a:off x="497897" y="1079901"/>
            <a:ext cx="3665098" cy="338554"/>
          </a:xfrm>
          <a:prstGeom prst="rect">
            <a:avLst/>
          </a:prstGeom>
          <a:noFill/>
        </p:spPr>
        <p:txBody>
          <a:bodyPr wrap="square" lIns="0" tIns="0" rIns="0" bIns="0" rtlCol="0">
            <a:spAutoFit/>
          </a:bodyPr>
          <a:lstStyle/>
          <a:p>
            <a:pPr>
              <a:lnSpc>
                <a:spcPct val="150000"/>
              </a:lnSpc>
              <a:defRPr/>
            </a:pPr>
            <a:r>
              <a:rPr kumimoji="0" lang="ja-JP" altLang="en-US" sz="1600" b="1" kern="0">
                <a:solidFill>
                  <a:schemeClr val="tx1">
                    <a:lumMod val="95000"/>
                    <a:lumOff val="5000"/>
                  </a:schemeClr>
                </a:solidFill>
                <a:latin typeface="Meiryo" panose="020B0604030504040204" pitchFamily="34" charset="-128"/>
                <a:ea typeface="Meiryo" panose="020B0604030504040204" pitchFamily="34" charset="-128"/>
              </a:rPr>
              <a:t>｜</a:t>
            </a:r>
            <a:r>
              <a:rPr kumimoji="0" lang="en-US" altLang="ja-JP" sz="1600" b="1" kern="0" dirty="0">
                <a:solidFill>
                  <a:schemeClr val="tx1">
                    <a:lumMod val="95000"/>
                    <a:lumOff val="5000"/>
                  </a:schemeClr>
                </a:solidFill>
                <a:latin typeface="Meiryo" panose="020B0604030504040204" pitchFamily="34" charset="-128"/>
                <a:ea typeface="Meiryo" panose="020B0604030504040204" pitchFamily="34" charset="-128"/>
              </a:rPr>
              <a:t>LINE</a:t>
            </a:r>
            <a:r>
              <a:rPr kumimoji="0" lang="ja-JP" altLang="en-US" sz="1600" b="1" kern="0">
                <a:solidFill>
                  <a:schemeClr val="tx1">
                    <a:lumMod val="95000"/>
                    <a:lumOff val="5000"/>
                  </a:schemeClr>
                </a:solidFill>
                <a:latin typeface="Meiryo" panose="020B0604030504040204" pitchFamily="34" charset="-128"/>
                <a:ea typeface="Meiryo" panose="020B0604030504040204" pitchFamily="34" charset="-128"/>
              </a:rPr>
              <a:t>ミニアプリでキャンペーン参加</a:t>
            </a:r>
            <a:endParaRPr kumimoji="0" lang="en-US" altLang="ja-JP" sz="1600" b="1" kern="0" dirty="0">
              <a:solidFill>
                <a:schemeClr val="tx1">
                  <a:lumMod val="95000"/>
                  <a:lumOff val="5000"/>
                </a:schemeClr>
              </a:solidFill>
              <a:latin typeface="Meiryo" panose="020B0604030504040204" pitchFamily="34" charset="-128"/>
              <a:ea typeface="Meiryo" panose="020B0604030504040204" pitchFamily="34" charset="-128"/>
            </a:endParaRPr>
          </a:p>
        </p:txBody>
      </p:sp>
      <p:sp>
        <p:nvSpPr>
          <p:cNvPr id="65" name="テキスト ボックス 64">
            <a:extLst>
              <a:ext uri="{FF2B5EF4-FFF2-40B4-BE49-F238E27FC236}">
                <a16:creationId xmlns:a16="http://schemas.microsoft.com/office/drawing/2014/main" id="{C14DF788-8F1E-6BE8-3D68-9F2214CABEBF}"/>
              </a:ext>
            </a:extLst>
          </p:cNvPr>
          <p:cNvSpPr txBox="1"/>
          <p:nvPr/>
        </p:nvSpPr>
        <p:spPr>
          <a:xfrm>
            <a:off x="1973609" y="5240816"/>
            <a:ext cx="5774842" cy="1339597"/>
          </a:xfrm>
          <a:prstGeom prst="rect">
            <a:avLst/>
          </a:prstGeom>
          <a:noFill/>
        </p:spPr>
        <p:txBody>
          <a:bodyPr wrap="square" lIns="0" rIns="0" rtlCol="0">
            <a:spAutoFit/>
          </a:bodyPr>
          <a:lstStyle/>
          <a:p>
            <a:pPr>
              <a:lnSpc>
                <a:spcPct val="120000"/>
              </a:lnSpc>
            </a:pPr>
            <a:r>
              <a:rPr kumimoji="1" lang="en-US" altLang="ja-JP" sz="1100" dirty="0">
                <a:solidFill>
                  <a:schemeClr val="tx1">
                    <a:lumMod val="95000"/>
                    <a:lumOff val="5000"/>
                  </a:schemeClr>
                </a:solidFill>
                <a:latin typeface="Meiryo" panose="020B0604030504040204" pitchFamily="34" charset="-128"/>
                <a:ea typeface="Meiryo" panose="020B0604030504040204" pitchFamily="34" charset="-128"/>
              </a:rPr>
              <a:t>①</a:t>
            </a:r>
            <a:r>
              <a:rPr lang="ja-JP" altLang="en-US" sz="1100" dirty="0">
                <a:solidFill>
                  <a:schemeClr val="tx1">
                    <a:lumMod val="95000"/>
                    <a:lumOff val="5000"/>
                  </a:schemeClr>
                </a:solidFill>
                <a:latin typeface="Meiryo" panose="020B0604030504040204" pitchFamily="34" charset="-128"/>
                <a:ea typeface="Meiryo" panose="020B0604030504040204" pitchFamily="34" charset="-128"/>
              </a:rPr>
              <a:t>「今すぐチェック」 （表記は可変）ボタンのタップ</a:t>
            </a:r>
            <a:r>
              <a:rPr kumimoji="1" lang="ja-JP" altLang="en-US" sz="1100" dirty="0">
                <a:solidFill>
                  <a:schemeClr val="tx1">
                    <a:lumMod val="95000"/>
                    <a:lumOff val="5000"/>
                  </a:schemeClr>
                </a:solidFill>
                <a:latin typeface="Meiryo" panose="020B0604030504040204" pitchFamily="34" charset="-128"/>
                <a:ea typeface="Meiryo" panose="020B0604030504040204" pitchFamily="34" charset="-128"/>
              </a:rPr>
              <a:t>で</a:t>
            </a:r>
            <a:r>
              <a:rPr lang="en-US" altLang="ja-JP" sz="1100" dirty="0">
                <a:solidFill>
                  <a:schemeClr val="tx1">
                    <a:lumMod val="95000"/>
                    <a:lumOff val="5000"/>
                  </a:schemeClr>
                </a:solidFill>
                <a:latin typeface="Meiryo" panose="020B0604030504040204" pitchFamily="34" charset="-128"/>
                <a:ea typeface="Meiryo" panose="020B0604030504040204" pitchFamily="34" charset="-128"/>
              </a:rPr>
              <a:t>LINE</a:t>
            </a:r>
            <a:r>
              <a:rPr lang="ja-JP" altLang="en-US" sz="1100" dirty="0">
                <a:solidFill>
                  <a:schemeClr val="tx1">
                    <a:lumMod val="95000"/>
                    <a:lumOff val="5000"/>
                  </a:schemeClr>
                </a:solidFill>
                <a:latin typeface="Meiryo" panose="020B0604030504040204" pitchFamily="34" charset="-128"/>
                <a:ea typeface="Meiryo" panose="020B0604030504040204" pitchFamily="34" charset="-128"/>
              </a:rPr>
              <a:t>ミニアプリ</a:t>
            </a:r>
            <a:r>
              <a:rPr kumimoji="1" lang="ja-JP" altLang="en-US" sz="1100" dirty="0">
                <a:solidFill>
                  <a:schemeClr val="tx1">
                    <a:lumMod val="95000"/>
                    <a:lumOff val="5000"/>
                  </a:schemeClr>
                </a:solidFill>
                <a:latin typeface="Meiryo" panose="020B0604030504040204" pitchFamily="34" charset="-128"/>
                <a:ea typeface="Meiryo" panose="020B0604030504040204" pitchFamily="34" charset="-128"/>
              </a:rPr>
              <a:t>に遷移</a:t>
            </a:r>
            <a:endParaRPr kumimoji="1" lang="en-US" altLang="ja-JP" sz="1100" dirty="0">
              <a:solidFill>
                <a:schemeClr val="tx1">
                  <a:lumMod val="95000"/>
                  <a:lumOff val="5000"/>
                </a:schemeClr>
              </a:solidFill>
              <a:latin typeface="Meiryo" panose="020B0604030504040204" pitchFamily="34" charset="-128"/>
              <a:ea typeface="Meiryo" panose="020B0604030504040204" pitchFamily="34" charset="-128"/>
            </a:endParaRPr>
          </a:p>
          <a:p>
            <a:pPr lvl="0" eaLnBrk="0" fontAlgn="base" hangingPunct="0">
              <a:lnSpc>
                <a:spcPct val="120000"/>
              </a:lnSpc>
              <a:spcBef>
                <a:spcPct val="0"/>
              </a:spcBef>
              <a:spcAft>
                <a:spcPct val="0"/>
              </a:spcAft>
              <a:defRPr/>
            </a:pPr>
            <a:r>
              <a:rPr kumimoji="1" lang="ja-JP" altLang="en-US" sz="800" b="0"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rPr>
              <a:t>　</a:t>
            </a:r>
            <a:r>
              <a:rPr kumimoji="1" lang="en-US" altLang="ja-JP" sz="800" b="0"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rPr>
              <a:t>※</a:t>
            </a:r>
            <a:r>
              <a:rPr lang="ja-JP" altLang="en-US" sz="800" dirty="0">
                <a:solidFill>
                  <a:srgbClr val="000000">
                    <a:lumMod val="95000"/>
                    <a:lumOff val="5000"/>
                  </a:srgbClr>
                </a:solidFill>
                <a:latin typeface="Meiryo" panose="020B0604030504040204" pitchFamily="34" charset="-128"/>
                <a:ea typeface="Meiryo" panose="020B0604030504040204" pitchFamily="34" charset="-128"/>
              </a:rPr>
              <a:t>遷移先は広告主様に指定いただきます。遷移後の挙動は</a:t>
            </a:r>
            <a:r>
              <a:rPr lang="en-US" altLang="ja-JP" sz="800" dirty="0">
                <a:solidFill>
                  <a:srgbClr val="000000">
                    <a:lumMod val="95000"/>
                    <a:lumOff val="5000"/>
                  </a:srgbClr>
                </a:solidFill>
                <a:latin typeface="Meiryo" panose="020B0604030504040204" pitchFamily="34" charset="-128"/>
                <a:ea typeface="Meiryo" panose="020B0604030504040204" pitchFamily="34" charset="-128"/>
              </a:rPr>
              <a:t>LINE</a:t>
            </a:r>
            <a:r>
              <a:rPr lang="ja-JP" altLang="en-US" sz="800" dirty="0">
                <a:solidFill>
                  <a:srgbClr val="000000">
                    <a:lumMod val="95000"/>
                    <a:lumOff val="5000"/>
                  </a:srgbClr>
                </a:solidFill>
                <a:latin typeface="Meiryo" panose="020B0604030504040204" pitchFamily="34" charset="-128"/>
                <a:ea typeface="Meiryo" panose="020B0604030504040204" pitchFamily="34" charset="-128"/>
              </a:rPr>
              <a:t>、および</a:t>
            </a:r>
            <a:r>
              <a:rPr lang="en-US" altLang="ja-JP" sz="800" dirty="0">
                <a:solidFill>
                  <a:srgbClr val="000000">
                    <a:lumMod val="95000"/>
                    <a:lumOff val="5000"/>
                  </a:srgbClr>
                </a:solidFill>
                <a:latin typeface="Meiryo" panose="020B0604030504040204" pitchFamily="34" charset="-128"/>
                <a:ea typeface="Meiryo" panose="020B0604030504040204" pitchFamily="34" charset="-128"/>
              </a:rPr>
              <a:t>LINE</a:t>
            </a:r>
            <a:r>
              <a:rPr lang="ja-JP" altLang="en-US" sz="800" dirty="0">
                <a:solidFill>
                  <a:srgbClr val="000000">
                    <a:lumMod val="95000"/>
                    <a:lumOff val="5000"/>
                  </a:srgbClr>
                </a:solidFill>
                <a:latin typeface="Meiryo" panose="020B0604030504040204" pitchFamily="34" charset="-128"/>
                <a:ea typeface="Meiryo" panose="020B0604030504040204" pitchFamily="34" charset="-128"/>
              </a:rPr>
              <a:t>ミニアプリの仕様に準じます。</a:t>
            </a:r>
            <a:br>
              <a:rPr lang="en-US" altLang="ja-JP" sz="800" dirty="0">
                <a:solidFill>
                  <a:srgbClr val="000000">
                    <a:lumMod val="95000"/>
                    <a:lumOff val="5000"/>
                  </a:srgbClr>
                </a:solidFill>
                <a:latin typeface="Meiryo" panose="020B0604030504040204" pitchFamily="34" charset="-128"/>
                <a:ea typeface="Meiryo" panose="020B0604030504040204" pitchFamily="34" charset="-128"/>
              </a:rPr>
            </a:br>
            <a:r>
              <a:rPr lang="ja-JP" altLang="en-US" sz="1100" dirty="0">
                <a:solidFill>
                  <a:schemeClr val="tx1">
                    <a:lumMod val="95000"/>
                    <a:lumOff val="5000"/>
                  </a:schemeClr>
                </a:solidFill>
                <a:latin typeface="Meiryo" panose="020B0604030504040204" pitchFamily="34" charset="-128"/>
                <a:ea typeface="Meiryo" panose="020B0604030504040204" pitchFamily="34" charset="-128"/>
              </a:rPr>
              <a:t>②ラストカットの表示時間に制限を設け、経過後は</a:t>
            </a:r>
            <a:r>
              <a:rPr kumimoji="1" lang="ja-JP" altLang="en-US" sz="1100" dirty="0">
                <a:solidFill>
                  <a:schemeClr val="tx1">
                    <a:lumMod val="95000"/>
                    <a:lumOff val="5000"/>
                  </a:schemeClr>
                </a:solidFill>
                <a:latin typeface="Meiryo" panose="020B0604030504040204" pitchFamily="34" charset="-128"/>
                <a:ea typeface="Meiryo" panose="020B0604030504040204" pitchFamily="34" charset="-128"/>
              </a:rPr>
              <a:t>ランディングページへ自動遷移</a:t>
            </a:r>
            <a:endParaRPr kumimoji="1" lang="en-US" altLang="ja-JP" sz="1100" dirty="0">
              <a:solidFill>
                <a:schemeClr val="tx1">
                  <a:lumMod val="95000"/>
                  <a:lumOff val="5000"/>
                </a:schemeClr>
              </a:solidFill>
              <a:latin typeface="Meiryo" panose="020B0604030504040204" pitchFamily="34" charset="-128"/>
              <a:ea typeface="Meiryo" panose="020B0604030504040204" pitchFamily="34" charset="-128"/>
            </a:endParaRPr>
          </a:p>
          <a:p>
            <a:pPr>
              <a:lnSpc>
                <a:spcPct val="120000"/>
              </a:lnSpc>
            </a:pPr>
            <a:r>
              <a:rPr lang="ja-JP" altLang="en-US" sz="800" dirty="0">
                <a:solidFill>
                  <a:schemeClr val="tx1">
                    <a:lumMod val="95000"/>
                    <a:lumOff val="5000"/>
                  </a:schemeClr>
                </a:solidFill>
                <a:latin typeface="Meiryo" panose="020B0604030504040204" pitchFamily="34" charset="-128"/>
                <a:ea typeface="Meiryo" panose="020B0604030504040204" pitchFamily="34" charset="-128"/>
              </a:rPr>
              <a:t>　</a:t>
            </a:r>
            <a:r>
              <a:rPr lang="en-US" altLang="ja-JP" sz="800" dirty="0">
                <a:solidFill>
                  <a:schemeClr val="tx1">
                    <a:lumMod val="95000"/>
                    <a:lumOff val="5000"/>
                  </a:schemeClr>
                </a:solidFill>
                <a:latin typeface="Meiryo" panose="020B0604030504040204" pitchFamily="34" charset="-128"/>
                <a:ea typeface="Meiryo" panose="020B0604030504040204" pitchFamily="34" charset="-128"/>
              </a:rPr>
              <a:t>※</a:t>
            </a:r>
            <a:r>
              <a:rPr lang="ja-JP" altLang="en-US" sz="800" dirty="0">
                <a:solidFill>
                  <a:schemeClr val="tx1">
                    <a:lumMod val="95000"/>
                    <a:lumOff val="5000"/>
                  </a:schemeClr>
                </a:solidFill>
                <a:latin typeface="Meiryo" panose="020B0604030504040204" pitchFamily="34" charset="-128"/>
                <a:ea typeface="Meiryo" panose="020B0604030504040204" pitchFamily="34" charset="-128"/>
              </a:rPr>
              <a:t>任意の時間を設定可能。自動遷移までの時間をカウントダウン表示</a:t>
            </a:r>
            <a:endParaRPr lang="en-US" altLang="ja-JP" sz="800" dirty="0">
              <a:solidFill>
                <a:schemeClr val="tx1">
                  <a:lumMod val="95000"/>
                  <a:lumOff val="5000"/>
                </a:schemeClr>
              </a:solidFill>
              <a:latin typeface="Meiryo" panose="020B0604030504040204" pitchFamily="34" charset="-128"/>
              <a:ea typeface="Meiryo" panose="020B0604030504040204" pitchFamily="34" charset="-128"/>
            </a:endParaRPr>
          </a:p>
          <a:p>
            <a:pPr>
              <a:lnSpc>
                <a:spcPct val="120000"/>
              </a:lnSpc>
            </a:pPr>
            <a:r>
              <a:rPr kumimoji="1" lang="ja-JP" altLang="en-US" sz="800" b="0"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rPr>
              <a:t>　</a:t>
            </a:r>
            <a:r>
              <a:rPr kumimoji="1" lang="en-US" altLang="ja-JP" sz="800" b="0"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rPr>
              <a:t>①で</a:t>
            </a:r>
            <a:r>
              <a:rPr kumimoji="1" lang="en-US" altLang="ja-JP" sz="800" b="0"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rPr>
              <a:t>LINE</a:t>
            </a:r>
            <a:r>
              <a:rPr kumimoji="1" lang="ja-JP" altLang="en-US" sz="800" b="0"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rPr>
              <a:t>に遷移中はカウントダウンを停止し、④でブラウザに戻るとカウントダウンを再開</a:t>
            </a:r>
            <a:endParaRPr kumimoji="1" lang="en-US" altLang="ja-JP" sz="800" dirty="0">
              <a:solidFill>
                <a:schemeClr val="tx1">
                  <a:lumMod val="95000"/>
                  <a:lumOff val="5000"/>
                </a:schemeClr>
              </a:solidFill>
              <a:latin typeface="Meiryo" panose="020B0604030504040204" pitchFamily="34" charset="-128"/>
              <a:ea typeface="Meiryo" panose="020B0604030504040204" pitchFamily="34" charset="-128"/>
            </a:endParaRPr>
          </a:p>
          <a:p>
            <a:pPr>
              <a:lnSpc>
                <a:spcPct val="120000"/>
              </a:lnSpc>
            </a:pPr>
            <a:r>
              <a:rPr kumimoji="1" lang="en-US" altLang="ja-JP" sz="1100" dirty="0">
                <a:solidFill>
                  <a:schemeClr val="tx1">
                    <a:lumMod val="95000"/>
                    <a:lumOff val="5000"/>
                  </a:schemeClr>
                </a:solidFill>
                <a:latin typeface="Meiryo" panose="020B0604030504040204" pitchFamily="34" charset="-128"/>
                <a:ea typeface="Meiryo" panose="020B0604030504040204" pitchFamily="34" charset="-128"/>
              </a:rPr>
              <a:t>③</a:t>
            </a:r>
            <a:r>
              <a:rPr lang="ja-JP" altLang="en-US" sz="1100" dirty="0">
                <a:solidFill>
                  <a:schemeClr val="tx1">
                    <a:lumMod val="95000"/>
                    <a:lumOff val="5000"/>
                  </a:schemeClr>
                </a:solidFill>
                <a:latin typeface="Meiryo" panose="020B0604030504040204" pitchFamily="34" charset="-128"/>
                <a:ea typeface="Meiryo" panose="020B0604030504040204" pitchFamily="34" charset="-128"/>
              </a:rPr>
              <a:t>タップによりランディングページに</a:t>
            </a:r>
            <a:r>
              <a:rPr kumimoji="1" lang="ja-JP" altLang="en-US" sz="1100" dirty="0">
                <a:solidFill>
                  <a:schemeClr val="tx1">
                    <a:lumMod val="95000"/>
                    <a:lumOff val="5000"/>
                  </a:schemeClr>
                </a:solidFill>
                <a:latin typeface="Meiryo" panose="020B0604030504040204" pitchFamily="34" charset="-128"/>
                <a:ea typeface="Meiryo" panose="020B0604030504040204" pitchFamily="34" charset="-128"/>
              </a:rPr>
              <a:t>遷移するリンクを設置</a:t>
            </a:r>
            <a:endParaRPr kumimoji="1" lang="en-US" altLang="ja-JP" sz="1100" dirty="0">
              <a:solidFill>
                <a:schemeClr val="tx1">
                  <a:lumMod val="95000"/>
                  <a:lumOff val="5000"/>
                </a:schemeClr>
              </a:solidFill>
              <a:latin typeface="Meiryo" panose="020B0604030504040204" pitchFamily="34" charset="-128"/>
              <a:ea typeface="Meiryo" panose="020B0604030504040204" pitchFamily="34" charset="-128"/>
            </a:endParaRPr>
          </a:p>
          <a:p>
            <a:pPr marL="0" marR="0" lvl="0" indent="0" algn="l" defTabSz="914400" rtl="0" eaLnBrk="0" fontAlgn="base" latinLnBrk="0" hangingPunct="0">
              <a:lnSpc>
                <a:spcPct val="120000"/>
              </a:lnSpc>
              <a:spcBef>
                <a:spcPct val="0"/>
              </a:spcBef>
              <a:spcAft>
                <a:spcPct val="0"/>
              </a:spcAft>
              <a:buClrTx/>
              <a:buSzTx/>
              <a:buFontTx/>
              <a:buNone/>
              <a:tabLst/>
              <a:defRPr/>
            </a:pPr>
            <a:r>
              <a:rPr lang="ja-JP" altLang="en-US" sz="1100" dirty="0">
                <a:solidFill>
                  <a:srgbClr val="000000">
                    <a:lumMod val="95000"/>
                    <a:lumOff val="5000"/>
                  </a:srgbClr>
                </a:solidFill>
                <a:latin typeface="Meiryo" panose="020B0604030504040204" pitchFamily="34" charset="-128"/>
                <a:ea typeface="Meiryo" panose="020B0604030504040204" pitchFamily="34" charset="-128"/>
              </a:rPr>
              <a:t>④</a:t>
            </a:r>
            <a:r>
              <a:rPr kumimoji="1" lang="en-US" altLang="ja-JP" sz="1100" b="0"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rPr>
              <a:t>LINE</a:t>
            </a:r>
            <a:r>
              <a:rPr kumimoji="1" lang="ja-JP" altLang="en-US" sz="1100" b="0"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rPr>
              <a:t>からブラウザに戻ると演出ラストカット</a:t>
            </a:r>
            <a:r>
              <a:rPr lang="ja-JP" altLang="en-US" sz="1100" dirty="0">
                <a:solidFill>
                  <a:srgbClr val="000000">
                    <a:lumMod val="95000"/>
                    <a:lumOff val="5000"/>
                  </a:srgbClr>
                </a:solidFill>
                <a:latin typeface="Meiryo" panose="020B0604030504040204" pitchFamily="34" charset="-128"/>
                <a:ea typeface="Meiryo" panose="020B0604030504040204" pitchFamily="34" charset="-128"/>
              </a:rPr>
              <a:t>を表示</a:t>
            </a:r>
            <a:endParaRPr kumimoji="1" lang="en-US" altLang="ja-JP" sz="1100" b="0"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endParaRPr>
          </a:p>
        </p:txBody>
      </p:sp>
      <p:sp>
        <p:nvSpPr>
          <p:cNvPr id="73" name="テキスト ボックス 72">
            <a:extLst>
              <a:ext uri="{FF2B5EF4-FFF2-40B4-BE49-F238E27FC236}">
                <a16:creationId xmlns:a16="http://schemas.microsoft.com/office/drawing/2014/main" id="{6B35AAEC-065A-A3D1-C5BE-AB069ADD9847}"/>
              </a:ext>
            </a:extLst>
          </p:cNvPr>
          <p:cNvSpPr txBox="1"/>
          <p:nvPr/>
        </p:nvSpPr>
        <p:spPr>
          <a:xfrm>
            <a:off x="2789402" y="4878060"/>
            <a:ext cx="3737540" cy="287002"/>
          </a:xfrm>
          <a:prstGeom prst="rect">
            <a:avLst/>
          </a:prstGeom>
          <a:noFill/>
        </p:spPr>
        <p:txBody>
          <a:bodyPr wrap="square" lIns="0" rIns="0" rtlCol="0">
            <a:spAutoFit/>
          </a:bodyPr>
          <a:lstStyle/>
          <a:p>
            <a:pPr>
              <a:lnSpc>
                <a:spcPct val="120000"/>
              </a:lnSpc>
            </a:pPr>
            <a:r>
              <a:rPr kumimoji="1" lang="ja-JP" altLang="en-US" sz="1100" b="1" dirty="0">
                <a:solidFill>
                  <a:schemeClr val="tx1">
                    <a:lumMod val="95000"/>
                    <a:lumOff val="5000"/>
                  </a:schemeClr>
                </a:solidFill>
                <a:latin typeface="Meiryo" panose="020B0604030504040204" pitchFamily="34" charset="-128"/>
                <a:ea typeface="Meiryo" panose="020B0604030504040204" pitchFamily="34" charset="-128"/>
              </a:rPr>
              <a:t>ラストカットにおける表示要素と挙動</a:t>
            </a:r>
            <a:endParaRPr kumimoji="1" lang="en-US" altLang="ja-JP" sz="1100" b="1" dirty="0">
              <a:solidFill>
                <a:schemeClr val="tx1">
                  <a:lumMod val="95000"/>
                  <a:lumOff val="5000"/>
                </a:schemeClr>
              </a:solidFill>
              <a:latin typeface="Meiryo" panose="020B0604030504040204" pitchFamily="34" charset="-128"/>
              <a:ea typeface="Meiryo" panose="020B0604030504040204" pitchFamily="34" charset="-128"/>
            </a:endParaRPr>
          </a:p>
        </p:txBody>
      </p:sp>
      <p:sp>
        <p:nvSpPr>
          <p:cNvPr id="74" name="二等辺三角形 73">
            <a:extLst>
              <a:ext uri="{FF2B5EF4-FFF2-40B4-BE49-F238E27FC236}">
                <a16:creationId xmlns:a16="http://schemas.microsoft.com/office/drawing/2014/main" id="{D66EF236-C1BD-5EAF-2863-8D5F784D2DBE}"/>
              </a:ext>
            </a:extLst>
          </p:cNvPr>
          <p:cNvSpPr/>
          <p:nvPr/>
        </p:nvSpPr>
        <p:spPr>
          <a:xfrm rot="10800000">
            <a:off x="2823160" y="4769482"/>
            <a:ext cx="203200" cy="120073"/>
          </a:xfrm>
          <a:prstGeom prst="triangle">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75" name="直線コネクタ 74">
            <a:extLst>
              <a:ext uri="{FF2B5EF4-FFF2-40B4-BE49-F238E27FC236}">
                <a16:creationId xmlns:a16="http://schemas.microsoft.com/office/drawing/2014/main" id="{D6839744-780B-0D1F-6790-8915325F5C0A}"/>
              </a:ext>
            </a:extLst>
          </p:cNvPr>
          <p:cNvCxnSpPr>
            <a:cxnSpLocks/>
          </p:cNvCxnSpPr>
          <p:nvPr/>
        </p:nvCxnSpPr>
        <p:spPr>
          <a:xfrm>
            <a:off x="1929542" y="5201869"/>
            <a:ext cx="5708072" cy="0"/>
          </a:xfrm>
          <a:prstGeom prst="line">
            <a:avLst/>
          </a:prstGeom>
          <a:ln w="3175">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正方形/長方形 4">
            <a:extLst>
              <a:ext uri="{FF2B5EF4-FFF2-40B4-BE49-F238E27FC236}">
                <a16:creationId xmlns:a16="http://schemas.microsoft.com/office/drawing/2014/main" id="{B2EFF010-2715-5FEE-7F3F-9C9E1F2C1F5E}"/>
              </a:ext>
            </a:extLst>
          </p:cNvPr>
          <p:cNvSpPr/>
          <p:nvPr/>
        </p:nvSpPr>
        <p:spPr>
          <a:xfrm>
            <a:off x="7684654" y="5438428"/>
            <a:ext cx="3916219" cy="831948"/>
          </a:xfrm>
          <a:prstGeom prst="rect">
            <a:avLst/>
          </a:prstGeom>
          <a:solidFill>
            <a:schemeClr val="accent1">
              <a:lumMod val="10000"/>
              <a:lumOff val="9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四角形: 角を丸くする 10">
            <a:extLst>
              <a:ext uri="{FF2B5EF4-FFF2-40B4-BE49-F238E27FC236}">
                <a16:creationId xmlns:a16="http://schemas.microsoft.com/office/drawing/2014/main" id="{4354FFEA-39ED-B7DF-6C36-0525A9BADC6D}"/>
              </a:ext>
            </a:extLst>
          </p:cNvPr>
          <p:cNvSpPr/>
          <p:nvPr/>
        </p:nvSpPr>
        <p:spPr>
          <a:xfrm>
            <a:off x="7913590" y="5030224"/>
            <a:ext cx="3675355" cy="278444"/>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テキスト ボックス 14">
            <a:extLst>
              <a:ext uri="{FF2B5EF4-FFF2-40B4-BE49-F238E27FC236}">
                <a16:creationId xmlns:a16="http://schemas.microsoft.com/office/drawing/2014/main" id="{B057BAD5-7BC7-CC60-ECE1-411C84CB5B6A}"/>
              </a:ext>
            </a:extLst>
          </p:cNvPr>
          <p:cNvSpPr txBox="1"/>
          <p:nvPr/>
        </p:nvSpPr>
        <p:spPr>
          <a:xfrm>
            <a:off x="8227082" y="4997580"/>
            <a:ext cx="3309135" cy="340093"/>
          </a:xfrm>
          <a:prstGeom prst="rect">
            <a:avLst/>
          </a:prstGeom>
          <a:noFill/>
        </p:spPr>
        <p:txBody>
          <a:bodyPr wrap="square" lIns="0" rIns="0" rtlCol="0">
            <a:spAutoFit/>
          </a:bodyPr>
          <a:lstStyle/>
          <a:p>
            <a:pPr>
              <a:lnSpc>
                <a:spcPct val="120000"/>
              </a:lnSpc>
            </a:pPr>
            <a:r>
              <a:rPr kumimoji="1" lang="ja-JP" altLang="en-US" sz="1400" b="1" dirty="0">
                <a:solidFill>
                  <a:schemeClr val="bg1"/>
                </a:solidFill>
                <a:latin typeface="Meiryo" panose="020B0604030504040204" pitchFamily="34" charset="-128"/>
                <a:ea typeface="Meiryo" panose="020B0604030504040204" pitchFamily="34" charset="-128"/>
              </a:rPr>
              <a:t>ご活用例 </a:t>
            </a:r>
            <a:r>
              <a:rPr kumimoji="1" lang="en-US" altLang="ja-JP" sz="1400" b="1" dirty="0">
                <a:solidFill>
                  <a:schemeClr val="bg1"/>
                </a:solidFill>
                <a:latin typeface="Meiryo" panose="020B0604030504040204" pitchFamily="34" charset="-128"/>
                <a:ea typeface="Meiryo" panose="020B0604030504040204" pitchFamily="34" charset="-128"/>
              </a:rPr>
              <a:t>| </a:t>
            </a:r>
            <a:r>
              <a:rPr kumimoji="1" lang="ja-JP" altLang="en-US" sz="1000" b="1" dirty="0">
                <a:solidFill>
                  <a:schemeClr val="bg1"/>
                </a:solidFill>
                <a:latin typeface="Meiryo" panose="020B0604030504040204" pitchFamily="34" charset="-128"/>
                <a:ea typeface="Meiryo" panose="020B0604030504040204" pitchFamily="34" charset="-128"/>
              </a:rPr>
              <a:t>演出と</a:t>
            </a:r>
            <a:r>
              <a:rPr kumimoji="1" lang="ja-JP" altLang="en-US" sz="1000" b="1">
                <a:solidFill>
                  <a:schemeClr val="bg1"/>
                </a:solidFill>
                <a:latin typeface="Meiryo" panose="020B0604030504040204" pitchFamily="34" charset="-128"/>
                <a:ea typeface="Meiryo" panose="020B0604030504040204" pitchFamily="34" charset="-128"/>
              </a:rPr>
              <a:t>連動したキャンペーン</a:t>
            </a:r>
            <a:endParaRPr kumimoji="1" lang="ja-JP" altLang="en-US" sz="1000" b="1" dirty="0">
              <a:solidFill>
                <a:schemeClr val="bg1"/>
              </a:solidFill>
              <a:latin typeface="Meiryo" panose="020B0604030504040204" pitchFamily="34" charset="-128"/>
              <a:ea typeface="Meiryo" panose="020B0604030504040204" pitchFamily="34" charset="-128"/>
            </a:endParaRPr>
          </a:p>
        </p:txBody>
      </p:sp>
      <p:sp>
        <p:nvSpPr>
          <p:cNvPr id="16" name="楕円 15">
            <a:extLst>
              <a:ext uri="{FF2B5EF4-FFF2-40B4-BE49-F238E27FC236}">
                <a16:creationId xmlns:a16="http://schemas.microsoft.com/office/drawing/2014/main" id="{40D763DA-D6D0-3B38-8E46-8CFBAE12DACF}"/>
              </a:ext>
            </a:extLst>
          </p:cNvPr>
          <p:cNvSpPr/>
          <p:nvPr/>
        </p:nvSpPr>
        <p:spPr>
          <a:xfrm>
            <a:off x="7567362" y="4953561"/>
            <a:ext cx="468096" cy="443884"/>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b="1" dirty="0"/>
              <a:t>！</a:t>
            </a:r>
          </a:p>
        </p:txBody>
      </p:sp>
      <p:sp>
        <p:nvSpPr>
          <p:cNvPr id="17" name="テキスト ボックス 16">
            <a:extLst>
              <a:ext uri="{FF2B5EF4-FFF2-40B4-BE49-F238E27FC236}">
                <a16:creationId xmlns:a16="http://schemas.microsoft.com/office/drawing/2014/main" id="{71F6A653-3066-94E2-5293-EEDD20854378}"/>
              </a:ext>
            </a:extLst>
          </p:cNvPr>
          <p:cNvSpPr txBox="1"/>
          <p:nvPr/>
        </p:nvSpPr>
        <p:spPr>
          <a:xfrm>
            <a:off x="7812116" y="5507769"/>
            <a:ext cx="3594792" cy="693267"/>
          </a:xfrm>
          <a:prstGeom prst="rect">
            <a:avLst/>
          </a:prstGeom>
          <a:noFill/>
        </p:spPr>
        <p:txBody>
          <a:bodyPr wrap="square" lIns="0" rIns="0" rtlCol="0">
            <a:spAutoFit/>
          </a:bodyPr>
          <a:lstStyle/>
          <a:p>
            <a:pPr marL="171450" indent="-171450">
              <a:lnSpc>
                <a:spcPct val="120000"/>
              </a:lnSpc>
              <a:buFont typeface="Wingdings" panose="05000000000000000000" pitchFamily="2" charset="2"/>
              <a:buChar char="ü"/>
            </a:pPr>
            <a:r>
              <a:rPr lang="ja-JP" altLang="en-US" sz="1100">
                <a:solidFill>
                  <a:schemeClr val="tx1">
                    <a:lumMod val="95000"/>
                    <a:lumOff val="5000"/>
                  </a:schemeClr>
                </a:solidFill>
                <a:latin typeface="Meiryo" panose="020B0604030504040204" pitchFamily="34" charset="-128"/>
                <a:ea typeface="Meiryo" panose="020B0604030504040204" pitchFamily="34" charset="-128"/>
              </a:rPr>
              <a:t>広告で</a:t>
            </a:r>
            <a:r>
              <a:rPr lang="ja-JP" altLang="en-US" sz="1100" b="1">
                <a:solidFill>
                  <a:schemeClr val="tx1">
                    <a:lumMod val="95000"/>
                    <a:lumOff val="5000"/>
                  </a:schemeClr>
                </a:solidFill>
                <a:latin typeface="Meiryo" panose="020B0604030504040204" pitchFamily="34" charset="-128"/>
                <a:ea typeface="Meiryo" panose="020B0604030504040204" pitchFamily="34" charset="-128"/>
              </a:rPr>
              <a:t>理想の暮らし診断を通じて関心を喚起</a:t>
            </a:r>
            <a:r>
              <a:rPr lang="ja-JP" altLang="en-US" sz="1100">
                <a:solidFill>
                  <a:schemeClr val="tx1">
                    <a:lumMod val="95000"/>
                    <a:lumOff val="5000"/>
                  </a:schemeClr>
                </a:solidFill>
                <a:latin typeface="Meiryo" panose="020B0604030504040204" pitchFamily="34" charset="-128"/>
                <a:ea typeface="Meiryo" panose="020B0604030504040204" pitchFamily="34" charset="-128"/>
              </a:rPr>
              <a:t>し、</a:t>
            </a:r>
            <a:r>
              <a:rPr lang="en" altLang="ja-JP" sz="1100" dirty="0"/>
              <a:t> </a:t>
            </a:r>
            <a:r>
              <a:rPr lang="en" altLang="ja-JP" sz="1100" b="1" dirty="0">
                <a:latin typeface="+mn-ea"/>
              </a:rPr>
              <a:t>LINE</a:t>
            </a:r>
            <a:r>
              <a:rPr lang="ja-JP" altLang="en-US" sz="1100" b="1">
                <a:latin typeface="+mn-ea"/>
              </a:rPr>
              <a:t>ミニアプリ</a:t>
            </a:r>
            <a:r>
              <a:rPr lang="ja-JP" altLang="en-US" sz="1100" b="1"/>
              <a:t>で実際に</a:t>
            </a:r>
            <a:r>
              <a:rPr lang="en-US" altLang="ja-JP" sz="1100" b="1" dirty="0"/>
              <a:t>3</a:t>
            </a:r>
            <a:r>
              <a:rPr lang="en" altLang="ja-JP" sz="1100" b="1" dirty="0"/>
              <a:t>D</a:t>
            </a:r>
            <a:r>
              <a:rPr lang="ja-JP" altLang="en-US" sz="1100" b="1"/>
              <a:t>空間を体験</a:t>
            </a:r>
            <a:r>
              <a:rPr lang="ja-JP" altLang="en-US" sz="1100"/>
              <a:t>することで、 </a:t>
            </a:r>
            <a:r>
              <a:rPr lang="ja-JP" altLang="en-US" sz="1100" b="1">
                <a:solidFill>
                  <a:schemeClr val="tx1">
                    <a:lumMod val="95000"/>
                    <a:lumOff val="5000"/>
                  </a:schemeClr>
                </a:solidFill>
                <a:latin typeface="Meiryo" panose="020B0604030504040204" pitchFamily="34" charset="-128"/>
                <a:ea typeface="Meiryo" panose="020B0604030504040204" pitchFamily="34" charset="-128"/>
              </a:rPr>
              <a:t>購買意欲を醸成。</a:t>
            </a:r>
            <a:endParaRPr lang="en-US" altLang="ja-JP" sz="1100" b="1" dirty="0">
              <a:solidFill>
                <a:srgbClr val="000000">
                  <a:lumMod val="95000"/>
                  <a:lumOff val="5000"/>
                </a:srgbClr>
              </a:solidFill>
              <a:latin typeface="Meiryo" panose="020B0604030504040204" pitchFamily="34" charset="-128"/>
              <a:ea typeface="Meiryo" panose="020B0604030504040204" pitchFamily="34" charset="-128"/>
            </a:endParaRPr>
          </a:p>
        </p:txBody>
      </p:sp>
      <p:grpSp>
        <p:nvGrpSpPr>
          <p:cNvPr id="49" name="グループ化 48">
            <a:extLst>
              <a:ext uri="{FF2B5EF4-FFF2-40B4-BE49-F238E27FC236}">
                <a16:creationId xmlns:a16="http://schemas.microsoft.com/office/drawing/2014/main" id="{3F1AEA49-F135-B291-4B74-41C069211EC8}"/>
              </a:ext>
            </a:extLst>
          </p:cNvPr>
          <p:cNvGrpSpPr/>
          <p:nvPr/>
        </p:nvGrpSpPr>
        <p:grpSpPr>
          <a:xfrm>
            <a:off x="942679" y="1592263"/>
            <a:ext cx="9525501" cy="3224244"/>
            <a:chOff x="942679" y="1592263"/>
            <a:chExt cx="9525501" cy="3224244"/>
          </a:xfrm>
        </p:grpSpPr>
        <p:grpSp>
          <p:nvGrpSpPr>
            <p:cNvPr id="48" name="グループ化 47">
              <a:extLst>
                <a:ext uri="{FF2B5EF4-FFF2-40B4-BE49-F238E27FC236}">
                  <a16:creationId xmlns:a16="http://schemas.microsoft.com/office/drawing/2014/main" id="{67CE9A91-F6C0-7610-FA4C-FA5BFD856957}"/>
                </a:ext>
              </a:extLst>
            </p:cNvPr>
            <p:cNvGrpSpPr/>
            <p:nvPr/>
          </p:nvGrpSpPr>
          <p:grpSpPr>
            <a:xfrm>
              <a:off x="1076402" y="2266589"/>
              <a:ext cx="3178393" cy="2381088"/>
              <a:chOff x="1051013" y="2266589"/>
              <a:chExt cx="3178393" cy="2381088"/>
            </a:xfrm>
          </p:grpSpPr>
          <p:grpSp>
            <p:nvGrpSpPr>
              <p:cNvPr id="27" name="グループ化 26">
                <a:extLst>
                  <a:ext uri="{FF2B5EF4-FFF2-40B4-BE49-F238E27FC236}">
                    <a16:creationId xmlns:a16="http://schemas.microsoft.com/office/drawing/2014/main" id="{B78D2121-A81B-A353-5D86-8346442A2880}"/>
                  </a:ext>
                </a:extLst>
              </p:cNvPr>
              <p:cNvGrpSpPr/>
              <p:nvPr/>
            </p:nvGrpSpPr>
            <p:grpSpPr>
              <a:xfrm>
                <a:off x="2706606" y="2266589"/>
                <a:ext cx="1522800" cy="2358510"/>
                <a:chOff x="1676985" y="2266589"/>
                <a:chExt cx="1522800" cy="2358510"/>
              </a:xfrm>
            </p:grpSpPr>
            <p:sp>
              <p:nvSpPr>
                <p:cNvPr id="19" name="Round Same Side Corner Rectangle 29">
                  <a:extLst>
                    <a:ext uri="{FF2B5EF4-FFF2-40B4-BE49-F238E27FC236}">
                      <a16:creationId xmlns:a16="http://schemas.microsoft.com/office/drawing/2014/main" id="{A19C55D8-FBB0-42CB-4A46-334CBD1B97E9}"/>
                    </a:ext>
                  </a:extLst>
                </p:cNvPr>
                <p:cNvSpPr/>
                <p:nvPr/>
              </p:nvSpPr>
              <p:spPr>
                <a:xfrm>
                  <a:off x="1676985" y="2266589"/>
                  <a:ext cx="1522800" cy="2358510"/>
                </a:xfrm>
                <a:prstGeom prst="round2SameRect">
                  <a:avLst>
                    <a:gd name="adj1" fmla="val 10195"/>
                    <a:gd name="adj2" fmla="val 0"/>
                  </a:avLst>
                </a:prstGeom>
                <a:solidFill>
                  <a:schemeClr val="bg1">
                    <a:lumMod val="85000"/>
                  </a:schemeClr>
                </a:solidFill>
                <a:ln>
                  <a:noFill/>
                </a:ln>
                <a:effectLst>
                  <a:outerShdw dist="50800" dir="2700000" algn="tl" rotWithShape="0">
                    <a:schemeClr val="tx2">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図 19">
                  <a:extLst>
                    <a:ext uri="{FF2B5EF4-FFF2-40B4-BE49-F238E27FC236}">
                      <a16:creationId xmlns:a16="http://schemas.microsoft.com/office/drawing/2014/main" id="{C86340B6-918F-1297-0F7B-B3F72725D381}"/>
                    </a:ext>
                  </a:extLst>
                </p:cNvPr>
                <p:cNvPicPr>
                  <a:picLocks noChangeAspect="1"/>
                </p:cNvPicPr>
                <p:nvPr/>
              </p:nvPicPr>
              <p:blipFill>
                <a:blip r:embed="rId2"/>
                <a:srcRect t="-144" b="19530"/>
                <a:stretch>
                  <a:fillRect/>
                </a:stretch>
              </p:blipFill>
              <p:spPr>
                <a:xfrm>
                  <a:off x="1768785" y="2459164"/>
                  <a:ext cx="1339200" cy="2165935"/>
                </a:xfrm>
                <a:prstGeom prst="rect">
                  <a:avLst/>
                </a:prstGeom>
              </p:spPr>
            </p:pic>
          </p:grpSp>
          <p:grpSp>
            <p:nvGrpSpPr>
              <p:cNvPr id="26" name="グループ化 25">
                <a:extLst>
                  <a:ext uri="{FF2B5EF4-FFF2-40B4-BE49-F238E27FC236}">
                    <a16:creationId xmlns:a16="http://schemas.microsoft.com/office/drawing/2014/main" id="{5AE40845-4A15-D401-B734-3FB7EC295625}"/>
                  </a:ext>
                </a:extLst>
              </p:cNvPr>
              <p:cNvGrpSpPr/>
              <p:nvPr/>
            </p:nvGrpSpPr>
            <p:grpSpPr>
              <a:xfrm>
                <a:off x="1051013" y="2289167"/>
                <a:ext cx="1522800" cy="2358510"/>
                <a:chOff x="-106659" y="2289167"/>
                <a:chExt cx="1522800" cy="2358510"/>
              </a:xfrm>
            </p:grpSpPr>
            <p:sp>
              <p:nvSpPr>
                <p:cNvPr id="24" name="Round Same Side Corner Rectangle 29">
                  <a:extLst>
                    <a:ext uri="{FF2B5EF4-FFF2-40B4-BE49-F238E27FC236}">
                      <a16:creationId xmlns:a16="http://schemas.microsoft.com/office/drawing/2014/main" id="{537664AA-FDFA-D3C6-E470-32EA0C04D468}"/>
                    </a:ext>
                  </a:extLst>
                </p:cNvPr>
                <p:cNvSpPr/>
                <p:nvPr/>
              </p:nvSpPr>
              <p:spPr>
                <a:xfrm>
                  <a:off x="-106659" y="2289167"/>
                  <a:ext cx="1522800" cy="2358510"/>
                </a:xfrm>
                <a:prstGeom prst="round2SameRect">
                  <a:avLst>
                    <a:gd name="adj1" fmla="val 10195"/>
                    <a:gd name="adj2" fmla="val 0"/>
                  </a:avLst>
                </a:prstGeom>
                <a:solidFill>
                  <a:schemeClr val="bg1">
                    <a:lumMod val="85000"/>
                  </a:schemeClr>
                </a:solidFill>
                <a:ln>
                  <a:noFill/>
                </a:ln>
                <a:effectLst>
                  <a:outerShdw dist="50800" dir="2700000" algn="tl" rotWithShape="0">
                    <a:schemeClr val="tx2">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図 24">
                  <a:extLst>
                    <a:ext uri="{FF2B5EF4-FFF2-40B4-BE49-F238E27FC236}">
                      <a16:creationId xmlns:a16="http://schemas.microsoft.com/office/drawing/2014/main" id="{EE558AC1-6790-E064-EC69-4FB48DDDA798}"/>
                    </a:ext>
                  </a:extLst>
                </p:cNvPr>
                <p:cNvPicPr>
                  <a:picLocks noChangeAspect="1"/>
                </p:cNvPicPr>
                <p:nvPr/>
              </p:nvPicPr>
              <p:blipFill>
                <a:blip r:embed="rId3"/>
                <a:srcRect b="19386"/>
                <a:stretch>
                  <a:fillRect/>
                </a:stretch>
              </p:blipFill>
              <p:spPr>
                <a:xfrm>
                  <a:off x="-14859" y="2459164"/>
                  <a:ext cx="1339200" cy="2165935"/>
                </a:xfrm>
                <a:prstGeom prst="rect">
                  <a:avLst/>
                </a:prstGeom>
              </p:spPr>
            </p:pic>
          </p:grpSp>
        </p:grpSp>
        <p:grpSp>
          <p:nvGrpSpPr>
            <p:cNvPr id="47" name="グループ化 46">
              <a:extLst>
                <a:ext uri="{FF2B5EF4-FFF2-40B4-BE49-F238E27FC236}">
                  <a16:creationId xmlns:a16="http://schemas.microsoft.com/office/drawing/2014/main" id="{2B48E27B-F434-4A7D-6292-873DF74CA9EE}"/>
                </a:ext>
              </a:extLst>
            </p:cNvPr>
            <p:cNvGrpSpPr/>
            <p:nvPr/>
          </p:nvGrpSpPr>
          <p:grpSpPr>
            <a:xfrm>
              <a:off x="8598471" y="2283901"/>
              <a:ext cx="1522800" cy="2262413"/>
              <a:chOff x="8621230" y="2283901"/>
              <a:chExt cx="1522800" cy="2262413"/>
            </a:xfrm>
          </p:grpSpPr>
          <p:sp>
            <p:nvSpPr>
              <p:cNvPr id="22" name="Round Same Side Corner Rectangle 29">
                <a:extLst>
                  <a:ext uri="{FF2B5EF4-FFF2-40B4-BE49-F238E27FC236}">
                    <a16:creationId xmlns:a16="http://schemas.microsoft.com/office/drawing/2014/main" id="{2A6658E0-7D0E-F559-CCB5-15C3D55671E3}"/>
                  </a:ext>
                </a:extLst>
              </p:cNvPr>
              <p:cNvSpPr/>
              <p:nvPr/>
            </p:nvSpPr>
            <p:spPr>
              <a:xfrm>
                <a:off x="8621230" y="2283901"/>
                <a:ext cx="1522800" cy="2262413"/>
              </a:xfrm>
              <a:prstGeom prst="round2SameRect">
                <a:avLst>
                  <a:gd name="adj1" fmla="val 10195"/>
                  <a:gd name="adj2" fmla="val 0"/>
                </a:avLst>
              </a:prstGeom>
              <a:solidFill>
                <a:schemeClr val="bg1">
                  <a:lumMod val="85000"/>
                </a:schemeClr>
              </a:solidFill>
              <a:ln>
                <a:noFill/>
              </a:ln>
              <a:effectLst>
                <a:outerShdw dist="50800" dir="2700000" algn="tl" rotWithShape="0">
                  <a:schemeClr val="tx2">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2" name="図 31">
                <a:extLst>
                  <a:ext uri="{FF2B5EF4-FFF2-40B4-BE49-F238E27FC236}">
                    <a16:creationId xmlns:a16="http://schemas.microsoft.com/office/drawing/2014/main" id="{272FA5A5-31CC-21FE-6D6E-35ED090C901F}"/>
                  </a:ext>
                </a:extLst>
              </p:cNvPr>
              <p:cNvPicPr>
                <a:picLocks noChangeAspect="1"/>
              </p:cNvPicPr>
              <p:nvPr/>
            </p:nvPicPr>
            <p:blipFill>
              <a:blip r:embed="rId4"/>
              <a:srcRect t="330" b="22638"/>
              <a:stretch>
                <a:fillRect/>
              </a:stretch>
            </p:blipFill>
            <p:spPr>
              <a:xfrm>
                <a:off x="8711230" y="2471069"/>
                <a:ext cx="1342800" cy="2075245"/>
              </a:xfrm>
              <a:prstGeom prst="rect">
                <a:avLst/>
              </a:prstGeom>
            </p:spPr>
          </p:pic>
        </p:grpSp>
        <p:sp>
          <p:nvSpPr>
            <p:cNvPr id="7" name="正方形/長方形 6">
              <a:extLst>
                <a:ext uri="{FF2B5EF4-FFF2-40B4-BE49-F238E27FC236}">
                  <a16:creationId xmlns:a16="http://schemas.microsoft.com/office/drawing/2014/main" id="{3018CC35-ECEA-C9E9-F0AA-DF2AAEB0F007}"/>
                </a:ext>
              </a:extLst>
            </p:cNvPr>
            <p:cNvSpPr/>
            <p:nvPr/>
          </p:nvSpPr>
          <p:spPr>
            <a:xfrm>
              <a:off x="942679" y="1601749"/>
              <a:ext cx="3445838" cy="522000"/>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72000" rIns="91440" bIns="45720" rtlCol="0" anchor="ctr"/>
            <a:lstStyle/>
            <a:p>
              <a:pPr algn="ctr">
                <a:lnSpc>
                  <a:spcPct val="110000"/>
                </a:lnSpc>
              </a:pPr>
              <a:r>
                <a:rPr kumimoji="1" lang="ja-JP" sz="1100" b="1">
                  <a:solidFill>
                    <a:schemeClr val="bg1"/>
                  </a:solidFill>
                  <a:latin typeface="Meiryo"/>
                  <a:ea typeface="Meiryo"/>
                </a:rPr>
                <a:t>トップページインタラクションの</a:t>
              </a:r>
              <a:endParaRPr lang="en-US" sz="1100">
                <a:solidFill>
                  <a:schemeClr val="bg1"/>
                </a:solidFill>
                <a:latin typeface="Meiryo"/>
                <a:ea typeface="Meiryo"/>
              </a:endParaRPr>
            </a:p>
            <a:p>
              <a:pPr algn="ctr">
                <a:lnSpc>
                  <a:spcPct val="110000"/>
                </a:lnSpc>
              </a:pPr>
              <a:r>
                <a:rPr kumimoji="1" lang="ja-JP" sz="1100" b="1">
                  <a:solidFill>
                    <a:schemeClr val="bg1"/>
                  </a:solidFill>
                  <a:latin typeface="Meiryo"/>
                  <a:ea typeface="Meiryo"/>
                </a:rPr>
                <a:t>演出</a:t>
              </a:r>
              <a:r>
                <a:rPr lang="ja-JP" sz="1100" b="1">
                  <a:solidFill>
                    <a:schemeClr val="bg1"/>
                  </a:solidFill>
                  <a:latin typeface="Meiryo"/>
                  <a:ea typeface="Meiryo"/>
                </a:rPr>
                <a:t>再生</a:t>
              </a:r>
              <a:endParaRPr lang="en-US"/>
            </a:p>
          </p:txBody>
        </p:sp>
        <p:sp>
          <p:nvSpPr>
            <p:cNvPr id="8" name="正方形/長方形 7">
              <a:extLst>
                <a:ext uri="{FF2B5EF4-FFF2-40B4-BE49-F238E27FC236}">
                  <a16:creationId xmlns:a16="http://schemas.microsoft.com/office/drawing/2014/main" id="{E09FAE0E-362A-EFC4-3319-AD2ADDE602D4}"/>
                </a:ext>
              </a:extLst>
            </p:cNvPr>
            <p:cNvSpPr/>
            <p:nvPr/>
          </p:nvSpPr>
          <p:spPr>
            <a:xfrm>
              <a:off x="5069589" y="1601749"/>
              <a:ext cx="2230806" cy="5220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tIns="108000" rtlCol="0" anchor="ctr"/>
            <a:lstStyle/>
            <a:p>
              <a:pPr algn="ctr"/>
              <a:r>
                <a:rPr lang="en-US" altLang="ja-JP" sz="1050" b="1" dirty="0">
                  <a:solidFill>
                    <a:schemeClr val="bg1"/>
                  </a:solidFill>
                  <a:latin typeface="+mn-ea"/>
                </a:rPr>
                <a:t>LINE</a:t>
              </a:r>
              <a:r>
                <a:rPr lang="ja-JP" altLang="en-US" sz="1050" b="1">
                  <a:solidFill>
                    <a:schemeClr val="bg1"/>
                  </a:solidFill>
                  <a:latin typeface="+mn-ea"/>
                </a:rPr>
                <a:t>ミニアプリ</a:t>
              </a:r>
              <a:endParaRPr lang="ja-JP" altLang="en-US" sz="1050" b="1" dirty="0">
                <a:solidFill>
                  <a:schemeClr val="bg1"/>
                </a:solidFill>
                <a:latin typeface="+mn-ea"/>
              </a:endParaRPr>
            </a:p>
          </p:txBody>
        </p:sp>
        <p:sp>
          <p:nvSpPr>
            <p:cNvPr id="10" name="正方形/長方形 9">
              <a:extLst>
                <a:ext uri="{FF2B5EF4-FFF2-40B4-BE49-F238E27FC236}">
                  <a16:creationId xmlns:a16="http://schemas.microsoft.com/office/drawing/2014/main" id="{8C047CF2-57BA-D1E9-BCBF-771F65E30111}"/>
                </a:ext>
              </a:extLst>
            </p:cNvPr>
            <p:cNvSpPr/>
            <p:nvPr/>
          </p:nvSpPr>
          <p:spPr>
            <a:xfrm>
              <a:off x="8251563" y="1592263"/>
              <a:ext cx="2216617" cy="522000"/>
            </a:xfrm>
            <a:prstGeom prst="rect">
              <a:avLst/>
            </a:prstGeom>
            <a:solidFill>
              <a:srgbClr val="666666"/>
            </a:solidFill>
            <a:ln>
              <a:noFill/>
            </a:ln>
          </p:spPr>
          <p:style>
            <a:lnRef idx="2">
              <a:schemeClr val="accent1">
                <a:shade val="15000"/>
              </a:schemeClr>
            </a:lnRef>
            <a:fillRef idx="1">
              <a:schemeClr val="accent1"/>
            </a:fillRef>
            <a:effectRef idx="0">
              <a:schemeClr val="accent1"/>
            </a:effectRef>
            <a:fontRef idx="minor">
              <a:schemeClr val="lt1"/>
            </a:fontRef>
          </p:style>
          <p:txBody>
            <a:bodyPr tIns="108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50" charset="-128"/>
                  <a:cs typeface="+mn-cs"/>
                </a:rPr>
                <a:t>公式サイト</a:t>
              </a:r>
              <a:endParaRPr kumimoji="0" lang="ja-JP" altLang="en-US" sz="105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mn-cs"/>
              </a:endParaRPr>
            </a:p>
          </p:txBody>
        </p:sp>
        <p:sp>
          <p:nvSpPr>
            <p:cNvPr id="13" name="テキスト ボックス 12">
              <a:extLst>
                <a:ext uri="{FF2B5EF4-FFF2-40B4-BE49-F238E27FC236}">
                  <a16:creationId xmlns:a16="http://schemas.microsoft.com/office/drawing/2014/main" id="{5C49B9D1-D702-E2C8-A13C-983488ED1D93}"/>
                </a:ext>
              </a:extLst>
            </p:cNvPr>
            <p:cNvSpPr txBox="1"/>
            <p:nvPr/>
          </p:nvSpPr>
          <p:spPr>
            <a:xfrm>
              <a:off x="8621230" y="4582597"/>
              <a:ext cx="1442987" cy="233910"/>
            </a:xfrm>
            <a:prstGeom prst="rect">
              <a:avLst/>
            </a:prstGeom>
            <a:noFill/>
          </p:spPr>
          <p:txBody>
            <a:bodyPr wrap="square" lIns="0" rIns="0" rtlCol="0">
              <a:spAutoFit/>
            </a:bodyPr>
            <a:lstStyle/>
            <a:p>
              <a:pPr>
                <a:lnSpc>
                  <a:spcPct val="120000"/>
                </a:lnSpc>
              </a:pPr>
              <a:r>
                <a:rPr lang="en-US" altLang="ja-JP" sz="800" dirty="0">
                  <a:solidFill>
                    <a:schemeClr val="tx1">
                      <a:lumMod val="65000"/>
                      <a:lumOff val="35000"/>
                    </a:schemeClr>
                  </a:solidFill>
                  <a:latin typeface="Meiryo" panose="020B0604030504040204" pitchFamily="34" charset="-128"/>
                  <a:ea typeface="Meiryo" panose="020B0604030504040204" pitchFamily="34" charset="-128"/>
                </a:rPr>
                <a:t>※P9</a:t>
              </a:r>
              <a:r>
                <a:rPr lang="ja-JP" altLang="en-US" sz="800">
                  <a:solidFill>
                    <a:schemeClr val="tx1">
                      <a:lumMod val="65000"/>
                      <a:lumOff val="35000"/>
                    </a:schemeClr>
                  </a:solidFill>
                  <a:latin typeface="Meiryo" panose="020B0604030504040204" pitchFamily="34" charset="-128"/>
                  <a:ea typeface="Meiryo" panose="020B0604030504040204" pitchFamily="34" charset="-128"/>
                </a:rPr>
                <a:t>に記載の</a:t>
              </a:r>
              <a:r>
                <a:rPr lang="en-US" altLang="ja-JP" sz="800" dirty="0">
                  <a:solidFill>
                    <a:schemeClr val="tx1">
                      <a:lumMod val="65000"/>
                      <a:lumOff val="35000"/>
                    </a:schemeClr>
                  </a:solidFill>
                  <a:latin typeface="Meiryo" panose="020B0604030504040204" pitchFamily="34" charset="-128"/>
                  <a:ea typeface="Meiryo" panose="020B0604030504040204" pitchFamily="34" charset="-128"/>
                </a:rPr>
                <a:t>2</a:t>
              </a:r>
              <a:r>
                <a:rPr lang="ja-JP" altLang="en-US" sz="800">
                  <a:solidFill>
                    <a:schemeClr val="tx1">
                      <a:lumMod val="65000"/>
                      <a:lumOff val="35000"/>
                    </a:schemeClr>
                  </a:solidFill>
                  <a:latin typeface="Meiryo" panose="020B0604030504040204" pitchFamily="34" charset="-128"/>
                  <a:ea typeface="Meiryo" panose="020B0604030504040204" pitchFamily="34" charset="-128"/>
                </a:rPr>
                <a:t>種類</a:t>
              </a:r>
              <a:r>
                <a:rPr lang="ja-JP" altLang="en-US" sz="800" dirty="0">
                  <a:solidFill>
                    <a:schemeClr val="tx1">
                      <a:lumMod val="65000"/>
                      <a:lumOff val="35000"/>
                    </a:schemeClr>
                  </a:solidFill>
                  <a:latin typeface="Meiryo" panose="020B0604030504040204" pitchFamily="34" charset="-128"/>
                  <a:ea typeface="Meiryo" panose="020B0604030504040204" pitchFamily="34" charset="-128"/>
                </a:rPr>
                <a:t>のいずれか</a:t>
              </a:r>
              <a:endParaRPr kumimoji="1" lang="ja-JP" altLang="en-US" sz="800" dirty="0">
                <a:solidFill>
                  <a:schemeClr val="tx1">
                    <a:lumMod val="65000"/>
                    <a:lumOff val="35000"/>
                  </a:schemeClr>
                </a:solidFill>
                <a:latin typeface="Meiryo" panose="020B0604030504040204" pitchFamily="34" charset="-128"/>
                <a:ea typeface="Meiryo" panose="020B0604030504040204" pitchFamily="34" charset="-128"/>
              </a:endParaRPr>
            </a:p>
          </p:txBody>
        </p:sp>
        <p:cxnSp>
          <p:nvCxnSpPr>
            <p:cNvPr id="21" name="直線矢印コネクタ 20">
              <a:extLst>
                <a:ext uri="{FF2B5EF4-FFF2-40B4-BE49-F238E27FC236}">
                  <a16:creationId xmlns:a16="http://schemas.microsoft.com/office/drawing/2014/main" id="{0108E487-32E5-671D-B72B-E0E069FBA340}"/>
                </a:ext>
              </a:extLst>
            </p:cNvPr>
            <p:cNvCxnSpPr>
              <a:cxnSpLocks/>
            </p:cNvCxnSpPr>
            <p:nvPr/>
          </p:nvCxnSpPr>
          <p:spPr>
            <a:xfrm>
              <a:off x="3936274" y="2993956"/>
              <a:ext cx="4684956" cy="0"/>
            </a:xfrm>
            <a:prstGeom prst="straightConnector1">
              <a:avLst/>
            </a:prstGeom>
            <a:ln w="5715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28" name="円/楕円 48">
              <a:extLst>
                <a:ext uri="{FF2B5EF4-FFF2-40B4-BE49-F238E27FC236}">
                  <a16:creationId xmlns:a16="http://schemas.microsoft.com/office/drawing/2014/main" id="{81226AFE-2860-A7AF-D20C-BE573AA45544}"/>
                </a:ext>
              </a:extLst>
            </p:cNvPr>
            <p:cNvSpPr>
              <a:spLocks noChangeAspect="1"/>
            </p:cNvSpPr>
            <p:nvPr/>
          </p:nvSpPr>
          <p:spPr>
            <a:xfrm>
              <a:off x="7460134" y="2871508"/>
              <a:ext cx="280952" cy="280952"/>
            </a:xfrm>
            <a:prstGeom prst="ellipse">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36000" rIns="0" bIns="0" numCol="1" spcCol="0" rtlCol="0" fromWordArt="0" anchor="ctr" anchorCtr="0" forceAA="0" compatLnSpc="1">
              <a:prstTxWarp prst="textNoShape">
                <a:avLst/>
              </a:prstTxWarp>
              <a:noAutofit/>
            </a:bodyPr>
            <a:lstStyle/>
            <a:p>
              <a:pPr algn="ctr"/>
              <a:r>
                <a:rPr kumimoji="1" lang="ja-JP" altLang="en-US" sz="1200" b="1" i="0" dirty="0">
                  <a:solidFill>
                    <a:schemeClr val="bg1"/>
                  </a:solidFill>
                  <a:latin typeface="+mj-ea"/>
                  <a:ea typeface="+mj-ea"/>
                  <a:cs typeface="Segoe UI" panose="020B0502040204020203" pitchFamily="34" charset="0"/>
                </a:rPr>
                <a:t>２</a:t>
              </a:r>
            </a:p>
          </p:txBody>
        </p:sp>
        <p:cxnSp>
          <p:nvCxnSpPr>
            <p:cNvPr id="33" name="直線矢印コネクタ 32">
              <a:extLst>
                <a:ext uri="{FF2B5EF4-FFF2-40B4-BE49-F238E27FC236}">
                  <a16:creationId xmlns:a16="http://schemas.microsoft.com/office/drawing/2014/main" id="{0C05D351-30C1-C999-F5F9-70280863FE0C}"/>
                </a:ext>
              </a:extLst>
            </p:cNvPr>
            <p:cNvCxnSpPr>
              <a:cxnSpLocks/>
            </p:cNvCxnSpPr>
            <p:nvPr/>
          </p:nvCxnSpPr>
          <p:spPr>
            <a:xfrm>
              <a:off x="3936274" y="4432219"/>
              <a:ext cx="4684956" cy="0"/>
            </a:xfrm>
            <a:prstGeom prst="straightConnector1">
              <a:avLst/>
            </a:prstGeom>
            <a:ln w="5715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34" name="円/楕円 48">
              <a:extLst>
                <a:ext uri="{FF2B5EF4-FFF2-40B4-BE49-F238E27FC236}">
                  <a16:creationId xmlns:a16="http://schemas.microsoft.com/office/drawing/2014/main" id="{43B80812-34E9-28F9-43EC-2D3C70F6CCB9}"/>
                </a:ext>
              </a:extLst>
            </p:cNvPr>
            <p:cNvSpPr>
              <a:spLocks noChangeAspect="1"/>
            </p:cNvSpPr>
            <p:nvPr/>
          </p:nvSpPr>
          <p:spPr>
            <a:xfrm>
              <a:off x="7460134" y="4267177"/>
              <a:ext cx="280952" cy="280952"/>
            </a:xfrm>
            <a:prstGeom prst="ellipse">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36000" rIns="0" bIns="0" numCol="1" spcCol="0" rtlCol="0" fromWordArt="0" anchor="ctr" anchorCtr="0" forceAA="0" compatLnSpc="1">
              <a:prstTxWarp prst="textNoShape">
                <a:avLst/>
              </a:prstTxWarp>
              <a:noAutofit/>
            </a:bodyPr>
            <a:lstStyle/>
            <a:p>
              <a:pPr algn="ctr"/>
              <a:r>
                <a:rPr lang="en-US" altLang="ja-JP" sz="1200" b="1" dirty="0">
                  <a:solidFill>
                    <a:schemeClr val="bg1"/>
                  </a:solidFill>
                  <a:latin typeface="+mj-ea"/>
                  <a:ea typeface="+mj-ea"/>
                  <a:cs typeface="Segoe UI" panose="020B0502040204020203" pitchFamily="34" charset="0"/>
                </a:rPr>
                <a:t>3</a:t>
              </a:r>
              <a:endParaRPr kumimoji="1" lang="ja-JP" altLang="en-US" sz="1200" b="1" i="0" dirty="0">
                <a:solidFill>
                  <a:schemeClr val="bg1"/>
                </a:solidFill>
                <a:latin typeface="+mj-ea"/>
                <a:ea typeface="+mj-ea"/>
                <a:cs typeface="Segoe UI" panose="020B0502040204020203" pitchFamily="34" charset="0"/>
              </a:endParaRPr>
            </a:p>
          </p:txBody>
        </p:sp>
        <p:sp>
          <p:nvSpPr>
            <p:cNvPr id="38" name="Round Same Side Corner Rectangle 29">
              <a:extLst>
                <a:ext uri="{FF2B5EF4-FFF2-40B4-BE49-F238E27FC236}">
                  <a16:creationId xmlns:a16="http://schemas.microsoft.com/office/drawing/2014/main" id="{57439B1A-89F3-90B3-3AE9-64246C83B233}"/>
                </a:ext>
              </a:extLst>
            </p:cNvPr>
            <p:cNvSpPr/>
            <p:nvPr/>
          </p:nvSpPr>
          <p:spPr>
            <a:xfrm>
              <a:off x="5419997" y="2271598"/>
              <a:ext cx="1522800" cy="2298774"/>
            </a:xfrm>
            <a:prstGeom prst="round2SameRect">
              <a:avLst>
                <a:gd name="adj1" fmla="val 10195"/>
                <a:gd name="adj2" fmla="val 0"/>
              </a:avLst>
            </a:prstGeom>
            <a:solidFill>
              <a:schemeClr val="bg1">
                <a:lumMod val="85000"/>
              </a:schemeClr>
            </a:solidFill>
            <a:ln>
              <a:noFill/>
            </a:ln>
            <a:effectLst>
              <a:outerShdw dist="50800" dir="2700000" algn="tl" rotWithShape="0">
                <a:schemeClr val="tx2">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0" name="図 39">
              <a:extLst>
                <a:ext uri="{FF2B5EF4-FFF2-40B4-BE49-F238E27FC236}">
                  <a16:creationId xmlns:a16="http://schemas.microsoft.com/office/drawing/2014/main" id="{C8419DD7-A6CF-FF5B-B8F8-5882A8C5B6E1}"/>
                </a:ext>
              </a:extLst>
            </p:cNvPr>
            <p:cNvPicPr>
              <a:picLocks noChangeAspect="1"/>
            </p:cNvPicPr>
            <p:nvPr/>
          </p:nvPicPr>
          <p:blipFill>
            <a:blip r:embed="rId5"/>
            <a:srcRect t="101" b="24697"/>
            <a:stretch>
              <a:fillRect/>
            </a:stretch>
          </p:blipFill>
          <p:spPr>
            <a:xfrm>
              <a:off x="5524376" y="2461880"/>
              <a:ext cx="1339200" cy="2020518"/>
            </a:xfrm>
            <a:prstGeom prst="rect">
              <a:avLst/>
            </a:prstGeom>
            <a:ln>
              <a:solidFill>
                <a:schemeClr val="bg1">
                  <a:lumMod val="85000"/>
                </a:schemeClr>
              </a:solidFill>
            </a:ln>
            <a:effectLst/>
          </p:spPr>
        </p:pic>
        <p:cxnSp>
          <p:nvCxnSpPr>
            <p:cNvPr id="44" name="直線矢印コネクタ 43">
              <a:extLst>
                <a:ext uri="{FF2B5EF4-FFF2-40B4-BE49-F238E27FC236}">
                  <a16:creationId xmlns:a16="http://schemas.microsoft.com/office/drawing/2014/main" id="{E5FF2B9A-26B5-E299-D0D7-D04EE3646582}"/>
                </a:ext>
              </a:extLst>
            </p:cNvPr>
            <p:cNvCxnSpPr>
              <a:cxnSpLocks/>
            </p:cNvCxnSpPr>
            <p:nvPr/>
          </p:nvCxnSpPr>
          <p:spPr>
            <a:xfrm>
              <a:off x="3764323" y="4193341"/>
              <a:ext cx="1693719" cy="0"/>
            </a:xfrm>
            <a:prstGeom prst="straightConnector1">
              <a:avLst/>
            </a:prstGeom>
            <a:ln w="5715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45" name="円/楕円 48">
              <a:extLst>
                <a:ext uri="{FF2B5EF4-FFF2-40B4-BE49-F238E27FC236}">
                  <a16:creationId xmlns:a16="http://schemas.microsoft.com/office/drawing/2014/main" id="{FFBAD622-5892-38B8-89A9-ADD5E9756C43}"/>
                </a:ext>
              </a:extLst>
            </p:cNvPr>
            <p:cNvSpPr>
              <a:spLocks noChangeAspect="1"/>
            </p:cNvSpPr>
            <p:nvPr/>
          </p:nvSpPr>
          <p:spPr>
            <a:xfrm>
              <a:off x="4555845" y="4025697"/>
              <a:ext cx="309047" cy="309047"/>
            </a:xfrm>
            <a:prstGeom prst="ellipse">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36000" rIns="0" bIns="0" numCol="1" spcCol="0" rtlCol="0" fromWordArt="0" anchor="ctr" anchorCtr="0" forceAA="0" compatLnSpc="1">
              <a:prstTxWarp prst="textNoShape">
                <a:avLst/>
              </a:prstTxWarp>
              <a:noAutofit/>
            </a:bodyPr>
            <a:lstStyle/>
            <a:p>
              <a:pPr algn="ctr"/>
              <a:r>
                <a:rPr lang="ja-JP" altLang="en-US" sz="1200" b="1" dirty="0">
                  <a:solidFill>
                    <a:schemeClr val="bg1"/>
                  </a:solidFill>
                  <a:latin typeface="+mj-ea"/>
                  <a:ea typeface="+mj-ea"/>
                  <a:cs typeface="Segoe UI" panose="020B0502040204020203" pitchFamily="34" charset="0"/>
                </a:rPr>
                <a:t>１</a:t>
              </a:r>
              <a:endParaRPr kumimoji="1" lang="ja-JP" altLang="en-US" sz="1200" b="1" i="0" dirty="0">
                <a:solidFill>
                  <a:schemeClr val="bg1"/>
                </a:solidFill>
                <a:latin typeface="+mj-ea"/>
                <a:ea typeface="+mj-ea"/>
                <a:cs typeface="Segoe UI" panose="020B0502040204020203" pitchFamily="34" charset="0"/>
              </a:endParaRPr>
            </a:p>
          </p:txBody>
        </p:sp>
        <p:cxnSp>
          <p:nvCxnSpPr>
            <p:cNvPr id="9" name="直線矢印コネクタ 8">
              <a:extLst>
                <a:ext uri="{FF2B5EF4-FFF2-40B4-BE49-F238E27FC236}">
                  <a16:creationId xmlns:a16="http://schemas.microsoft.com/office/drawing/2014/main" id="{4835E6D0-00EC-CEEC-B944-752C455E0F22}"/>
                </a:ext>
              </a:extLst>
            </p:cNvPr>
            <p:cNvCxnSpPr>
              <a:cxnSpLocks/>
            </p:cNvCxnSpPr>
            <p:nvPr/>
          </p:nvCxnSpPr>
          <p:spPr>
            <a:xfrm flipH="1">
              <a:off x="4307008" y="3533351"/>
              <a:ext cx="1112989" cy="0"/>
            </a:xfrm>
            <a:prstGeom prst="straightConnector1">
              <a:avLst/>
            </a:prstGeom>
            <a:ln w="5715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12" name="円/楕円 48">
              <a:extLst>
                <a:ext uri="{FF2B5EF4-FFF2-40B4-BE49-F238E27FC236}">
                  <a16:creationId xmlns:a16="http://schemas.microsoft.com/office/drawing/2014/main" id="{B1DDB84E-754D-DA76-12EC-5BF2CC48E979}"/>
                </a:ext>
              </a:extLst>
            </p:cNvPr>
            <p:cNvSpPr>
              <a:spLocks noChangeAspect="1"/>
            </p:cNvSpPr>
            <p:nvPr/>
          </p:nvSpPr>
          <p:spPr>
            <a:xfrm>
              <a:off x="4814727" y="3408241"/>
              <a:ext cx="280952" cy="280952"/>
            </a:xfrm>
            <a:prstGeom prst="ellipse">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36000" rIns="0" bIns="0" numCol="1" spcCol="0" rtlCol="0" fromWordArt="0" anchor="ctr" anchorCtr="0" forceAA="0" compatLnSpc="1">
              <a:prstTxWarp prst="textNoShape">
                <a:avLst/>
              </a:prstTxWarp>
              <a:noAutofit/>
            </a:bodyPr>
            <a:lstStyle/>
            <a:p>
              <a:pPr algn="ctr"/>
              <a:r>
                <a:rPr lang="ja-JP" altLang="en-US" sz="1200" b="1" dirty="0">
                  <a:solidFill>
                    <a:schemeClr val="bg1"/>
                  </a:solidFill>
                  <a:latin typeface="+mj-ea"/>
                  <a:ea typeface="+mj-ea"/>
                  <a:cs typeface="Segoe UI" panose="020B0502040204020203" pitchFamily="34" charset="0"/>
                </a:rPr>
                <a:t>４</a:t>
              </a:r>
              <a:endParaRPr kumimoji="1" lang="ja-JP" altLang="en-US" sz="1200" b="1" i="0" dirty="0">
                <a:solidFill>
                  <a:schemeClr val="bg1"/>
                </a:solidFill>
                <a:latin typeface="+mj-ea"/>
                <a:ea typeface="+mj-ea"/>
                <a:cs typeface="Segoe UI" panose="020B0502040204020203" pitchFamily="34" charset="0"/>
              </a:endParaRPr>
            </a:p>
          </p:txBody>
        </p:sp>
      </p:grpSp>
      <p:pic>
        <p:nvPicPr>
          <p:cNvPr id="23" name="図 22">
            <a:extLst>
              <a:ext uri="{FF2B5EF4-FFF2-40B4-BE49-F238E27FC236}">
                <a16:creationId xmlns:a16="http://schemas.microsoft.com/office/drawing/2014/main" id="{882D0D04-1284-58AA-31F7-C8673B73441C}"/>
              </a:ext>
            </a:extLst>
          </p:cNvPr>
          <p:cNvPicPr>
            <a:picLocks noChangeAspect="1"/>
          </p:cNvPicPr>
          <p:nvPr/>
        </p:nvPicPr>
        <p:blipFill>
          <a:blip r:embed="rId6"/>
          <a:srcRect t="92148" b="-20"/>
          <a:stretch>
            <a:fillRect/>
          </a:stretch>
        </p:blipFill>
        <p:spPr>
          <a:xfrm>
            <a:off x="5524376" y="4267177"/>
            <a:ext cx="1339200" cy="211504"/>
          </a:xfrm>
          <a:prstGeom prst="rect">
            <a:avLst/>
          </a:prstGeom>
          <a:ln>
            <a:solidFill>
              <a:schemeClr val="bg1">
                <a:lumMod val="85000"/>
              </a:schemeClr>
            </a:solidFill>
          </a:ln>
          <a:effectLst/>
        </p:spPr>
      </p:pic>
    </p:spTree>
    <p:extLst>
      <p:ext uri="{BB962C8B-B14F-4D97-AF65-F5344CB8AC3E}">
        <p14:creationId xmlns:p14="http://schemas.microsoft.com/office/powerpoint/2010/main" val="376275813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プレースホルダー 6" descr="アイコン&#10;&#10;AI 生成コンテンツは誤りを含む可能性があります。">
            <a:extLst>
              <a:ext uri="{FF2B5EF4-FFF2-40B4-BE49-F238E27FC236}">
                <a16:creationId xmlns:a16="http://schemas.microsoft.com/office/drawing/2014/main" id="{8EA891C2-9CEF-8629-D78E-3FB800B0C523}"/>
              </a:ext>
            </a:extLst>
          </p:cNvPr>
          <p:cNvPicPr>
            <a:picLocks noGrp="1" noChangeAspect="1"/>
          </p:cNvPicPr>
          <p:nvPr>
            <p:ph type="pic" sz="quarter" idx="15"/>
          </p:nvPr>
        </p:nvPicPr>
        <p:blipFill>
          <a:blip r:embed="rId2" cstate="screen">
            <a:extLst>
              <a:ext uri="{28A0092B-C50C-407E-A947-70E740481C1C}">
                <a14:useLocalDpi xmlns:a14="http://schemas.microsoft.com/office/drawing/2010/main"/>
              </a:ext>
            </a:extLst>
          </a:blip>
          <a:srcRect t="105" b="105"/>
          <a:stretch>
            <a:fillRect/>
          </a:stretch>
        </p:blipFill>
        <p:spPr/>
      </p:pic>
      <p:sp>
        <p:nvSpPr>
          <p:cNvPr id="3" name="テキスト プレースホルダー 2">
            <a:extLst>
              <a:ext uri="{FF2B5EF4-FFF2-40B4-BE49-F238E27FC236}">
                <a16:creationId xmlns:a16="http://schemas.microsoft.com/office/drawing/2014/main" id="{BB369A65-7E9B-35C5-2169-D3AC5296F113}"/>
              </a:ext>
            </a:extLst>
          </p:cNvPr>
          <p:cNvSpPr>
            <a:spLocks noGrp="1"/>
          </p:cNvSpPr>
          <p:nvPr>
            <p:ph type="body" sz="quarter" idx="19"/>
          </p:nvPr>
        </p:nvSpPr>
        <p:spPr/>
        <p:txBody>
          <a:bodyPr/>
          <a:lstStyle/>
          <a:p>
            <a:r>
              <a:rPr kumimoji="1" lang="ja-JP" altLang="en-US" dirty="0"/>
              <a:t>商品</a:t>
            </a:r>
            <a:r>
              <a:rPr lang="ja-JP" altLang="en-US" dirty="0"/>
              <a:t>価格</a:t>
            </a:r>
            <a:endParaRPr kumimoji="1" lang="ja-JP" altLang="en-US" dirty="0"/>
          </a:p>
        </p:txBody>
      </p:sp>
      <p:sp>
        <p:nvSpPr>
          <p:cNvPr id="4" name="テキスト プレースホルダー 3">
            <a:extLst>
              <a:ext uri="{FF2B5EF4-FFF2-40B4-BE49-F238E27FC236}">
                <a16:creationId xmlns:a16="http://schemas.microsoft.com/office/drawing/2014/main" id="{C791C9DE-4E55-6E16-316B-A861ED7D97B5}"/>
              </a:ext>
            </a:extLst>
          </p:cNvPr>
          <p:cNvSpPr>
            <a:spLocks noGrp="1"/>
          </p:cNvSpPr>
          <p:nvPr>
            <p:ph type="body" sz="quarter" idx="20"/>
          </p:nvPr>
        </p:nvSpPr>
        <p:spPr/>
        <p:txBody>
          <a:bodyPr/>
          <a:lstStyle/>
          <a:p>
            <a:r>
              <a:rPr kumimoji="1" lang="en-US" altLang="ja-JP" dirty="0"/>
              <a:t>02</a:t>
            </a:r>
            <a:endParaRPr kumimoji="1" lang="ja-JP" altLang="en-US" dirty="0"/>
          </a:p>
        </p:txBody>
      </p:sp>
    </p:spTree>
    <p:extLst>
      <p:ext uri="{BB962C8B-B14F-4D97-AF65-F5344CB8AC3E}">
        <p14:creationId xmlns:p14="http://schemas.microsoft.com/office/powerpoint/2010/main" val="370467114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9BE3B0BD-6847-5886-C450-5432B7CCBA9F}"/>
              </a:ext>
            </a:extLst>
          </p:cNvPr>
          <p:cNvSpPr>
            <a:spLocks noGrp="1"/>
          </p:cNvSpPr>
          <p:nvPr>
            <p:ph type="body" sz="quarter" idx="10"/>
          </p:nvPr>
        </p:nvSpPr>
        <p:spPr/>
        <p:txBody>
          <a:bodyPr/>
          <a:lstStyle/>
          <a:p>
            <a:r>
              <a:rPr kumimoji="1" lang="ja-JP" altLang="en-US" sz="2000" b="1" i="0" u="none" strike="noStrike" kern="1200" cap="none" spc="0" normalizeH="0" baseline="0" noProof="0" dirty="0">
                <a:ln>
                  <a:noFill/>
                </a:ln>
                <a:effectLst/>
                <a:uLnTx/>
                <a:uFillTx/>
                <a:latin typeface="メイリオ" panose="020B0604030504040204" pitchFamily="34" charset="-128"/>
                <a:ea typeface="メイリオ" panose="020B0604030504040204" pitchFamily="34" charset="-128"/>
              </a:rPr>
              <a:t>商品価格</a:t>
            </a:r>
            <a:endParaRPr lang="ja-JP" altLang="en-US" dirty="0"/>
          </a:p>
        </p:txBody>
      </p:sp>
      <p:graphicFrame>
        <p:nvGraphicFramePr>
          <p:cNvPr id="5" name="表 4">
            <a:extLst>
              <a:ext uri="{FF2B5EF4-FFF2-40B4-BE49-F238E27FC236}">
                <a16:creationId xmlns:a16="http://schemas.microsoft.com/office/drawing/2014/main" id="{53C68E0F-D6AA-EB89-879F-3ABAA99BE39B}"/>
              </a:ext>
            </a:extLst>
          </p:cNvPr>
          <p:cNvGraphicFramePr>
            <a:graphicFrameLocks noGrp="1"/>
          </p:cNvGraphicFramePr>
          <p:nvPr>
            <p:extLst>
              <p:ext uri="{D42A27DB-BD31-4B8C-83A1-F6EECF244321}">
                <p14:modId xmlns:p14="http://schemas.microsoft.com/office/powerpoint/2010/main" val="3442442894"/>
              </p:ext>
            </p:extLst>
          </p:nvPr>
        </p:nvGraphicFramePr>
        <p:xfrm>
          <a:off x="386080" y="1557102"/>
          <a:ext cx="11541760" cy="4914696"/>
        </p:xfrm>
        <a:graphic>
          <a:graphicData uri="http://schemas.openxmlformats.org/drawingml/2006/table">
            <a:tbl>
              <a:tblPr/>
              <a:tblGrid>
                <a:gridCol w="884246">
                  <a:extLst>
                    <a:ext uri="{9D8B030D-6E8A-4147-A177-3AD203B41FA5}">
                      <a16:colId xmlns:a16="http://schemas.microsoft.com/office/drawing/2014/main" val="341278832"/>
                    </a:ext>
                  </a:extLst>
                </a:gridCol>
                <a:gridCol w="761674">
                  <a:extLst>
                    <a:ext uri="{9D8B030D-6E8A-4147-A177-3AD203B41FA5}">
                      <a16:colId xmlns:a16="http://schemas.microsoft.com/office/drawing/2014/main" val="3832350142"/>
                    </a:ext>
                  </a:extLst>
                </a:gridCol>
                <a:gridCol w="1564640">
                  <a:extLst>
                    <a:ext uri="{9D8B030D-6E8A-4147-A177-3AD203B41FA5}">
                      <a16:colId xmlns:a16="http://schemas.microsoft.com/office/drawing/2014/main" val="718566478"/>
                    </a:ext>
                  </a:extLst>
                </a:gridCol>
                <a:gridCol w="762000">
                  <a:extLst>
                    <a:ext uri="{9D8B030D-6E8A-4147-A177-3AD203B41FA5}">
                      <a16:colId xmlns:a16="http://schemas.microsoft.com/office/drawing/2014/main" val="727514461"/>
                    </a:ext>
                  </a:extLst>
                </a:gridCol>
                <a:gridCol w="2783840">
                  <a:extLst>
                    <a:ext uri="{9D8B030D-6E8A-4147-A177-3AD203B41FA5}">
                      <a16:colId xmlns:a16="http://schemas.microsoft.com/office/drawing/2014/main" val="4177312814"/>
                    </a:ext>
                  </a:extLst>
                </a:gridCol>
                <a:gridCol w="711200">
                  <a:extLst>
                    <a:ext uri="{9D8B030D-6E8A-4147-A177-3AD203B41FA5}">
                      <a16:colId xmlns:a16="http://schemas.microsoft.com/office/drawing/2014/main" val="2634328868"/>
                    </a:ext>
                  </a:extLst>
                </a:gridCol>
                <a:gridCol w="4074160">
                  <a:extLst>
                    <a:ext uri="{9D8B030D-6E8A-4147-A177-3AD203B41FA5}">
                      <a16:colId xmlns:a16="http://schemas.microsoft.com/office/drawing/2014/main" val="1476557872"/>
                    </a:ext>
                  </a:extLst>
                </a:gridCol>
              </a:tblGrid>
              <a:tr h="303340">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9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 altLang="ja-JP" sz="1050" b="1" spc="300" dirty="0">
                          <a:solidFill>
                            <a:schemeClr val="bg1"/>
                          </a:solidFill>
                        </a:rPr>
                        <a:t>PC</a:t>
                      </a:r>
                    </a:p>
                  </a:txBody>
                  <a:tcPr marL="0" marR="0"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pPr algn="ctr"/>
                      <a:endParaRPr kumimoji="1" lang="ja-JP" altLang="en-US" sz="800"/>
                    </a:p>
                  </a:txBody>
                  <a:tcPr anchor="ct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50" b="1" spc="300" dirty="0">
                          <a:solidFill>
                            <a:schemeClr val="bg1"/>
                          </a:solidFill>
                        </a:rPr>
                        <a:t>スマートフォン</a:t>
                      </a:r>
                    </a:p>
                  </a:txBody>
                  <a:tcPr marL="0" marR="0"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pPr algn="ctr"/>
                      <a:endParaRPr kumimoji="1" lang="ja-JP" altLang="en-US" sz="800"/>
                    </a:p>
                  </a:txBody>
                  <a:tcPr anchor="ct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50" b="1" spc="300" dirty="0">
                          <a:solidFill>
                            <a:schemeClr val="bg1"/>
                          </a:solidFill>
                        </a:rPr>
                        <a:t>マルチデバイス</a:t>
                      </a:r>
                    </a:p>
                  </a:txBody>
                  <a:tcPr marL="0" marR="0" marT="36000" marB="0" anchor="ctr">
                    <a:lnL w="28575"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pPr algn="ctr"/>
                      <a:endParaRPr kumimoji="1" lang="ja-JP" altLang="en-US" sz="800"/>
                    </a:p>
                  </a:txBody>
                  <a:tcPr anchor="ctr"/>
                </a:tc>
                <a:extLst>
                  <a:ext uri="{0D108BD9-81ED-4DB2-BD59-A6C34878D82A}">
                    <a16:rowId xmlns:a16="http://schemas.microsoft.com/office/drawing/2014/main" val="1130026910"/>
                  </a:ext>
                </a:extLst>
              </a:tr>
              <a:tr h="538740">
                <a:tc row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b="0" dirty="0">
                          <a:solidFill>
                            <a:schemeClr val="bg1"/>
                          </a:solidFill>
                        </a:rPr>
                        <a:t>誘導用広告</a:t>
                      </a:r>
                      <a:endParaRPr kumimoji="1" lang="en-US" altLang="ja-JP" sz="1000" b="0" dirty="0">
                        <a:solidFill>
                          <a:schemeClr val="bg1"/>
                        </a:solidFill>
                      </a:endParaRPr>
                    </a:p>
                    <a:p>
                      <a:pPr algn="ctr"/>
                      <a:r>
                        <a:rPr kumimoji="1" lang="ja-JP" altLang="en-US" sz="1000" b="0" dirty="0">
                          <a:solidFill>
                            <a:schemeClr val="bg1"/>
                          </a:solidFill>
                        </a:rPr>
                        <a:t>（予約型）</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6">
                        <a:lumMod val="75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a:solidFill>
                            <a:schemeClr val="bg1"/>
                          </a:solidFill>
                        </a:rPr>
                        <a:t>最低出稿</a:t>
                      </a:r>
                      <a:br>
                        <a:rPr kumimoji="1" lang="en-US" altLang="ja-JP" sz="1000" dirty="0">
                          <a:solidFill>
                            <a:schemeClr val="bg1"/>
                          </a:solidFill>
                        </a:rPr>
                      </a:br>
                      <a:r>
                        <a:rPr kumimoji="1" lang="ja-JP" altLang="en-US" sz="1000">
                          <a:solidFill>
                            <a:schemeClr val="bg1"/>
                          </a:solidFill>
                        </a:rPr>
                        <a:t>金額</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6">
                        <a:lumMod val="75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ja-JP" altLang="en-US" sz="1000" u="none" strike="noStrike" dirty="0">
                          <a:solidFill>
                            <a:schemeClr val="bg1"/>
                          </a:solidFill>
                          <a:effectLst/>
                        </a:rPr>
                        <a:t>商品名</a:t>
                      </a:r>
                      <a:endParaRPr kumimoji="1" lang="ja-JP" altLang="en-US" sz="1000" b="1" i="0" u="none" strike="noStrike" kern="1200" dirty="0">
                        <a:solidFill>
                          <a:schemeClr val="bg1"/>
                        </a:solidFill>
                        <a:effectLst/>
                        <a:latin typeface="+mn-lt"/>
                        <a:ea typeface="游ゴシック" panose="020B0400000000000000" pitchFamily="50" charset="-128"/>
                        <a:cs typeface="+mn-cs"/>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6">
                        <a:lumMod val="75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algn="ctr" defTabSz="914400" rtl="0" eaLnBrk="1" fontAlgn="ctr" latinLnBrk="0" hangingPunct="1"/>
                      <a:r>
                        <a:rPr kumimoji="1" lang="zh-TW" altLang="en-US" sz="1000" u="none" strike="noStrike" kern="1200" dirty="0">
                          <a:solidFill>
                            <a:schemeClr val="bg1"/>
                          </a:solidFill>
                          <a:effectLst/>
                          <a:latin typeface="+mn-lt"/>
                          <a:ea typeface="+mn-ea"/>
                          <a:cs typeface="+mn-cs"/>
                        </a:rPr>
                        <a:t>最低出稿</a:t>
                      </a:r>
                      <a:br>
                        <a:rPr kumimoji="1" lang="en-US" altLang="zh-TW" sz="1000" u="none" strike="noStrike" kern="1200" dirty="0">
                          <a:solidFill>
                            <a:schemeClr val="bg1"/>
                          </a:solidFill>
                          <a:effectLst/>
                          <a:latin typeface="+mn-lt"/>
                          <a:ea typeface="+mn-ea"/>
                          <a:cs typeface="+mn-cs"/>
                        </a:rPr>
                      </a:br>
                      <a:r>
                        <a:rPr kumimoji="1" lang="zh-TW" altLang="en-US" sz="1000" u="none" strike="noStrike" kern="1200" dirty="0">
                          <a:solidFill>
                            <a:schemeClr val="bg1"/>
                          </a:solidFill>
                          <a:effectLst/>
                          <a:latin typeface="+mn-lt"/>
                          <a:ea typeface="+mn-ea"/>
                          <a:cs typeface="+mn-cs"/>
                        </a:rPr>
                        <a:t>金額</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6">
                        <a:lumMod val="75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ja-JP" altLang="en-US" sz="1000" u="none" strike="noStrike">
                          <a:solidFill>
                            <a:schemeClr val="bg1"/>
                          </a:solidFill>
                          <a:effectLst/>
                        </a:rPr>
                        <a:t>商品名</a:t>
                      </a:r>
                      <a:endParaRPr kumimoji="1" lang="ja-JP" altLang="en-US" sz="1000" b="1" i="0" u="none" strike="noStrike" kern="1200">
                        <a:solidFill>
                          <a:schemeClr val="bg1"/>
                        </a:solidFill>
                        <a:effectLst/>
                        <a:latin typeface="+mn-lt"/>
                        <a:ea typeface="游ゴシック" panose="020B0400000000000000" pitchFamily="50" charset="-128"/>
                        <a:cs typeface="+mn-cs"/>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6">
                        <a:lumMod val="75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algn="ctr" defTabSz="914400" rtl="0" eaLnBrk="1" fontAlgn="ctr" latinLnBrk="0" hangingPunct="1"/>
                      <a:r>
                        <a:rPr kumimoji="1" lang="zh-TW" altLang="en-US" sz="1000" u="none" strike="noStrike" kern="1200" dirty="0">
                          <a:solidFill>
                            <a:schemeClr val="bg1"/>
                          </a:solidFill>
                          <a:effectLst/>
                          <a:latin typeface="+mn-lt"/>
                          <a:ea typeface="+mn-ea"/>
                          <a:cs typeface="+mn-cs"/>
                        </a:rPr>
                        <a:t>最低出稿</a:t>
                      </a:r>
                      <a:br>
                        <a:rPr kumimoji="1" lang="en-US" altLang="zh-TW" sz="1000" u="none" strike="noStrike" kern="1200" dirty="0">
                          <a:solidFill>
                            <a:schemeClr val="bg1"/>
                          </a:solidFill>
                          <a:effectLst/>
                          <a:latin typeface="+mn-lt"/>
                          <a:ea typeface="+mn-ea"/>
                          <a:cs typeface="+mn-cs"/>
                        </a:rPr>
                      </a:br>
                      <a:r>
                        <a:rPr kumimoji="1" lang="zh-TW" altLang="en-US" sz="1000" u="none" strike="noStrike" kern="1200" dirty="0">
                          <a:solidFill>
                            <a:schemeClr val="bg1"/>
                          </a:solidFill>
                          <a:effectLst/>
                          <a:latin typeface="+mn-lt"/>
                          <a:ea typeface="+mn-ea"/>
                          <a:cs typeface="+mn-cs"/>
                        </a:rPr>
                        <a:t>金額</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6">
                        <a:lumMod val="75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ja-JP" altLang="en-US" sz="1000" u="none" strike="noStrike" dirty="0">
                          <a:solidFill>
                            <a:schemeClr val="bg1"/>
                          </a:solidFill>
                          <a:effectLst/>
                        </a:rPr>
                        <a:t>商品名</a:t>
                      </a:r>
                      <a:endParaRPr kumimoji="1" lang="ja-JP" altLang="en-US" sz="1000" b="1" i="0" u="none" strike="noStrike" kern="1200" dirty="0">
                        <a:solidFill>
                          <a:schemeClr val="bg1"/>
                        </a:solidFill>
                        <a:effectLst/>
                        <a:latin typeface="+mn-lt"/>
                        <a:ea typeface="游ゴシック" panose="020B0400000000000000" pitchFamily="50" charset="-128"/>
                        <a:cs typeface="+mn-cs"/>
                      </a:endParaRPr>
                    </a:p>
                  </a:txBody>
                  <a:tcPr anchor="ctr">
                    <a:lnL w="28575"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6">
                        <a:lumMod val="75000"/>
                      </a:schemeClr>
                    </a:solidFill>
                  </a:tcPr>
                </a:tc>
                <a:extLst>
                  <a:ext uri="{0D108BD9-81ED-4DB2-BD59-A6C34878D82A}">
                    <a16:rowId xmlns:a16="http://schemas.microsoft.com/office/drawing/2014/main" val="2353829751"/>
                  </a:ext>
                </a:extLst>
              </a:tr>
              <a:tr h="1821703">
                <a:tc vMerge="1">
                  <a:txBody>
                    <a:bodyPr/>
                    <a:lstStyle/>
                    <a:p>
                      <a:pPr algn="ctr"/>
                      <a:endParaRPr kumimoji="1" lang="ja-JP" altLang="en-US" sz="800"/>
                    </a:p>
                  </a:txBody>
                  <a:tcPr anchor="ct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u="none" strike="noStrike" dirty="0">
                          <a:solidFill>
                            <a:srgbClr val="0D0D0D"/>
                          </a:solidFill>
                          <a:effectLst/>
                        </a:rPr>
                        <a:t>1150</a:t>
                      </a:r>
                      <a:r>
                        <a:rPr lang="ja-JP" altLang="en-US" sz="900" u="none" strike="noStrike" dirty="0">
                          <a:solidFill>
                            <a:srgbClr val="0D0D0D"/>
                          </a:solidFill>
                          <a:effectLst/>
                        </a:rPr>
                        <a:t>万円～</a:t>
                      </a:r>
                      <a:endParaRPr lang="ja-JP" altLang="en-US" sz="900" b="1" i="0" u="none" strike="noStrike" dirty="0">
                        <a:solidFill>
                          <a:srgbClr val="0D0D0D"/>
                        </a:solidFill>
                        <a:effectLst/>
                        <a:latin typeface="+mn-lt"/>
                        <a:ea typeface="メイリオ" panose="020B0604030504040204" pitchFamily="50" charset="-128"/>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indent="0" algn="l">
                        <a:lnSpc>
                          <a:spcPct val="110000"/>
                        </a:lnSpc>
                        <a:buFont typeface="Arial" panose="020B0604020202020204" pitchFamily="34" charset="0"/>
                        <a:buNone/>
                      </a:pPr>
                      <a:r>
                        <a:rPr kumimoji="1" lang="en-US" altLang="ja-JP" sz="900" dirty="0">
                          <a:solidFill>
                            <a:srgbClr val="0D0D0D"/>
                          </a:solidFill>
                        </a:rPr>
                        <a:t>※</a:t>
                      </a:r>
                      <a:r>
                        <a:rPr kumimoji="1" lang="ja-JP" altLang="en-US" sz="900" dirty="0">
                          <a:solidFill>
                            <a:srgbClr val="0D0D0D"/>
                          </a:solidFill>
                        </a:rPr>
                        <a:t>静止画推奨</a:t>
                      </a:r>
                      <a:endParaRPr kumimoji="1" lang="en-US" altLang="ja-JP" sz="900" dirty="0">
                        <a:solidFill>
                          <a:srgbClr val="0D0D0D"/>
                        </a:solidFill>
                      </a:endParaRPr>
                    </a:p>
                    <a:p>
                      <a:pPr marL="99450" indent="-99450" algn="l">
                        <a:lnSpc>
                          <a:spcPct val="110000"/>
                        </a:lnSpc>
                        <a:buFont typeface="Arial" panose="020B0604020202020204" pitchFamily="34" charset="0"/>
                        <a:buChar char="•"/>
                      </a:pPr>
                      <a:r>
                        <a:rPr kumimoji="1" lang="ja-JP" altLang="en-US" sz="900" dirty="0">
                          <a:solidFill>
                            <a:srgbClr val="0D0D0D"/>
                          </a:solidFill>
                        </a:rPr>
                        <a:t>ブランドパネル</a:t>
                      </a:r>
                      <a:r>
                        <a:rPr kumimoji="1" lang="en-US" altLang="ja-JP" sz="900" dirty="0">
                          <a:solidFill>
                            <a:srgbClr val="0D0D0D"/>
                          </a:solidFill>
                        </a:rPr>
                        <a:t>PC</a:t>
                      </a:r>
                      <a:r>
                        <a:rPr kumimoji="1" lang="ja-JP" altLang="en-US" sz="900" dirty="0">
                          <a:solidFill>
                            <a:srgbClr val="0D0D0D"/>
                          </a:solidFill>
                        </a:rPr>
                        <a:t>（</a:t>
                      </a:r>
                      <a:r>
                        <a:rPr kumimoji="1" lang="en-US" altLang="ja-JP" sz="900" dirty="0">
                          <a:solidFill>
                            <a:srgbClr val="0D0D0D"/>
                          </a:solidFill>
                        </a:rPr>
                        <a:t>1000</a:t>
                      </a:r>
                      <a:r>
                        <a:rPr kumimoji="1" lang="ja-JP" altLang="en-US" sz="900" dirty="0">
                          <a:solidFill>
                            <a:srgbClr val="0D0D0D"/>
                          </a:solidFill>
                        </a:rPr>
                        <a:t>万円～）</a:t>
                      </a:r>
                    </a:p>
                    <a:p>
                      <a:pPr marL="99450" indent="-99450" algn="l">
                        <a:lnSpc>
                          <a:spcPct val="110000"/>
                        </a:lnSpc>
                        <a:buFont typeface="Arial" panose="020B0604020202020204" pitchFamily="34" charset="0"/>
                        <a:buChar char="•"/>
                      </a:pPr>
                      <a:r>
                        <a:rPr kumimoji="1" lang="ja-JP" altLang="en-US" sz="900" dirty="0">
                          <a:solidFill>
                            <a:srgbClr val="0D0D0D"/>
                          </a:solidFill>
                        </a:rPr>
                        <a:t>ブランドパネル</a:t>
                      </a:r>
                      <a:r>
                        <a:rPr kumimoji="1" lang="en-US" altLang="ja-JP" sz="900" dirty="0">
                          <a:solidFill>
                            <a:srgbClr val="0D0D0D"/>
                          </a:solidFill>
                        </a:rPr>
                        <a:t>PC</a:t>
                      </a:r>
                      <a:r>
                        <a:rPr kumimoji="1" lang="ja-JP" altLang="en-US" sz="900" dirty="0">
                          <a:solidFill>
                            <a:srgbClr val="0D0D0D"/>
                          </a:solidFill>
                        </a:rPr>
                        <a:t>（都道府県）（</a:t>
                      </a:r>
                      <a:r>
                        <a:rPr kumimoji="1" lang="en-US" altLang="ja-JP" sz="900" dirty="0">
                          <a:solidFill>
                            <a:srgbClr val="0D0D0D"/>
                          </a:solidFill>
                        </a:rPr>
                        <a:t>300</a:t>
                      </a:r>
                      <a:r>
                        <a:rPr kumimoji="1" lang="ja-JP" altLang="en-US" sz="900" dirty="0">
                          <a:solidFill>
                            <a:srgbClr val="0D0D0D"/>
                          </a:solidFill>
                        </a:rPr>
                        <a:t>万円～）</a:t>
                      </a:r>
                    </a:p>
                    <a:p>
                      <a:pPr marL="99450" indent="-99450" algn="l">
                        <a:lnSpc>
                          <a:spcPct val="110000"/>
                        </a:lnSpc>
                        <a:buFont typeface="Arial" panose="020B0604020202020204" pitchFamily="34" charset="0"/>
                        <a:buChar char="•"/>
                      </a:pPr>
                      <a:r>
                        <a:rPr kumimoji="1" lang="ja-JP" altLang="en-US" sz="900" dirty="0">
                          <a:solidFill>
                            <a:srgbClr val="0D0D0D"/>
                          </a:solidFill>
                        </a:rPr>
                        <a:t>ブランドパネル</a:t>
                      </a:r>
                      <a:r>
                        <a:rPr kumimoji="1" lang="en-US" altLang="ja-JP" sz="900" dirty="0">
                          <a:solidFill>
                            <a:srgbClr val="0D0D0D"/>
                          </a:solidFill>
                        </a:rPr>
                        <a:t>PC</a:t>
                      </a:r>
                      <a:r>
                        <a:rPr kumimoji="1" lang="ja-JP" altLang="en-US" sz="900" dirty="0">
                          <a:solidFill>
                            <a:srgbClr val="0D0D0D"/>
                          </a:solidFill>
                        </a:rPr>
                        <a:t>（市区郡）</a:t>
                      </a:r>
                      <a:endParaRPr kumimoji="1" lang="en-US" altLang="ja-JP" sz="900" dirty="0">
                        <a:solidFill>
                          <a:srgbClr val="0D0D0D"/>
                        </a:solidFill>
                      </a:endParaRPr>
                    </a:p>
                    <a:p>
                      <a:pPr marL="99450" indent="-99450" algn="l">
                        <a:lnSpc>
                          <a:spcPct val="110000"/>
                        </a:lnSpc>
                        <a:buFont typeface="Arial" panose="020B0604020202020204" pitchFamily="34" charset="0"/>
                        <a:buChar char="•"/>
                      </a:pPr>
                      <a:r>
                        <a:rPr kumimoji="1" lang="ja-JP" altLang="en-US" sz="900" dirty="0">
                          <a:solidFill>
                            <a:srgbClr val="0D0D0D"/>
                          </a:solidFill>
                        </a:rPr>
                        <a:t>ブランドパネルトップインパクト</a:t>
                      </a:r>
                      <a:r>
                        <a:rPr kumimoji="1" lang="en-US" altLang="ja-JP" sz="900" dirty="0">
                          <a:solidFill>
                            <a:srgbClr val="0D0D0D"/>
                          </a:solidFill>
                        </a:rPr>
                        <a:t>PC</a:t>
                      </a:r>
                      <a:endParaRPr kumimoji="1" lang="ja-JP" altLang="en-US" sz="900" dirty="0">
                        <a:solidFill>
                          <a:srgbClr val="0D0D0D"/>
                        </a:solidFill>
                      </a:endParaRPr>
                    </a:p>
                    <a:p>
                      <a:pPr marL="99450" indent="-99450" algn="l">
                        <a:lnSpc>
                          <a:spcPct val="110000"/>
                        </a:lnSpc>
                        <a:buFont typeface="Arial" panose="020B0604020202020204" pitchFamily="34" charset="0"/>
                        <a:buChar char="•"/>
                      </a:pPr>
                      <a:r>
                        <a:rPr kumimoji="1" lang="ja-JP" altLang="en-US" sz="900" dirty="0">
                          <a:solidFill>
                            <a:srgbClr val="0D0D0D"/>
                          </a:solidFill>
                        </a:rPr>
                        <a:t>ブランドパネルトップインパクト</a:t>
                      </a:r>
                      <a:r>
                        <a:rPr kumimoji="1" lang="en-US" altLang="ja-JP" sz="900" dirty="0">
                          <a:solidFill>
                            <a:srgbClr val="0D0D0D"/>
                          </a:solidFill>
                        </a:rPr>
                        <a:t>PC</a:t>
                      </a:r>
                      <a:r>
                        <a:rPr kumimoji="1" lang="ja-JP" altLang="en-US" sz="900" dirty="0">
                          <a:solidFill>
                            <a:srgbClr val="0D0D0D"/>
                          </a:solidFill>
                        </a:rPr>
                        <a:t>（都道府県）</a:t>
                      </a:r>
                    </a:p>
                    <a:p>
                      <a:pPr marL="99450" indent="-99450" algn="l">
                        <a:lnSpc>
                          <a:spcPct val="110000"/>
                        </a:lnSpc>
                        <a:buFont typeface="Arial" panose="020B0604020202020204" pitchFamily="34" charset="0"/>
                        <a:buChar char="•"/>
                      </a:pPr>
                      <a:r>
                        <a:rPr kumimoji="1" lang="ja-JP" altLang="en-US" sz="900" dirty="0">
                          <a:solidFill>
                            <a:srgbClr val="0D0D0D"/>
                          </a:solidFill>
                        </a:rPr>
                        <a:t>ブランドパネルトップインパクトパノラマ</a:t>
                      </a:r>
                      <a:r>
                        <a:rPr kumimoji="1" lang="en-US" altLang="ja-JP" sz="900" dirty="0">
                          <a:solidFill>
                            <a:srgbClr val="0D0D0D"/>
                          </a:solidFill>
                        </a:rPr>
                        <a:t>PC</a:t>
                      </a:r>
                      <a:r>
                        <a:rPr kumimoji="1" lang="ja-JP" altLang="en-US" sz="900" dirty="0">
                          <a:solidFill>
                            <a:srgbClr val="0D0D0D"/>
                          </a:solidFill>
                        </a:rPr>
                        <a:t>（</a:t>
                      </a:r>
                      <a:r>
                        <a:rPr kumimoji="1" lang="en-US" altLang="ja-JP" sz="900" dirty="0">
                          <a:solidFill>
                            <a:srgbClr val="0D0D0D"/>
                          </a:solidFill>
                        </a:rPr>
                        <a:t>1000</a:t>
                      </a:r>
                      <a:r>
                        <a:rPr kumimoji="1" lang="ja-JP" altLang="en-US" sz="900" dirty="0">
                          <a:solidFill>
                            <a:srgbClr val="0D0D0D"/>
                          </a:solidFill>
                        </a:rPr>
                        <a:t>万円～）</a:t>
                      </a:r>
                      <a:endParaRPr kumimoji="1" lang="en-US" altLang="ja-JP" sz="900" dirty="0">
                        <a:solidFill>
                          <a:srgbClr val="0D0D0D"/>
                        </a:solidFill>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u="none" strike="noStrike" dirty="0">
                          <a:solidFill>
                            <a:srgbClr val="0D0D0D"/>
                          </a:solidFill>
                          <a:effectLst/>
                        </a:rPr>
                        <a:t>1150</a:t>
                      </a:r>
                      <a:r>
                        <a:rPr lang="ja-JP" altLang="en-US" sz="900" u="none" strike="noStrike" dirty="0">
                          <a:solidFill>
                            <a:srgbClr val="0D0D0D"/>
                          </a:solidFill>
                          <a:effectLst/>
                        </a:rPr>
                        <a:t>万円～</a:t>
                      </a:r>
                      <a:endParaRPr lang="ja-JP" altLang="en-US" sz="900" b="1" i="0" u="none" strike="noStrike" dirty="0">
                        <a:solidFill>
                          <a:srgbClr val="0D0D0D"/>
                        </a:solidFill>
                        <a:effectLst/>
                        <a:latin typeface="+mn-lt"/>
                        <a:ea typeface="メイリオ" panose="020B0604030504040204" pitchFamily="50" charset="-128"/>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l" defTabSz="914423" rtl="0" eaLnBrk="1" fontAlgn="ctr" latinLnBrk="0" hangingPunct="1">
                        <a:lnSpc>
                          <a:spcPct val="110000"/>
                        </a:lnSpc>
                        <a:spcBef>
                          <a:spcPts val="0"/>
                        </a:spcBef>
                        <a:spcAft>
                          <a:spcPts val="0"/>
                        </a:spcAft>
                        <a:buClrTx/>
                        <a:buSzTx/>
                        <a:buFont typeface="Arial" panose="020B0604020202020204" pitchFamily="34" charset="0"/>
                        <a:buNone/>
                        <a:tabLst/>
                        <a:defRPr/>
                      </a:pPr>
                      <a:r>
                        <a:rPr kumimoji="1" lang="en-US" altLang="ja-JP" sz="900" u="none" strike="noStrike" kern="1200" dirty="0">
                          <a:solidFill>
                            <a:srgbClr val="0D0D0D"/>
                          </a:solidFill>
                          <a:effectLst/>
                          <a:latin typeface="メイリオ"/>
                          <a:ea typeface="メイリオ"/>
                          <a:cs typeface="+mn-cs"/>
                        </a:rPr>
                        <a:t>※</a:t>
                      </a:r>
                      <a:r>
                        <a:rPr kumimoji="1" lang="ja-JP" altLang="en-US" sz="900" u="none" strike="noStrike" kern="1200" dirty="0">
                          <a:solidFill>
                            <a:srgbClr val="0D0D0D"/>
                          </a:solidFill>
                          <a:effectLst/>
                          <a:latin typeface="メイリオ"/>
                          <a:ea typeface="メイリオ"/>
                          <a:cs typeface="+mn-cs"/>
                        </a:rPr>
                        <a:t>静止画のみ対応可</a:t>
                      </a:r>
                    </a:p>
                    <a:p>
                      <a:pPr marL="99450" indent="-99450" algn="l" rtl="0" fontAlgn="ctr">
                        <a:lnSpc>
                          <a:spcPct val="110000"/>
                        </a:lnSpc>
                        <a:buFont typeface="Arial" panose="020B0604020202020204" pitchFamily="34" charset="0"/>
                        <a:buChar char="•"/>
                      </a:pPr>
                      <a:r>
                        <a:rPr lang="ja-JP" altLang="en-US" sz="900" u="none" strike="noStrike" dirty="0">
                          <a:solidFill>
                            <a:srgbClr val="0D0D0D"/>
                          </a:solidFill>
                          <a:effectLst/>
                        </a:rPr>
                        <a:t>ブランドパネル</a:t>
                      </a:r>
                      <a:r>
                        <a:rPr lang="en-US" altLang="ja-JP" sz="900" u="none" strike="noStrike" dirty="0">
                          <a:solidFill>
                            <a:srgbClr val="0D0D0D"/>
                          </a:solidFill>
                          <a:effectLst/>
                        </a:rPr>
                        <a:t>SP</a:t>
                      </a:r>
                      <a:r>
                        <a:rPr lang="ja-JP" altLang="en-US" sz="900" u="none" strike="noStrike" dirty="0">
                          <a:solidFill>
                            <a:srgbClr val="0D0D0D"/>
                          </a:solidFill>
                          <a:effectLst/>
                        </a:rPr>
                        <a:t>（</a:t>
                      </a:r>
                      <a:r>
                        <a:rPr lang="en-US" altLang="ja-JP" sz="900" u="none" strike="noStrike" dirty="0">
                          <a:solidFill>
                            <a:srgbClr val="0D0D0D"/>
                          </a:solidFill>
                          <a:effectLst/>
                        </a:rPr>
                        <a:t>1000</a:t>
                      </a:r>
                      <a:r>
                        <a:rPr lang="ja-JP" altLang="en-US" sz="900" u="none" strike="noStrike" dirty="0">
                          <a:solidFill>
                            <a:srgbClr val="0D0D0D"/>
                          </a:solidFill>
                          <a:effectLst/>
                        </a:rPr>
                        <a:t>万円～）</a:t>
                      </a:r>
                    </a:p>
                    <a:p>
                      <a:pPr marL="99450" indent="-99450" algn="l" rtl="0" fontAlgn="ctr">
                        <a:lnSpc>
                          <a:spcPct val="110000"/>
                        </a:lnSpc>
                        <a:buFont typeface="Arial" panose="020B0604020202020204" pitchFamily="34" charset="0"/>
                        <a:buChar char="•"/>
                      </a:pPr>
                      <a:r>
                        <a:rPr lang="ja-JP" altLang="en-US" sz="900" u="none" strike="noStrike" dirty="0">
                          <a:solidFill>
                            <a:srgbClr val="0D0D0D"/>
                          </a:solidFill>
                          <a:effectLst/>
                        </a:rPr>
                        <a:t>ブランドパネル</a:t>
                      </a:r>
                      <a:r>
                        <a:rPr lang="en-US" altLang="ja-JP" sz="900" u="none" strike="noStrike" dirty="0">
                          <a:solidFill>
                            <a:srgbClr val="0D0D0D"/>
                          </a:solidFill>
                          <a:effectLst/>
                        </a:rPr>
                        <a:t>SP</a:t>
                      </a:r>
                      <a:r>
                        <a:rPr lang="ja-JP" altLang="en-US" sz="900" u="none" strike="noStrike" dirty="0">
                          <a:solidFill>
                            <a:srgbClr val="0D0D0D"/>
                          </a:solidFill>
                          <a:effectLst/>
                        </a:rPr>
                        <a:t>（</a:t>
                      </a:r>
                      <a:r>
                        <a:rPr lang="en-US" altLang="ja-JP" sz="900" u="none" strike="noStrike" dirty="0">
                          <a:solidFill>
                            <a:srgbClr val="0D0D0D"/>
                          </a:solidFill>
                          <a:effectLst/>
                        </a:rPr>
                        <a:t>FQ1</a:t>
                      </a:r>
                      <a:r>
                        <a:rPr lang="ja-JP" altLang="en-US" sz="900" u="none" strike="noStrike" dirty="0">
                          <a:solidFill>
                            <a:srgbClr val="0D0D0D"/>
                          </a:solidFill>
                          <a:effectLst/>
                        </a:rPr>
                        <a:t>）</a:t>
                      </a:r>
                      <a:endParaRPr lang="en-US" altLang="ja-JP" sz="900" u="none" strike="noStrike" dirty="0">
                        <a:solidFill>
                          <a:srgbClr val="0D0D0D"/>
                        </a:solidFill>
                        <a:effectLst/>
                      </a:endParaRPr>
                    </a:p>
                    <a:p>
                      <a:pPr marL="99450" indent="-99450" algn="l" rtl="0" fontAlgn="ctr">
                        <a:lnSpc>
                          <a:spcPct val="110000"/>
                        </a:lnSpc>
                        <a:buFont typeface="Arial" panose="020B0604020202020204" pitchFamily="34" charset="0"/>
                        <a:buChar char="•"/>
                      </a:pPr>
                      <a:r>
                        <a:rPr lang="ja-JP" altLang="en-US" sz="900" u="none" strike="noStrike" dirty="0">
                          <a:solidFill>
                            <a:srgbClr val="0D0D0D"/>
                          </a:solidFill>
                          <a:effectLst/>
                        </a:rPr>
                        <a:t>ブランドパネル</a:t>
                      </a:r>
                      <a:r>
                        <a:rPr lang="en-US" altLang="ja-JP" sz="900" u="none" strike="noStrike" dirty="0">
                          <a:solidFill>
                            <a:srgbClr val="0D0D0D"/>
                          </a:solidFill>
                          <a:effectLst/>
                        </a:rPr>
                        <a:t>SP</a:t>
                      </a:r>
                      <a:r>
                        <a:rPr lang="ja-JP" altLang="en-US" sz="900" u="none" strike="noStrike" dirty="0">
                          <a:solidFill>
                            <a:srgbClr val="0D0D0D"/>
                          </a:solidFill>
                          <a:effectLst/>
                        </a:rPr>
                        <a:t>（都道府県）（</a:t>
                      </a:r>
                      <a:r>
                        <a:rPr lang="en-US" altLang="ja-JP" sz="900" u="none" strike="noStrike" dirty="0">
                          <a:solidFill>
                            <a:srgbClr val="0D0D0D"/>
                          </a:solidFill>
                          <a:effectLst/>
                        </a:rPr>
                        <a:t>300</a:t>
                      </a:r>
                      <a:r>
                        <a:rPr lang="ja-JP" altLang="en-US" sz="900" u="none" strike="noStrike" dirty="0">
                          <a:solidFill>
                            <a:srgbClr val="0D0D0D"/>
                          </a:solidFill>
                          <a:effectLst/>
                        </a:rPr>
                        <a:t>万円～）</a:t>
                      </a:r>
                      <a:endParaRPr lang="en-US" altLang="ja-JP" sz="900" u="none" strike="noStrike" dirty="0">
                        <a:solidFill>
                          <a:srgbClr val="0D0D0D"/>
                        </a:solidFill>
                        <a:effectLst/>
                      </a:endParaRPr>
                    </a:p>
                    <a:p>
                      <a:pPr marL="99450" indent="-99450" algn="l" rtl="0" fontAlgn="ctr">
                        <a:lnSpc>
                          <a:spcPct val="110000"/>
                        </a:lnSpc>
                        <a:buFont typeface="Arial" panose="020B0604020202020204" pitchFamily="34" charset="0"/>
                        <a:buChar char="•"/>
                      </a:pPr>
                      <a:r>
                        <a:rPr lang="ja-JP" altLang="en-US" sz="900" u="none" strike="noStrike" dirty="0">
                          <a:solidFill>
                            <a:srgbClr val="0D0D0D"/>
                          </a:solidFill>
                          <a:effectLst/>
                        </a:rPr>
                        <a:t>ブランドパネル</a:t>
                      </a:r>
                      <a:r>
                        <a:rPr lang="en-US" altLang="ja-JP" sz="900" u="none" strike="noStrike" dirty="0">
                          <a:solidFill>
                            <a:srgbClr val="0D0D0D"/>
                          </a:solidFill>
                          <a:effectLst/>
                        </a:rPr>
                        <a:t>SP</a:t>
                      </a:r>
                      <a:r>
                        <a:rPr lang="ja-JP" altLang="en-US" sz="900" u="none" strike="noStrike" dirty="0">
                          <a:solidFill>
                            <a:srgbClr val="0D0D0D"/>
                          </a:solidFill>
                          <a:effectLst/>
                        </a:rPr>
                        <a:t>（市区郡）</a:t>
                      </a:r>
                    </a:p>
                    <a:p>
                      <a:pPr marL="99450" indent="-99450" algn="l" rtl="0" fontAlgn="ctr">
                        <a:lnSpc>
                          <a:spcPct val="110000"/>
                        </a:lnSpc>
                        <a:buFont typeface="Arial" panose="020B0604020202020204" pitchFamily="34" charset="0"/>
                        <a:buChar char="•"/>
                      </a:pPr>
                      <a:r>
                        <a:rPr lang="ja-JP" altLang="en-US" sz="900" u="none" strike="noStrike" dirty="0">
                          <a:solidFill>
                            <a:srgbClr val="0D0D0D"/>
                          </a:solidFill>
                          <a:effectLst/>
                        </a:rPr>
                        <a:t>ブランドパネル</a:t>
                      </a:r>
                      <a:r>
                        <a:rPr lang="en-US" altLang="ja-JP" sz="900" u="none" strike="noStrike" dirty="0">
                          <a:solidFill>
                            <a:srgbClr val="0D0D0D"/>
                          </a:solidFill>
                          <a:effectLst/>
                        </a:rPr>
                        <a:t>SP</a:t>
                      </a:r>
                      <a:r>
                        <a:rPr lang="ja-JP" altLang="en-US" sz="900" u="none" strike="noStrike" dirty="0">
                          <a:solidFill>
                            <a:srgbClr val="0D0D0D"/>
                          </a:solidFill>
                          <a:effectLst/>
                        </a:rPr>
                        <a:t>（時間帯ジャック）</a:t>
                      </a:r>
                      <a:endParaRPr lang="en-US" altLang="ja-JP" sz="900" u="none" strike="noStrike" dirty="0">
                        <a:solidFill>
                          <a:srgbClr val="0D0D0D"/>
                        </a:solidFill>
                        <a:effectLst/>
                      </a:endParaRPr>
                    </a:p>
                    <a:p>
                      <a:pPr marL="99450" indent="-99450" algn="l" rtl="0" fontAlgn="ctr">
                        <a:lnSpc>
                          <a:spcPct val="110000"/>
                        </a:lnSpc>
                        <a:buFont typeface="Arial" panose="020B0604020202020204" pitchFamily="34" charset="0"/>
                        <a:buChar char="•"/>
                      </a:pPr>
                      <a:r>
                        <a:rPr lang="ja-JP" altLang="en-US" sz="900" u="none" strike="noStrike" dirty="0">
                          <a:solidFill>
                            <a:srgbClr val="0D0D0D"/>
                          </a:solidFill>
                          <a:effectLst/>
                        </a:rPr>
                        <a:t>ブランドパネル</a:t>
                      </a:r>
                      <a:r>
                        <a:rPr lang="en-US" altLang="ja-JP" sz="900" u="none" strike="noStrike" dirty="0">
                          <a:solidFill>
                            <a:srgbClr val="0D0D0D"/>
                          </a:solidFill>
                          <a:effectLst/>
                        </a:rPr>
                        <a:t>SP</a:t>
                      </a:r>
                      <a:r>
                        <a:rPr lang="ja-JP" altLang="en-US" sz="900" u="none" strike="noStrike" dirty="0">
                          <a:solidFill>
                            <a:srgbClr val="0D0D0D"/>
                          </a:solidFill>
                          <a:effectLst/>
                        </a:rPr>
                        <a:t>（時間帯ジャック　関東</a:t>
                      </a:r>
                      <a:r>
                        <a:rPr lang="en-US" altLang="ja-JP" sz="900" u="none" strike="noStrike" dirty="0">
                          <a:solidFill>
                            <a:srgbClr val="0D0D0D"/>
                          </a:solidFill>
                          <a:effectLst/>
                        </a:rPr>
                        <a:t>1</a:t>
                      </a:r>
                      <a:r>
                        <a:rPr lang="ja-JP" altLang="en-US" sz="900" u="none" strike="noStrike" dirty="0">
                          <a:solidFill>
                            <a:srgbClr val="0D0D0D"/>
                          </a:solidFill>
                          <a:effectLst/>
                        </a:rPr>
                        <a:t>都</a:t>
                      </a:r>
                      <a:r>
                        <a:rPr lang="en-US" altLang="ja-JP" sz="900" u="none" strike="noStrike" dirty="0">
                          <a:solidFill>
                            <a:srgbClr val="0D0D0D"/>
                          </a:solidFill>
                          <a:effectLst/>
                        </a:rPr>
                        <a:t>6</a:t>
                      </a:r>
                      <a:r>
                        <a:rPr lang="ja-JP" altLang="en-US" sz="900" u="none" strike="noStrike" dirty="0">
                          <a:solidFill>
                            <a:srgbClr val="0D0D0D"/>
                          </a:solidFill>
                          <a:effectLst/>
                        </a:rPr>
                        <a:t>県）</a:t>
                      </a:r>
                      <a:endParaRPr lang="en-US" altLang="ja-JP" sz="900" u="none" strike="noStrike" dirty="0">
                        <a:solidFill>
                          <a:srgbClr val="0D0D0D"/>
                        </a:solidFill>
                        <a:effectLst/>
                      </a:endParaRPr>
                    </a:p>
                    <a:p>
                      <a:pPr marL="99450" marR="0" indent="-99450" algn="l" defTabSz="914423" rtl="0" eaLnBrk="1" fontAlgn="ctr" latinLnBrk="0" hangingPunct="1">
                        <a:lnSpc>
                          <a:spcPct val="110000"/>
                        </a:lnSpc>
                        <a:spcBef>
                          <a:spcPts val="0"/>
                        </a:spcBef>
                        <a:spcAft>
                          <a:spcPts val="0"/>
                        </a:spcAft>
                        <a:buClrTx/>
                        <a:buSzTx/>
                        <a:buFont typeface="Arial" panose="020B0604020202020204" pitchFamily="34" charset="0"/>
                        <a:buChar char="•"/>
                        <a:tabLst/>
                        <a:defRPr/>
                      </a:pPr>
                      <a:r>
                        <a:rPr kumimoji="1" lang="ja-JP" altLang="en-US" sz="900" b="0" i="0" u="none" strike="noStrike" kern="1200" dirty="0">
                          <a:solidFill>
                            <a:schemeClr val="tx2"/>
                          </a:solidFill>
                          <a:effectLst/>
                          <a:latin typeface="+mn-ea"/>
                          <a:ea typeface="メイリオ"/>
                          <a:cs typeface="+mn-cs"/>
                        </a:rPr>
                        <a:t>ブランドパネル　</a:t>
                      </a:r>
                      <a:r>
                        <a:rPr kumimoji="1" lang="en-US" altLang="ja-JP" sz="900" b="0" i="0" u="none" strike="noStrike" kern="1200" dirty="0">
                          <a:solidFill>
                            <a:schemeClr val="tx2"/>
                          </a:solidFill>
                          <a:effectLst/>
                          <a:latin typeface="+mn-ea"/>
                          <a:ea typeface="メイリオ"/>
                          <a:cs typeface="+mn-cs"/>
                        </a:rPr>
                        <a:t>SP</a:t>
                      </a:r>
                      <a:r>
                        <a:rPr kumimoji="1" lang="ja-JP" altLang="en-US" sz="900" b="0" i="0" u="none" strike="noStrike" kern="1200" dirty="0">
                          <a:solidFill>
                            <a:schemeClr val="tx2"/>
                          </a:solidFill>
                          <a:effectLst/>
                          <a:latin typeface="+mn-ea"/>
                          <a:ea typeface="メイリオ"/>
                          <a:cs typeface="+mn-cs"/>
                        </a:rPr>
                        <a:t>　トップカバー（</a:t>
                      </a:r>
                      <a:r>
                        <a:rPr kumimoji="1" lang="en-US" altLang="ja-JP" sz="900" b="0" i="0" u="none" strike="noStrike" kern="1200" dirty="0">
                          <a:solidFill>
                            <a:schemeClr val="tx2"/>
                          </a:solidFill>
                          <a:effectLst/>
                          <a:latin typeface="+mn-ea"/>
                          <a:ea typeface="メイリオ"/>
                          <a:cs typeface="+mn-cs"/>
                        </a:rPr>
                        <a:t>1000</a:t>
                      </a:r>
                      <a:r>
                        <a:rPr kumimoji="1" lang="ja-JP" altLang="en-US" sz="900" b="0" i="0" u="none" strike="noStrike" kern="1200" dirty="0">
                          <a:solidFill>
                            <a:schemeClr val="tx2"/>
                          </a:solidFill>
                          <a:effectLst/>
                          <a:latin typeface="+mn-ea"/>
                          <a:ea typeface="メイリオ"/>
                          <a:cs typeface="+mn-cs"/>
                        </a:rPr>
                        <a:t>万円～）</a:t>
                      </a:r>
                      <a:endParaRPr kumimoji="1" lang="en-US" altLang="ja-JP" sz="900" b="0" i="0" u="none" strike="noStrike" kern="1200" dirty="0">
                        <a:solidFill>
                          <a:schemeClr val="tx2"/>
                        </a:solidFill>
                        <a:effectLst/>
                        <a:latin typeface="+mn-ea"/>
                        <a:ea typeface="メイリオ"/>
                        <a:cs typeface="+mn-cs"/>
                      </a:endParaRPr>
                    </a:p>
                    <a:p>
                      <a:pPr marL="99450" marR="0" indent="-99450" algn="l" defTabSz="914423" rtl="0" eaLnBrk="1" fontAlgn="ctr" latinLnBrk="0" hangingPunct="1">
                        <a:lnSpc>
                          <a:spcPct val="110000"/>
                        </a:lnSpc>
                        <a:spcBef>
                          <a:spcPts val="0"/>
                        </a:spcBef>
                        <a:spcAft>
                          <a:spcPts val="0"/>
                        </a:spcAft>
                        <a:buClrTx/>
                        <a:buSzTx/>
                        <a:buFont typeface="Arial" panose="020B0604020202020204" pitchFamily="34" charset="0"/>
                        <a:buChar char="•"/>
                        <a:tabLst/>
                        <a:defRPr/>
                      </a:pPr>
                      <a:r>
                        <a:rPr kumimoji="1" lang="ja-JP" altLang="en-US" sz="900" b="0" i="0" u="none" strike="noStrike" kern="1200" dirty="0">
                          <a:solidFill>
                            <a:schemeClr val="tx2"/>
                          </a:solidFill>
                          <a:effectLst/>
                          <a:latin typeface="+mn-ea"/>
                          <a:ea typeface="メイリオ"/>
                          <a:cs typeface="+mn-cs"/>
                        </a:rPr>
                        <a:t>ブランドパネル　</a:t>
                      </a:r>
                      <a:r>
                        <a:rPr kumimoji="1" lang="en-US" altLang="ja-JP" sz="900" b="0" i="0" u="none" strike="noStrike" kern="1200" dirty="0">
                          <a:solidFill>
                            <a:schemeClr val="tx2"/>
                          </a:solidFill>
                          <a:effectLst/>
                          <a:latin typeface="+mn-ea"/>
                          <a:ea typeface="メイリオ"/>
                          <a:cs typeface="+mn-cs"/>
                        </a:rPr>
                        <a:t>SP</a:t>
                      </a:r>
                      <a:r>
                        <a:rPr kumimoji="1" lang="ja-JP" altLang="en-US" sz="900" b="0" i="0" u="none" strike="noStrike" kern="1200" dirty="0">
                          <a:solidFill>
                            <a:schemeClr val="tx2"/>
                          </a:solidFill>
                          <a:effectLst/>
                          <a:latin typeface="+mn-ea"/>
                          <a:ea typeface="メイリオ"/>
                          <a:cs typeface="+mn-cs"/>
                        </a:rPr>
                        <a:t>　トップカバー（</a:t>
                      </a:r>
                      <a:r>
                        <a:rPr kumimoji="1" lang="en-US" altLang="ja-JP" sz="900" b="0" i="0" u="none" strike="noStrike" kern="1200" dirty="0">
                          <a:solidFill>
                            <a:schemeClr val="tx2"/>
                          </a:solidFill>
                          <a:effectLst/>
                          <a:latin typeface="+mn-ea"/>
                          <a:ea typeface="メイリオ"/>
                          <a:cs typeface="+mn-cs"/>
                        </a:rPr>
                        <a:t>FQ1</a:t>
                      </a:r>
                      <a:r>
                        <a:rPr kumimoji="1" lang="ja-JP" altLang="en-US" sz="900" b="0" i="0" u="none" strike="noStrike" kern="1200" dirty="0">
                          <a:solidFill>
                            <a:schemeClr val="tx2"/>
                          </a:solidFill>
                          <a:effectLst/>
                          <a:latin typeface="+mn-ea"/>
                          <a:ea typeface="メイリオ"/>
                          <a:cs typeface="+mn-cs"/>
                        </a:rPr>
                        <a:t>）</a:t>
                      </a:r>
                      <a:endParaRPr kumimoji="1" lang="en-US" altLang="ja-JP" sz="900" b="0" i="0" u="none" strike="noStrike" kern="1200" dirty="0">
                        <a:solidFill>
                          <a:schemeClr val="tx2"/>
                        </a:solidFill>
                        <a:effectLst/>
                        <a:latin typeface="+mn-ea"/>
                        <a:ea typeface="メイリオ"/>
                        <a:cs typeface="+mn-cs"/>
                      </a:endParaRPr>
                    </a:p>
                    <a:p>
                      <a:pPr marL="99450" marR="0" indent="-99450" algn="l" defTabSz="914423" rtl="0" eaLnBrk="1" fontAlgn="ctr" latinLnBrk="0" hangingPunct="1">
                        <a:lnSpc>
                          <a:spcPct val="110000"/>
                        </a:lnSpc>
                        <a:spcBef>
                          <a:spcPts val="0"/>
                        </a:spcBef>
                        <a:spcAft>
                          <a:spcPts val="0"/>
                        </a:spcAft>
                        <a:buClrTx/>
                        <a:buSzTx/>
                        <a:buFont typeface="Arial" panose="020B0604020202020204" pitchFamily="34" charset="0"/>
                        <a:buChar char="•"/>
                        <a:tabLst/>
                        <a:defRPr/>
                      </a:pPr>
                      <a:r>
                        <a:rPr kumimoji="1" lang="ja-JP" altLang="en-US" sz="900" b="0" i="0" u="none" strike="noStrike" kern="1200" dirty="0">
                          <a:solidFill>
                            <a:schemeClr val="tx2"/>
                          </a:solidFill>
                          <a:effectLst/>
                          <a:latin typeface="+mn-ea"/>
                          <a:ea typeface="メイリオ"/>
                          <a:cs typeface="+mn-cs"/>
                        </a:rPr>
                        <a:t>ブランドパネル　</a:t>
                      </a:r>
                      <a:r>
                        <a:rPr kumimoji="1" lang="en-US" altLang="ja-JP" sz="900" b="0" i="0" u="none" strike="noStrike" kern="1200" dirty="0">
                          <a:solidFill>
                            <a:schemeClr val="tx2"/>
                          </a:solidFill>
                          <a:effectLst/>
                          <a:latin typeface="+mn-ea"/>
                          <a:ea typeface="メイリオ"/>
                          <a:cs typeface="+mn-cs"/>
                        </a:rPr>
                        <a:t>SP</a:t>
                      </a:r>
                      <a:r>
                        <a:rPr kumimoji="1" lang="ja-JP" altLang="en-US" sz="900" b="0" i="0" u="none" strike="noStrike" kern="1200" dirty="0">
                          <a:solidFill>
                            <a:schemeClr val="tx2"/>
                          </a:solidFill>
                          <a:effectLst/>
                          <a:latin typeface="+mn-ea"/>
                          <a:ea typeface="メイリオ"/>
                          <a:cs typeface="+mn-cs"/>
                        </a:rPr>
                        <a:t>　トップカバー（時間帯ジャック）</a:t>
                      </a:r>
                      <a:endParaRPr kumimoji="1" lang="en-US" altLang="ja-JP" sz="900" b="0" i="0" u="none" strike="noStrike" kern="1200" dirty="0">
                        <a:solidFill>
                          <a:srgbClr val="0D0D0D"/>
                        </a:solidFill>
                        <a:effectLst/>
                        <a:latin typeface="+mn-ea"/>
                        <a:ea typeface="メイリオ"/>
                        <a:cs typeface="+mn-cs"/>
                      </a:endParaRPr>
                    </a:p>
                    <a:p>
                      <a:pPr marL="99450" marR="0" lvl="0" indent="-99450" algn="l" defTabSz="914423" rtl="0" eaLnBrk="1" fontAlgn="auto" latinLnBrk="0" hangingPunct="1">
                        <a:lnSpc>
                          <a:spcPct val="110000"/>
                        </a:lnSpc>
                        <a:spcBef>
                          <a:spcPts val="0"/>
                        </a:spcBef>
                        <a:spcAft>
                          <a:spcPts val="0"/>
                        </a:spcAft>
                        <a:buClrTx/>
                        <a:buSzTx/>
                        <a:buFont typeface="Arial" panose="020B0604020202020204" pitchFamily="34" charset="0"/>
                        <a:buChar char="•"/>
                        <a:tabLst/>
                        <a:defRPr/>
                      </a:pPr>
                      <a:r>
                        <a:rPr kumimoji="1" lang="ja-JP" altLang="en-US" sz="900" b="0" i="0" u="none" strike="noStrike" kern="1200" cap="none" spc="0" normalizeH="0" baseline="0" noProof="0" dirty="0">
                          <a:ln>
                            <a:noFill/>
                          </a:ln>
                          <a:solidFill>
                            <a:schemeClr val="tx2"/>
                          </a:solidFill>
                          <a:effectLst/>
                          <a:uLnTx/>
                          <a:uFillTx/>
                          <a:latin typeface="+mn-ea"/>
                          <a:ea typeface="メイリオ"/>
                          <a:cs typeface="+mn-cs"/>
                        </a:rPr>
                        <a:t>ブランドパネル　</a:t>
                      </a:r>
                      <a:r>
                        <a:rPr kumimoji="1" lang="en-US" altLang="ja-JP" sz="900" b="0" i="0" u="none" strike="noStrike" kern="1200" cap="none" spc="0" normalizeH="0" baseline="0" noProof="0" dirty="0">
                          <a:ln>
                            <a:noFill/>
                          </a:ln>
                          <a:solidFill>
                            <a:schemeClr val="tx2"/>
                          </a:solidFill>
                          <a:effectLst/>
                          <a:uLnTx/>
                          <a:uFillTx/>
                          <a:latin typeface="+mn-ea"/>
                          <a:ea typeface="メイリオ"/>
                          <a:cs typeface="+mn-cs"/>
                        </a:rPr>
                        <a:t>SP</a:t>
                      </a:r>
                      <a:r>
                        <a:rPr kumimoji="1" lang="ja-JP" altLang="en-US" sz="900" b="0" i="0" u="none" strike="noStrike" kern="1200" cap="none" spc="0" normalizeH="0" baseline="0" noProof="0" dirty="0">
                          <a:ln>
                            <a:noFill/>
                          </a:ln>
                          <a:solidFill>
                            <a:schemeClr val="tx2"/>
                          </a:solidFill>
                          <a:effectLst/>
                          <a:uLnTx/>
                          <a:uFillTx/>
                          <a:latin typeface="+mn-ea"/>
                          <a:ea typeface="メイリオ"/>
                          <a:cs typeface="+mn-cs"/>
                        </a:rPr>
                        <a:t>　トップカバー（都道府県）（</a:t>
                      </a:r>
                      <a:r>
                        <a:rPr kumimoji="1" lang="en-US" altLang="ja-JP" sz="900" b="0" i="0" u="none" strike="noStrike" kern="1200" cap="none" spc="0" normalizeH="0" baseline="0" noProof="0" dirty="0">
                          <a:ln>
                            <a:noFill/>
                          </a:ln>
                          <a:solidFill>
                            <a:schemeClr val="tx2"/>
                          </a:solidFill>
                          <a:effectLst/>
                          <a:uLnTx/>
                          <a:uFillTx/>
                          <a:latin typeface="+mn-ea"/>
                          <a:ea typeface="メイリオ"/>
                          <a:cs typeface="+mn-cs"/>
                        </a:rPr>
                        <a:t>300</a:t>
                      </a:r>
                      <a:r>
                        <a:rPr kumimoji="1" lang="ja-JP" altLang="en-US" sz="900" b="0" i="0" u="none" strike="noStrike" kern="1200" cap="none" spc="0" normalizeH="0" baseline="0" noProof="0" dirty="0">
                          <a:ln>
                            <a:noFill/>
                          </a:ln>
                          <a:solidFill>
                            <a:schemeClr val="tx2"/>
                          </a:solidFill>
                          <a:effectLst/>
                          <a:uLnTx/>
                          <a:uFillTx/>
                          <a:latin typeface="+mn-ea"/>
                          <a:ea typeface="メイリオ"/>
                          <a:cs typeface="+mn-cs"/>
                        </a:rPr>
                        <a:t>万円～）</a:t>
                      </a:r>
                      <a:endParaRPr kumimoji="1" lang="en-US" altLang="ja-JP" sz="900" b="0" i="0" u="none" strike="noStrike" kern="1200" cap="none" spc="0" normalizeH="0" baseline="0" noProof="0" dirty="0">
                        <a:ln>
                          <a:noFill/>
                        </a:ln>
                        <a:solidFill>
                          <a:schemeClr val="tx2"/>
                        </a:solidFill>
                        <a:effectLst/>
                        <a:uLnTx/>
                        <a:uFillTx/>
                        <a:latin typeface="+mn-ea"/>
                        <a:ea typeface="メイリオ"/>
                        <a:cs typeface="+mn-cs"/>
                      </a:endParaRPr>
                    </a:p>
                    <a:p>
                      <a:pPr marL="99450" marR="0" lvl="0" indent="-99450" algn="l" defTabSz="914423" rtl="0" eaLnBrk="1" fontAlgn="auto" latinLnBrk="0" hangingPunct="1">
                        <a:lnSpc>
                          <a:spcPct val="110000"/>
                        </a:lnSpc>
                        <a:spcBef>
                          <a:spcPts val="0"/>
                        </a:spcBef>
                        <a:spcAft>
                          <a:spcPts val="0"/>
                        </a:spcAft>
                        <a:buClrTx/>
                        <a:buSzTx/>
                        <a:buFont typeface="Arial" panose="020B0604020202020204" pitchFamily="34" charset="0"/>
                        <a:buChar char="•"/>
                        <a:tabLst/>
                        <a:defRPr/>
                      </a:pPr>
                      <a:r>
                        <a:rPr kumimoji="1" lang="ja-JP" altLang="en-US" sz="900" b="0" i="0" u="none" strike="noStrike" kern="1200" cap="none" spc="0" normalizeH="0" baseline="0" noProof="0" dirty="0">
                          <a:ln>
                            <a:noFill/>
                          </a:ln>
                          <a:solidFill>
                            <a:schemeClr val="tx2"/>
                          </a:solidFill>
                          <a:effectLst/>
                          <a:uLnTx/>
                          <a:uFillTx/>
                          <a:latin typeface="+mn-ea"/>
                          <a:ea typeface="メイリオ"/>
                          <a:cs typeface="+mn-cs"/>
                        </a:rPr>
                        <a:t>ブランドパネル　</a:t>
                      </a:r>
                      <a:r>
                        <a:rPr kumimoji="1" lang="en-US" altLang="ja-JP" sz="900" b="0" i="0" u="none" strike="noStrike" kern="1200" cap="none" spc="0" normalizeH="0" baseline="0" noProof="0" dirty="0">
                          <a:ln>
                            <a:noFill/>
                          </a:ln>
                          <a:solidFill>
                            <a:schemeClr val="tx2"/>
                          </a:solidFill>
                          <a:effectLst/>
                          <a:uLnTx/>
                          <a:uFillTx/>
                          <a:latin typeface="+mn-ea"/>
                          <a:ea typeface="メイリオ"/>
                          <a:cs typeface="+mn-cs"/>
                        </a:rPr>
                        <a:t>SP</a:t>
                      </a:r>
                      <a:r>
                        <a:rPr kumimoji="1" lang="ja-JP" altLang="en-US" sz="900" b="0" i="0" u="none" strike="noStrike" kern="1200" cap="none" spc="0" normalizeH="0" baseline="0" noProof="0" dirty="0">
                          <a:ln>
                            <a:noFill/>
                          </a:ln>
                          <a:solidFill>
                            <a:schemeClr val="tx2"/>
                          </a:solidFill>
                          <a:effectLst/>
                          <a:uLnTx/>
                          <a:uFillTx/>
                          <a:latin typeface="+mn-ea"/>
                          <a:ea typeface="メイリオ"/>
                          <a:cs typeface="+mn-cs"/>
                        </a:rPr>
                        <a:t>　トップカバー（市区郡）</a:t>
                      </a:r>
                      <a:endParaRPr kumimoji="1" lang="en-US" altLang="ja-JP" sz="900" b="0" i="0" u="none" strike="noStrike" kern="1200" cap="none" spc="0" normalizeH="0" baseline="0" noProof="0" dirty="0">
                        <a:ln>
                          <a:noFill/>
                        </a:ln>
                        <a:solidFill>
                          <a:schemeClr val="tx2"/>
                        </a:solidFill>
                        <a:effectLst/>
                        <a:uLnTx/>
                        <a:uFillTx/>
                        <a:latin typeface="+mn-ea"/>
                        <a:ea typeface="メイリオ"/>
                        <a:cs typeface="+mn-cs"/>
                      </a:endParaRPr>
                    </a:p>
                    <a:p>
                      <a:pPr marL="99450" marR="0" lvl="0" indent="-99450" algn="l" defTabSz="914423" rtl="0" eaLnBrk="1" fontAlgn="auto" latinLnBrk="0" hangingPunct="1">
                        <a:lnSpc>
                          <a:spcPct val="110000"/>
                        </a:lnSpc>
                        <a:spcBef>
                          <a:spcPts val="0"/>
                        </a:spcBef>
                        <a:spcAft>
                          <a:spcPts val="0"/>
                        </a:spcAft>
                        <a:buClrTx/>
                        <a:buSzTx/>
                        <a:buFont typeface="Arial" panose="020B0604020202020204" pitchFamily="34" charset="0"/>
                        <a:buChar char="•"/>
                        <a:tabLst/>
                        <a:defRPr/>
                      </a:pPr>
                      <a:r>
                        <a:rPr kumimoji="1" lang="ja-JP" altLang="en-US" sz="900" b="0" i="0" u="none" strike="noStrike" kern="1200" cap="none" spc="0" normalizeH="0" baseline="0" noProof="0" dirty="0">
                          <a:ln>
                            <a:noFill/>
                          </a:ln>
                          <a:solidFill>
                            <a:schemeClr val="tx2"/>
                          </a:solidFill>
                          <a:effectLst/>
                          <a:uLnTx/>
                          <a:uFillTx/>
                          <a:latin typeface="+mn-ea"/>
                          <a:ea typeface="メイリオ"/>
                          <a:cs typeface="+mn-cs"/>
                        </a:rPr>
                        <a:t>ブランドパネル　</a:t>
                      </a:r>
                      <a:r>
                        <a:rPr kumimoji="1" lang="en-US" altLang="ja-JP" sz="900" b="0" i="0" u="none" strike="noStrike" kern="1200" cap="none" spc="0" normalizeH="0" baseline="0" noProof="0" dirty="0">
                          <a:ln>
                            <a:noFill/>
                          </a:ln>
                          <a:solidFill>
                            <a:schemeClr val="tx2"/>
                          </a:solidFill>
                          <a:effectLst/>
                          <a:uLnTx/>
                          <a:uFillTx/>
                          <a:latin typeface="+mn-ea"/>
                          <a:ea typeface="メイリオ"/>
                          <a:cs typeface="+mn-cs"/>
                        </a:rPr>
                        <a:t>SP</a:t>
                      </a:r>
                      <a:r>
                        <a:rPr kumimoji="1" lang="ja-JP" altLang="en-US" sz="900" b="0" i="0" u="none" strike="noStrike" kern="1200" cap="none" spc="0" normalizeH="0" baseline="0" noProof="0" dirty="0">
                          <a:ln>
                            <a:noFill/>
                          </a:ln>
                          <a:solidFill>
                            <a:schemeClr val="tx2"/>
                          </a:solidFill>
                          <a:effectLst/>
                          <a:uLnTx/>
                          <a:uFillTx/>
                          <a:latin typeface="+mn-ea"/>
                          <a:ea typeface="メイリオ"/>
                          <a:cs typeface="+mn-cs"/>
                        </a:rPr>
                        <a:t>　トップカバー（時間帯ジャック　関東</a:t>
                      </a:r>
                      <a:r>
                        <a:rPr kumimoji="1" lang="en-US" altLang="ja-JP" sz="900" b="0" i="0" u="none" strike="noStrike" kern="1200" cap="none" spc="0" normalizeH="0" baseline="0" noProof="0" dirty="0">
                          <a:ln>
                            <a:noFill/>
                          </a:ln>
                          <a:solidFill>
                            <a:schemeClr val="tx2"/>
                          </a:solidFill>
                          <a:effectLst/>
                          <a:uLnTx/>
                          <a:uFillTx/>
                          <a:latin typeface="+mn-ea"/>
                          <a:ea typeface="メイリオ"/>
                          <a:cs typeface="+mn-cs"/>
                        </a:rPr>
                        <a:t>1</a:t>
                      </a:r>
                      <a:r>
                        <a:rPr kumimoji="1" lang="ja-JP" altLang="en-US" sz="900" b="0" i="0" u="none" strike="noStrike" kern="1200" cap="none" spc="0" normalizeH="0" baseline="0" noProof="0" dirty="0">
                          <a:ln>
                            <a:noFill/>
                          </a:ln>
                          <a:solidFill>
                            <a:schemeClr val="tx2"/>
                          </a:solidFill>
                          <a:effectLst/>
                          <a:uLnTx/>
                          <a:uFillTx/>
                          <a:latin typeface="+mn-ea"/>
                          <a:ea typeface="メイリオ"/>
                          <a:cs typeface="+mn-cs"/>
                        </a:rPr>
                        <a:t>都</a:t>
                      </a:r>
                      <a:r>
                        <a:rPr kumimoji="1" lang="en-US" altLang="ja-JP" sz="900" b="0" i="0" u="none" strike="noStrike" kern="1200" cap="none" spc="0" normalizeH="0" baseline="0" noProof="0" dirty="0">
                          <a:ln>
                            <a:noFill/>
                          </a:ln>
                          <a:solidFill>
                            <a:schemeClr val="tx2"/>
                          </a:solidFill>
                          <a:effectLst/>
                          <a:uLnTx/>
                          <a:uFillTx/>
                          <a:latin typeface="+mn-ea"/>
                          <a:ea typeface="メイリオ"/>
                          <a:cs typeface="+mn-cs"/>
                        </a:rPr>
                        <a:t>6</a:t>
                      </a:r>
                      <a:r>
                        <a:rPr kumimoji="1" lang="ja-JP" altLang="en-US" sz="900" b="0" i="0" u="none" strike="noStrike" kern="1200" cap="none" spc="0" normalizeH="0" baseline="0" noProof="0" dirty="0">
                          <a:ln>
                            <a:noFill/>
                          </a:ln>
                          <a:solidFill>
                            <a:schemeClr val="tx2"/>
                          </a:solidFill>
                          <a:effectLst/>
                          <a:uLnTx/>
                          <a:uFillTx/>
                          <a:latin typeface="+mn-ea"/>
                          <a:ea typeface="メイリオ"/>
                          <a:cs typeface="+mn-cs"/>
                        </a:rPr>
                        <a:t>県）</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u="none" strike="noStrike" dirty="0">
                          <a:solidFill>
                            <a:srgbClr val="0D0D0D"/>
                          </a:solidFill>
                          <a:effectLst/>
                        </a:rPr>
                        <a:t>1150</a:t>
                      </a:r>
                      <a:r>
                        <a:rPr lang="ja-JP" altLang="en-US" sz="900" u="none" strike="noStrike" dirty="0">
                          <a:solidFill>
                            <a:srgbClr val="0D0D0D"/>
                          </a:solidFill>
                          <a:effectLst/>
                        </a:rPr>
                        <a:t>万円～</a:t>
                      </a:r>
                      <a:endParaRPr lang="ja-JP" altLang="en-US" sz="900" b="1" i="0" u="none" strike="noStrike" dirty="0">
                        <a:solidFill>
                          <a:srgbClr val="0D0D0D"/>
                        </a:solidFill>
                        <a:effectLst/>
                        <a:latin typeface="+mn-lt"/>
                        <a:ea typeface="メイリオ" panose="020B0604030504040204" pitchFamily="50" charset="-128"/>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l" defTabSz="914423" rtl="0" eaLnBrk="1" fontAlgn="ctr" latinLnBrk="0" hangingPunct="1">
                        <a:lnSpc>
                          <a:spcPct val="110000"/>
                        </a:lnSpc>
                        <a:spcBef>
                          <a:spcPts val="0"/>
                        </a:spcBef>
                        <a:spcAft>
                          <a:spcPts val="0"/>
                        </a:spcAft>
                        <a:buClrTx/>
                        <a:buSzTx/>
                        <a:buFont typeface="Arial" panose="020B0604020202020204" pitchFamily="34" charset="0"/>
                        <a:buNone/>
                        <a:tabLst/>
                        <a:defRPr/>
                      </a:pPr>
                      <a:r>
                        <a:rPr kumimoji="1" lang="en-US" altLang="ja-JP" sz="900" u="none" strike="noStrike" kern="1200" dirty="0">
                          <a:solidFill>
                            <a:srgbClr val="0D0D0D"/>
                          </a:solidFill>
                          <a:effectLst/>
                          <a:latin typeface="メイリオ"/>
                          <a:ea typeface="メイリオ"/>
                          <a:cs typeface="+mn-cs"/>
                        </a:rPr>
                        <a:t>※</a:t>
                      </a:r>
                      <a:r>
                        <a:rPr kumimoji="1" lang="ja-JP" altLang="en-US" sz="900" u="none" strike="noStrike" kern="1200" dirty="0">
                          <a:solidFill>
                            <a:srgbClr val="0D0D0D"/>
                          </a:solidFill>
                          <a:effectLst/>
                          <a:latin typeface="メイリオ"/>
                          <a:ea typeface="メイリオ"/>
                          <a:cs typeface="+mn-cs"/>
                        </a:rPr>
                        <a:t>静止画のみ対応可</a:t>
                      </a:r>
                      <a:endParaRPr kumimoji="1" lang="en-US" altLang="ja-JP" sz="900" u="none" strike="noStrike" kern="1200" dirty="0">
                        <a:solidFill>
                          <a:srgbClr val="0D0D0D"/>
                        </a:solidFill>
                        <a:effectLst/>
                        <a:latin typeface="メイリオ"/>
                        <a:ea typeface="メイリオ"/>
                        <a:cs typeface="+mn-cs"/>
                      </a:endParaRPr>
                    </a:p>
                    <a:p>
                      <a:pPr marL="99450" indent="-99450" algn="l" defTabSz="914423" rtl="0" eaLnBrk="1" fontAlgn="ctr" latinLnBrk="0" hangingPunct="1">
                        <a:lnSpc>
                          <a:spcPct val="110000"/>
                        </a:lnSpc>
                        <a:buFont typeface="Arial" panose="020B0604020202020204" pitchFamily="34" charset="0"/>
                        <a:buChar char="•"/>
                      </a:pPr>
                      <a:r>
                        <a:rPr kumimoji="1" lang="ja-JP" altLang="en-US" sz="900" u="none" strike="noStrike" kern="1200" dirty="0">
                          <a:solidFill>
                            <a:srgbClr val="0D0D0D"/>
                          </a:solidFill>
                          <a:effectLst/>
                          <a:latin typeface="メイリオ"/>
                          <a:ea typeface="メイリオ"/>
                          <a:cs typeface="+mn-cs"/>
                        </a:rPr>
                        <a:t>ブランドパネル</a:t>
                      </a:r>
                      <a:r>
                        <a:rPr kumimoji="1" lang="en-US" altLang="ja-JP" sz="900" u="none" strike="noStrike" kern="1200" dirty="0">
                          <a:solidFill>
                            <a:srgbClr val="0D0D0D"/>
                          </a:solidFill>
                          <a:effectLst/>
                          <a:latin typeface="メイリオ"/>
                          <a:ea typeface="メイリオ"/>
                          <a:cs typeface="+mn-cs"/>
                        </a:rPr>
                        <a:t>MD</a:t>
                      </a:r>
                      <a:r>
                        <a:rPr kumimoji="1" lang="ja-JP" altLang="en-US" sz="900" u="none" strike="noStrike" kern="1200" dirty="0">
                          <a:solidFill>
                            <a:srgbClr val="0D0D0D"/>
                          </a:solidFill>
                          <a:effectLst/>
                          <a:latin typeface="メイリオ"/>
                          <a:ea typeface="メイリオ"/>
                          <a:cs typeface="+mn-cs"/>
                        </a:rPr>
                        <a:t>（</a:t>
                      </a:r>
                      <a:r>
                        <a:rPr kumimoji="1" lang="en-US" altLang="ja-JP" sz="900" u="none" strike="noStrike" kern="1200" dirty="0">
                          <a:solidFill>
                            <a:srgbClr val="0D0D0D"/>
                          </a:solidFill>
                          <a:effectLst/>
                          <a:latin typeface="メイリオ"/>
                          <a:ea typeface="メイリオ"/>
                          <a:cs typeface="+mn-cs"/>
                        </a:rPr>
                        <a:t>1000</a:t>
                      </a:r>
                      <a:r>
                        <a:rPr kumimoji="1" lang="ja-JP" altLang="en-US" sz="900" u="none" strike="noStrike" kern="1200" dirty="0">
                          <a:solidFill>
                            <a:srgbClr val="0D0D0D"/>
                          </a:solidFill>
                          <a:effectLst/>
                          <a:latin typeface="メイリオ"/>
                          <a:ea typeface="メイリオ"/>
                          <a:cs typeface="+mn-cs"/>
                        </a:rPr>
                        <a:t>万円～）</a:t>
                      </a:r>
                    </a:p>
                    <a:p>
                      <a:pPr marL="99450" indent="-99450" algn="l" defTabSz="914423" rtl="0" eaLnBrk="1" fontAlgn="ctr" latinLnBrk="0" hangingPunct="1">
                        <a:lnSpc>
                          <a:spcPct val="110000"/>
                        </a:lnSpc>
                        <a:buFont typeface="Arial" panose="020B0604020202020204" pitchFamily="34" charset="0"/>
                        <a:buChar char="•"/>
                      </a:pPr>
                      <a:r>
                        <a:rPr kumimoji="1" lang="ja-JP" altLang="en-US" sz="900" u="none" strike="noStrike" kern="1200" dirty="0">
                          <a:solidFill>
                            <a:srgbClr val="0D0D0D"/>
                          </a:solidFill>
                          <a:effectLst/>
                          <a:latin typeface="メイリオ"/>
                          <a:ea typeface="メイリオ"/>
                          <a:cs typeface="+mn-cs"/>
                        </a:rPr>
                        <a:t>ブランドパネル</a:t>
                      </a:r>
                      <a:r>
                        <a:rPr kumimoji="1" lang="en-US" altLang="ja-JP" sz="900" u="none" strike="noStrike" kern="1200" dirty="0">
                          <a:solidFill>
                            <a:srgbClr val="0D0D0D"/>
                          </a:solidFill>
                          <a:effectLst/>
                          <a:latin typeface="メイリオ"/>
                          <a:ea typeface="メイリオ"/>
                          <a:cs typeface="+mn-cs"/>
                        </a:rPr>
                        <a:t>MD</a:t>
                      </a:r>
                      <a:r>
                        <a:rPr kumimoji="1" lang="ja-JP" altLang="en-US" sz="900" u="none" strike="noStrike" kern="1200" dirty="0">
                          <a:solidFill>
                            <a:srgbClr val="0D0D0D"/>
                          </a:solidFill>
                          <a:effectLst/>
                          <a:latin typeface="メイリオ"/>
                          <a:ea typeface="メイリオ"/>
                          <a:cs typeface="+mn-cs"/>
                        </a:rPr>
                        <a:t>（</a:t>
                      </a:r>
                      <a:r>
                        <a:rPr kumimoji="1" lang="en-US" altLang="ja-JP" sz="900" u="none" strike="noStrike" kern="1200" dirty="0">
                          <a:solidFill>
                            <a:srgbClr val="0D0D0D"/>
                          </a:solidFill>
                          <a:effectLst/>
                          <a:latin typeface="メイリオ"/>
                          <a:ea typeface="メイリオ"/>
                          <a:cs typeface="+mn-cs"/>
                        </a:rPr>
                        <a:t>FQ1</a:t>
                      </a:r>
                      <a:r>
                        <a:rPr kumimoji="1" lang="ja-JP" altLang="en-US" sz="900" u="none" strike="noStrike" kern="1200" dirty="0">
                          <a:solidFill>
                            <a:srgbClr val="0D0D0D"/>
                          </a:solidFill>
                          <a:effectLst/>
                          <a:latin typeface="メイリオ"/>
                          <a:ea typeface="メイリオ"/>
                          <a:cs typeface="+mn-cs"/>
                        </a:rPr>
                        <a:t>）</a:t>
                      </a:r>
                      <a:endParaRPr kumimoji="1" lang="en-US" altLang="ja-JP" sz="900" u="none" strike="noStrike" kern="1200" dirty="0">
                        <a:solidFill>
                          <a:srgbClr val="0D0D0D"/>
                        </a:solidFill>
                        <a:effectLst/>
                        <a:latin typeface="メイリオ"/>
                        <a:ea typeface="メイリオ"/>
                        <a:cs typeface="+mn-cs"/>
                      </a:endParaRPr>
                    </a:p>
                    <a:p>
                      <a:pPr marL="99450" indent="-99450" algn="l" defTabSz="914423" rtl="0" eaLnBrk="1" fontAlgn="ctr" latinLnBrk="0" hangingPunct="1">
                        <a:lnSpc>
                          <a:spcPct val="110000"/>
                        </a:lnSpc>
                        <a:buFont typeface="Arial" panose="020B0604020202020204" pitchFamily="34" charset="0"/>
                        <a:buChar char="•"/>
                      </a:pPr>
                      <a:r>
                        <a:rPr kumimoji="1" lang="ja-JP" altLang="en-US" sz="900" u="none" strike="noStrike" kern="1200" dirty="0">
                          <a:solidFill>
                            <a:srgbClr val="0D0D0D"/>
                          </a:solidFill>
                          <a:effectLst/>
                          <a:latin typeface="メイリオ"/>
                          <a:ea typeface="メイリオ"/>
                          <a:cs typeface="+mn-cs"/>
                        </a:rPr>
                        <a:t>ブランドパネル</a:t>
                      </a:r>
                      <a:r>
                        <a:rPr kumimoji="1" lang="en-US" altLang="ja-JP" sz="900" u="none" strike="noStrike" kern="1200" dirty="0">
                          <a:solidFill>
                            <a:srgbClr val="0D0D0D"/>
                          </a:solidFill>
                          <a:effectLst/>
                          <a:latin typeface="メイリオ"/>
                          <a:ea typeface="メイリオ"/>
                          <a:cs typeface="+mn-cs"/>
                        </a:rPr>
                        <a:t>MD</a:t>
                      </a:r>
                      <a:r>
                        <a:rPr kumimoji="1" lang="ja-JP" altLang="en-US" sz="900" u="none" strike="noStrike" kern="1200" dirty="0">
                          <a:solidFill>
                            <a:srgbClr val="0D0D0D"/>
                          </a:solidFill>
                          <a:effectLst/>
                          <a:latin typeface="メイリオ"/>
                          <a:ea typeface="メイリオ"/>
                          <a:cs typeface="+mn-cs"/>
                        </a:rPr>
                        <a:t>（都道府県）（</a:t>
                      </a:r>
                      <a:r>
                        <a:rPr kumimoji="1" lang="en-US" altLang="ja-JP" sz="900" u="none" strike="noStrike" kern="1200" dirty="0">
                          <a:solidFill>
                            <a:srgbClr val="0D0D0D"/>
                          </a:solidFill>
                          <a:effectLst/>
                          <a:latin typeface="メイリオ"/>
                          <a:ea typeface="メイリオ"/>
                          <a:cs typeface="+mn-cs"/>
                        </a:rPr>
                        <a:t>300</a:t>
                      </a:r>
                      <a:r>
                        <a:rPr kumimoji="1" lang="ja-JP" altLang="en-US" sz="900" u="none" strike="noStrike" kern="1200" dirty="0">
                          <a:solidFill>
                            <a:srgbClr val="0D0D0D"/>
                          </a:solidFill>
                          <a:effectLst/>
                          <a:latin typeface="メイリオ"/>
                          <a:ea typeface="メイリオ"/>
                          <a:cs typeface="+mn-cs"/>
                        </a:rPr>
                        <a:t>万円～）</a:t>
                      </a:r>
                      <a:endParaRPr kumimoji="1" lang="en-US" altLang="ja-JP" sz="900" u="none" strike="noStrike" kern="1200" dirty="0">
                        <a:solidFill>
                          <a:srgbClr val="0D0D0D"/>
                        </a:solidFill>
                        <a:effectLst/>
                        <a:latin typeface="メイリオ"/>
                        <a:ea typeface="メイリオ"/>
                        <a:cs typeface="+mn-cs"/>
                      </a:endParaRPr>
                    </a:p>
                    <a:p>
                      <a:pPr marL="99450" indent="-99450" algn="l" defTabSz="914423" rtl="0" eaLnBrk="1" fontAlgn="ctr" latinLnBrk="0" hangingPunct="1">
                        <a:lnSpc>
                          <a:spcPct val="110000"/>
                        </a:lnSpc>
                        <a:buFont typeface="Arial" panose="020B0604020202020204" pitchFamily="34" charset="0"/>
                        <a:buChar char="•"/>
                      </a:pPr>
                      <a:r>
                        <a:rPr kumimoji="1" lang="ja-JP" altLang="en-US" sz="900" u="none" strike="noStrike" kern="1200" dirty="0">
                          <a:solidFill>
                            <a:srgbClr val="0D0D0D"/>
                          </a:solidFill>
                          <a:effectLst/>
                          <a:latin typeface="メイリオ"/>
                          <a:ea typeface="メイリオ"/>
                          <a:cs typeface="+mn-cs"/>
                        </a:rPr>
                        <a:t>ブランドパネル</a:t>
                      </a:r>
                      <a:r>
                        <a:rPr kumimoji="1" lang="en-US" altLang="ja-JP" sz="900" u="none" strike="noStrike" kern="1200" dirty="0">
                          <a:solidFill>
                            <a:srgbClr val="0D0D0D"/>
                          </a:solidFill>
                          <a:effectLst/>
                          <a:latin typeface="メイリオ"/>
                          <a:ea typeface="メイリオ"/>
                          <a:cs typeface="+mn-cs"/>
                        </a:rPr>
                        <a:t>MD</a:t>
                      </a:r>
                      <a:r>
                        <a:rPr kumimoji="1" lang="ja-JP" altLang="en-US" sz="900" u="none" strike="noStrike" kern="1200" dirty="0">
                          <a:solidFill>
                            <a:srgbClr val="0D0D0D"/>
                          </a:solidFill>
                          <a:effectLst/>
                          <a:latin typeface="メイリオ"/>
                          <a:ea typeface="メイリオ"/>
                          <a:cs typeface="+mn-cs"/>
                        </a:rPr>
                        <a:t>（市区郡）</a:t>
                      </a:r>
                    </a:p>
                    <a:p>
                      <a:pPr marL="99450" indent="-99450" algn="l" defTabSz="914423" rtl="0" eaLnBrk="1" fontAlgn="ctr" latinLnBrk="0" hangingPunct="1">
                        <a:lnSpc>
                          <a:spcPct val="110000"/>
                        </a:lnSpc>
                        <a:buFont typeface="Arial" panose="020B0604020202020204" pitchFamily="34" charset="0"/>
                        <a:buChar char="•"/>
                      </a:pPr>
                      <a:r>
                        <a:rPr kumimoji="1" lang="ja-JP" altLang="en-US" sz="900" u="none" strike="noStrike" kern="1200" dirty="0">
                          <a:solidFill>
                            <a:srgbClr val="0D0D0D"/>
                          </a:solidFill>
                          <a:effectLst/>
                          <a:latin typeface="メイリオ"/>
                          <a:ea typeface="メイリオ"/>
                          <a:cs typeface="+mn-cs"/>
                        </a:rPr>
                        <a:t>ブランドパネルリッチフォーマット</a:t>
                      </a:r>
                      <a:r>
                        <a:rPr kumimoji="1" lang="en-US" altLang="ja-JP" sz="900" u="none" strike="noStrike" kern="1200" dirty="0">
                          <a:solidFill>
                            <a:srgbClr val="0D0D0D"/>
                          </a:solidFill>
                          <a:effectLst/>
                          <a:latin typeface="メイリオ"/>
                          <a:ea typeface="メイリオ"/>
                          <a:cs typeface="+mn-cs"/>
                        </a:rPr>
                        <a:t>MD</a:t>
                      </a:r>
                      <a:r>
                        <a:rPr kumimoji="1" lang="ja-JP" altLang="en-US" sz="900" u="none" strike="noStrike" kern="1200" dirty="0">
                          <a:solidFill>
                            <a:srgbClr val="0D0D0D"/>
                          </a:solidFill>
                          <a:effectLst/>
                          <a:latin typeface="メイリオ"/>
                          <a:ea typeface="メイリオ"/>
                          <a:cs typeface="+mn-cs"/>
                        </a:rPr>
                        <a:t>（</a:t>
                      </a:r>
                      <a:r>
                        <a:rPr kumimoji="1" lang="en-US" altLang="ja-JP" sz="900" u="none" strike="noStrike" kern="1200" dirty="0">
                          <a:solidFill>
                            <a:srgbClr val="0D0D0D"/>
                          </a:solidFill>
                          <a:effectLst/>
                          <a:latin typeface="メイリオ"/>
                          <a:ea typeface="メイリオ"/>
                          <a:cs typeface="+mn-cs"/>
                        </a:rPr>
                        <a:t>1000</a:t>
                      </a:r>
                      <a:r>
                        <a:rPr kumimoji="1" lang="ja-JP" altLang="en-US" sz="900" u="none" strike="noStrike" kern="1200" dirty="0">
                          <a:solidFill>
                            <a:srgbClr val="0D0D0D"/>
                          </a:solidFill>
                          <a:effectLst/>
                          <a:latin typeface="メイリオ"/>
                          <a:ea typeface="メイリオ"/>
                          <a:cs typeface="+mn-cs"/>
                        </a:rPr>
                        <a:t>万円～）</a:t>
                      </a:r>
                      <a:endParaRPr kumimoji="1" lang="en-US" altLang="ja-JP" sz="900" u="none" strike="noStrike" kern="1200" dirty="0">
                        <a:solidFill>
                          <a:srgbClr val="0D0D0D"/>
                        </a:solidFill>
                        <a:effectLst/>
                        <a:latin typeface="メイリオ"/>
                        <a:ea typeface="メイリオ"/>
                        <a:cs typeface="+mn-cs"/>
                      </a:endParaRPr>
                    </a:p>
                    <a:p>
                      <a:pPr marL="99450" indent="-99450" algn="l" defTabSz="914423" rtl="0" eaLnBrk="1" fontAlgn="ctr" latinLnBrk="0" hangingPunct="1">
                        <a:lnSpc>
                          <a:spcPct val="110000"/>
                        </a:lnSpc>
                        <a:buFont typeface="Arial" panose="020B0604020202020204" pitchFamily="34" charset="0"/>
                        <a:buChar char="•"/>
                      </a:pPr>
                      <a:r>
                        <a:rPr kumimoji="1" lang="ja-JP" altLang="en-US" sz="900" u="none" strike="noStrike" kern="1200" dirty="0">
                          <a:solidFill>
                            <a:srgbClr val="0D0D0D"/>
                          </a:solidFill>
                          <a:effectLst/>
                          <a:latin typeface="メイリオ"/>
                          <a:ea typeface="メイリオ"/>
                          <a:cs typeface="+mn-cs"/>
                        </a:rPr>
                        <a:t>ブランドパネルリッチフォーマット</a:t>
                      </a:r>
                      <a:r>
                        <a:rPr kumimoji="1" lang="en-US" altLang="ja-JP" sz="900" u="none" strike="noStrike" kern="1200" dirty="0">
                          <a:solidFill>
                            <a:srgbClr val="0D0D0D"/>
                          </a:solidFill>
                          <a:effectLst/>
                          <a:latin typeface="メイリオ"/>
                          <a:ea typeface="メイリオ"/>
                          <a:cs typeface="+mn-cs"/>
                        </a:rPr>
                        <a:t>MD</a:t>
                      </a:r>
                      <a:r>
                        <a:rPr kumimoji="1" lang="ja-JP" altLang="en-US" sz="900" u="none" strike="noStrike" kern="1200" dirty="0">
                          <a:solidFill>
                            <a:srgbClr val="0D0D0D"/>
                          </a:solidFill>
                          <a:effectLst/>
                          <a:latin typeface="メイリオ"/>
                          <a:ea typeface="メイリオ"/>
                          <a:cs typeface="+mn-cs"/>
                        </a:rPr>
                        <a:t>（</a:t>
                      </a:r>
                      <a:r>
                        <a:rPr kumimoji="1" lang="en-US" altLang="ja-JP" sz="900" u="none" strike="noStrike" kern="1200" dirty="0">
                          <a:solidFill>
                            <a:srgbClr val="0D0D0D"/>
                          </a:solidFill>
                          <a:effectLst/>
                          <a:latin typeface="メイリオ"/>
                          <a:ea typeface="メイリオ"/>
                          <a:cs typeface="+mn-cs"/>
                        </a:rPr>
                        <a:t>FQ1</a:t>
                      </a:r>
                      <a:r>
                        <a:rPr kumimoji="1" lang="ja-JP" altLang="en-US" sz="900" u="none" strike="noStrike" kern="1200" dirty="0">
                          <a:solidFill>
                            <a:srgbClr val="0D0D0D"/>
                          </a:solidFill>
                          <a:effectLst/>
                          <a:latin typeface="メイリオ"/>
                          <a:ea typeface="メイリオ"/>
                          <a:cs typeface="+mn-cs"/>
                        </a:rPr>
                        <a:t>）（</a:t>
                      </a:r>
                      <a:r>
                        <a:rPr kumimoji="1" lang="en-US" altLang="ja-JP" sz="900" u="none" strike="noStrike" kern="1200" dirty="0">
                          <a:solidFill>
                            <a:srgbClr val="0D0D0D"/>
                          </a:solidFill>
                          <a:effectLst/>
                          <a:latin typeface="メイリオ"/>
                          <a:ea typeface="メイリオ"/>
                          <a:cs typeface="+mn-cs"/>
                        </a:rPr>
                        <a:t>1000</a:t>
                      </a:r>
                      <a:r>
                        <a:rPr kumimoji="1" lang="ja-JP" altLang="en-US" sz="900" u="none" strike="noStrike" kern="1200" dirty="0">
                          <a:solidFill>
                            <a:srgbClr val="0D0D0D"/>
                          </a:solidFill>
                          <a:effectLst/>
                          <a:latin typeface="メイリオ"/>
                          <a:ea typeface="メイリオ"/>
                          <a:cs typeface="+mn-cs"/>
                        </a:rPr>
                        <a:t>万円～）</a:t>
                      </a:r>
                      <a:endParaRPr kumimoji="1" lang="en-US" altLang="ja-JP" sz="900" u="none" strike="noStrike" kern="1200" dirty="0">
                        <a:solidFill>
                          <a:srgbClr val="0D0D0D"/>
                        </a:solidFill>
                        <a:effectLst/>
                        <a:latin typeface="メイリオ"/>
                        <a:ea typeface="メイリオ"/>
                        <a:cs typeface="+mn-cs"/>
                      </a:endParaRPr>
                    </a:p>
                    <a:p>
                      <a:pPr marL="99450" indent="-99450" algn="l" defTabSz="914423" rtl="0" eaLnBrk="1" fontAlgn="ctr" latinLnBrk="0" hangingPunct="1">
                        <a:lnSpc>
                          <a:spcPct val="110000"/>
                        </a:lnSpc>
                        <a:buFont typeface="Arial" panose="020B0604020202020204" pitchFamily="34" charset="0"/>
                        <a:buChar char="•"/>
                      </a:pPr>
                      <a:r>
                        <a:rPr kumimoji="1" lang="ja-JP" altLang="en-US" sz="900" u="none" strike="noStrike" kern="1200" dirty="0">
                          <a:solidFill>
                            <a:srgbClr val="0D0D0D"/>
                          </a:solidFill>
                          <a:effectLst/>
                          <a:latin typeface="メイリオ"/>
                          <a:ea typeface="メイリオ"/>
                          <a:cs typeface="+mn-cs"/>
                        </a:rPr>
                        <a:t>ブランドパネルリッチフォーマット</a:t>
                      </a:r>
                      <a:r>
                        <a:rPr kumimoji="1" lang="en-US" altLang="ja-JP" sz="900" u="none" strike="noStrike" kern="1200" dirty="0">
                          <a:solidFill>
                            <a:srgbClr val="0D0D0D"/>
                          </a:solidFill>
                          <a:effectLst/>
                          <a:latin typeface="メイリオ"/>
                          <a:ea typeface="メイリオ"/>
                          <a:cs typeface="+mn-cs"/>
                        </a:rPr>
                        <a:t>MD</a:t>
                      </a:r>
                      <a:r>
                        <a:rPr kumimoji="1" lang="ja-JP" altLang="en-US" sz="900" u="none" strike="noStrike" kern="1200" dirty="0">
                          <a:solidFill>
                            <a:srgbClr val="0D0D0D"/>
                          </a:solidFill>
                          <a:effectLst/>
                          <a:latin typeface="メイリオ"/>
                          <a:ea typeface="メイリオ"/>
                          <a:cs typeface="+mn-cs"/>
                        </a:rPr>
                        <a:t>（都道府県）</a:t>
                      </a:r>
                      <a:endParaRPr kumimoji="1" lang="en-US" altLang="ja-JP" sz="900" u="none" strike="noStrike" kern="1200" dirty="0">
                        <a:solidFill>
                          <a:srgbClr val="0D0D0D"/>
                        </a:solidFill>
                        <a:effectLst/>
                        <a:latin typeface="メイリオ"/>
                        <a:ea typeface="メイリオ"/>
                        <a:cs typeface="+mn-cs"/>
                      </a:endParaRPr>
                    </a:p>
                    <a:p>
                      <a:pPr marL="99450" indent="-99450" algn="l" defTabSz="914423" rtl="0" eaLnBrk="1" fontAlgn="ctr" latinLnBrk="0" hangingPunct="1">
                        <a:lnSpc>
                          <a:spcPct val="110000"/>
                        </a:lnSpc>
                        <a:buFont typeface="Arial" panose="020B0604020202020204" pitchFamily="34" charset="0"/>
                        <a:buChar char="•"/>
                      </a:pPr>
                      <a:r>
                        <a:rPr kumimoji="1" lang="ja-JP" altLang="en-US" sz="900" u="none" strike="noStrike" kern="1200" dirty="0">
                          <a:solidFill>
                            <a:srgbClr val="0D0D0D"/>
                          </a:solidFill>
                          <a:effectLst/>
                          <a:latin typeface="メイリオ"/>
                          <a:ea typeface="メイリオ"/>
                          <a:cs typeface="+mn-cs"/>
                        </a:rPr>
                        <a:t>ブランドパネルトップインパクトパノラマ</a:t>
                      </a:r>
                      <a:r>
                        <a:rPr kumimoji="1" lang="en-US" altLang="ja-JP" sz="900" u="none" strike="noStrike" kern="1200" dirty="0">
                          <a:solidFill>
                            <a:srgbClr val="0D0D0D"/>
                          </a:solidFill>
                          <a:effectLst/>
                          <a:latin typeface="メイリオ"/>
                          <a:ea typeface="メイリオ"/>
                          <a:cs typeface="+mn-cs"/>
                        </a:rPr>
                        <a:t>MD</a:t>
                      </a:r>
                      <a:r>
                        <a:rPr kumimoji="1" lang="ja-JP" altLang="en-US" sz="900" u="none" strike="noStrike" kern="1200" dirty="0">
                          <a:solidFill>
                            <a:srgbClr val="0D0D0D"/>
                          </a:solidFill>
                          <a:effectLst/>
                          <a:latin typeface="メイリオ"/>
                          <a:ea typeface="メイリオ"/>
                          <a:cs typeface="+mn-cs"/>
                        </a:rPr>
                        <a:t>（</a:t>
                      </a:r>
                      <a:r>
                        <a:rPr kumimoji="1" lang="en-US" altLang="ja-JP" sz="900" u="none" strike="noStrike" kern="1200" dirty="0">
                          <a:solidFill>
                            <a:srgbClr val="0D0D0D"/>
                          </a:solidFill>
                          <a:effectLst/>
                          <a:latin typeface="メイリオ"/>
                          <a:ea typeface="メイリオ"/>
                          <a:cs typeface="+mn-cs"/>
                        </a:rPr>
                        <a:t>1000</a:t>
                      </a:r>
                      <a:r>
                        <a:rPr kumimoji="1" lang="ja-JP" altLang="en-US" sz="900" u="none" strike="noStrike" kern="1200" dirty="0">
                          <a:solidFill>
                            <a:srgbClr val="0D0D0D"/>
                          </a:solidFill>
                          <a:effectLst/>
                          <a:latin typeface="メイリオ"/>
                          <a:ea typeface="メイリオ"/>
                          <a:cs typeface="+mn-cs"/>
                        </a:rPr>
                        <a:t>万円～）</a:t>
                      </a:r>
                      <a:endParaRPr kumimoji="1" lang="en-US" altLang="ja-JP" sz="900" u="none" strike="noStrike" kern="1200" dirty="0">
                        <a:solidFill>
                          <a:srgbClr val="0D0D0D"/>
                        </a:solidFill>
                        <a:effectLst/>
                        <a:latin typeface="メイリオ"/>
                        <a:ea typeface="メイリオ"/>
                        <a:cs typeface="+mn-cs"/>
                      </a:endParaRPr>
                    </a:p>
                    <a:p>
                      <a:pPr marL="99450" indent="-99450" algn="l" defTabSz="914423" rtl="0" eaLnBrk="1" fontAlgn="ctr" latinLnBrk="0" hangingPunct="1">
                        <a:lnSpc>
                          <a:spcPct val="110000"/>
                        </a:lnSpc>
                        <a:buFont typeface="Arial" panose="020B0604020202020204" pitchFamily="34" charset="0"/>
                        <a:buChar char="•"/>
                      </a:pPr>
                      <a:r>
                        <a:rPr kumimoji="1" lang="ja-JP" altLang="en-US" sz="900" u="none" strike="noStrike" kern="1200" dirty="0">
                          <a:solidFill>
                            <a:srgbClr val="0D0D0D"/>
                          </a:solidFill>
                          <a:effectLst/>
                          <a:latin typeface="メイリオ"/>
                          <a:ea typeface="メイリオ"/>
                          <a:cs typeface="+mn-cs"/>
                        </a:rPr>
                        <a:t>ブランドパネルトップインパクトパノラマ</a:t>
                      </a:r>
                      <a:r>
                        <a:rPr kumimoji="1" lang="en-US" altLang="ja-JP" sz="900" u="none" strike="noStrike" kern="1200" dirty="0">
                          <a:solidFill>
                            <a:srgbClr val="0D0D0D"/>
                          </a:solidFill>
                          <a:effectLst/>
                          <a:latin typeface="メイリオ"/>
                          <a:ea typeface="メイリオ"/>
                          <a:cs typeface="+mn-cs"/>
                        </a:rPr>
                        <a:t>MD</a:t>
                      </a:r>
                      <a:r>
                        <a:rPr kumimoji="1" lang="ja-JP" altLang="en-US" sz="900" u="none" strike="noStrike" kern="1200" dirty="0">
                          <a:solidFill>
                            <a:srgbClr val="0D0D0D"/>
                          </a:solidFill>
                          <a:effectLst/>
                          <a:latin typeface="メイリオ"/>
                          <a:ea typeface="メイリオ"/>
                          <a:cs typeface="+mn-cs"/>
                        </a:rPr>
                        <a:t>（</a:t>
                      </a:r>
                      <a:r>
                        <a:rPr kumimoji="1" lang="en-US" altLang="ja-JP" sz="900" u="none" strike="noStrike" kern="1200" dirty="0">
                          <a:solidFill>
                            <a:srgbClr val="0D0D0D"/>
                          </a:solidFill>
                          <a:effectLst/>
                          <a:latin typeface="メイリオ"/>
                          <a:ea typeface="メイリオ"/>
                          <a:cs typeface="+mn-cs"/>
                        </a:rPr>
                        <a:t>FQ1</a:t>
                      </a:r>
                      <a:r>
                        <a:rPr kumimoji="1" lang="ja-JP" altLang="en-US" sz="900" u="none" strike="noStrike" kern="1200" dirty="0">
                          <a:solidFill>
                            <a:srgbClr val="0D0D0D"/>
                          </a:solidFill>
                          <a:effectLst/>
                          <a:latin typeface="メイリオ"/>
                          <a:ea typeface="メイリオ"/>
                          <a:cs typeface="+mn-cs"/>
                        </a:rPr>
                        <a:t>）（</a:t>
                      </a:r>
                      <a:r>
                        <a:rPr kumimoji="1" lang="en-US" altLang="ja-JP" sz="900" u="none" strike="noStrike" kern="1200" dirty="0">
                          <a:solidFill>
                            <a:srgbClr val="0D0D0D"/>
                          </a:solidFill>
                          <a:effectLst/>
                          <a:latin typeface="メイリオ"/>
                          <a:ea typeface="メイリオ"/>
                          <a:cs typeface="+mn-cs"/>
                        </a:rPr>
                        <a:t>1000</a:t>
                      </a:r>
                      <a:r>
                        <a:rPr kumimoji="1" lang="ja-JP" altLang="en-US" sz="900" u="none" strike="noStrike" kern="1200" dirty="0">
                          <a:solidFill>
                            <a:srgbClr val="0D0D0D"/>
                          </a:solidFill>
                          <a:effectLst/>
                          <a:latin typeface="メイリオ"/>
                          <a:ea typeface="メイリオ"/>
                          <a:cs typeface="+mn-cs"/>
                        </a:rPr>
                        <a:t>万円～）</a:t>
                      </a:r>
                      <a:endParaRPr kumimoji="1" lang="en-US" altLang="ja-JP" sz="900" u="none" strike="noStrike" kern="1200" dirty="0">
                        <a:solidFill>
                          <a:srgbClr val="0D0D0D"/>
                        </a:solidFill>
                        <a:effectLst/>
                        <a:latin typeface="メイリオ"/>
                        <a:ea typeface="メイリオ"/>
                        <a:cs typeface="+mn-cs"/>
                      </a:endParaRPr>
                    </a:p>
                    <a:p>
                      <a:pPr marL="99450" indent="-99450" algn="l" defTabSz="914423" rtl="0" eaLnBrk="1" fontAlgn="ctr" latinLnBrk="0" hangingPunct="1">
                        <a:lnSpc>
                          <a:spcPct val="110000"/>
                        </a:lnSpc>
                        <a:buFont typeface="Arial" panose="020B0604020202020204" pitchFamily="34" charset="0"/>
                        <a:buChar char="•"/>
                      </a:pPr>
                      <a:r>
                        <a:rPr kumimoji="1" lang="ja-JP" altLang="en-US" sz="900" u="none" strike="noStrike" kern="1200" dirty="0">
                          <a:solidFill>
                            <a:srgbClr val="0D0D0D"/>
                          </a:solidFill>
                          <a:effectLst/>
                          <a:latin typeface="メイリオ"/>
                          <a:ea typeface="メイリオ"/>
                          <a:cs typeface="+mn-cs"/>
                        </a:rPr>
                        <a:t>ブランドパネルトップインパクトパノラマ</a:t>
                      </a:r>
                      <a:r>
                        <a:rPr kumimoji="1" lang="en-US" altLang="ja-JP" sz="900" u="none" strike="noStrike" kern="1200" dirty="0">
                          <a:solidFill>
                            <a:srgbClr val="0D0D0D"/>
                          </a:solidFill>
                          <a:effectLst/>
                          <a:latin typeface="メイリオ"/>
                          <a:ea typeface="メイリオ"/>
                          <a:cs typeface="+mn-cs"/>
                        </a:rPr>
                        <a:t>MD</a:t>
                      </a:r>
                      <a:r>
                        <a:rPr kumimoji="1" lang="ja-JP" altLang="en-US" sz="900" u="none" strike="noStrike" kern="1200" dirty="0">
                          <a:solidFill>
                            <a:srgbClr val="0D0D0D"/>
                          </a:solidFill>
                          <a:effectLst/>
                          <a:latin typeface="メイリオ"/>
                          <a:ea typeface="メイリオ"/>
                          <a:cs typeface="+mn-cs"/>
                        </a:rPr>
                        <a:t>（都道府県）</a:t>
                      </a:r>
                      <a:endParaRPr kumimoji="1" lang="en-US" altLang="ja-JP" sz="900" u="none" strike="noStrike" kern="1200" dirty="0">
                        <a:solidFill>
                          <a:srgbClr val="0D0D0D"/>
                        </a:solidFill>
                        <a:effectLst/>
                        <a:latin typeface="メイリオ"/>
                        <a:ea typeface="メイリオ"/>
                        <a:cs typeface="+mn-cs"/>
                      </a:endParaRPr>
                    </a:p>
                    <a:p>
                      <a:pPr marL="99450" indent="-99450" algn="l">
                        <a:lnSpc>
                          <a:spcPct val="110000"/>
                        </a:lnSpc>
                        <a:buFont typeface="Arial" panose="020B0604020202020204" pitchFamily="34" charset="0"/>
                        <a:buChar char="•"/>
                      </a:pPr>
                      <a:r>
                        <a:rPr kumimoji="1" lang="ja-JP" altLang="en-US" sz="900" kern="1200" dirty="0">
                          <a:solidFill>
                            <a:schemeClr val="tx2"/>
                          </a:solidFill>
                          <a:latin typeface="+mn-ea"/>
                          <a:ea typeface="メイリオ"/>
                          <a:cs typeface="+mn-cs"/>
                        </a:rPr>
                        <a:t>ブランドパネル　</a:t>
                      </a:r>
                      <a:r>
                        <a:rPr kumimoji="1" lang="en-US" altLang="ja-JP" sz="900" kern="1200" dirty="0">
                          <a:solidFill>
                            <a:schemeClr val="tx2"/>
                          </a:solidFill>
                          <a:latin typeface="+mn-ea"/>
                          <a:ea typeface="メイリオ"/>
                          <a:cs typeface="+mn-cs"/>
                        </a:rPr>
                        <a:t>MD</a:t>
                      </a:r>
                      <a:r>
                        <a:rPr kumimoji="1" lang="ja-JP" altLang="en-US" sz="900" kern="1200" dirty="0">
                          <a:solidFill>
                            <a:schemeClr val="tx2"/>
                          </a:solidFill>
                          <a:latin typeface="+mn-ea"/>
                          <a:ea typeface="メイリオ"/>
                          <a:cs typeface="+mn-cs"/>
                        </a:rPr>
                        <a:t>　トップカバー（</a:t>
                      </a:r>
                      <a:r>
                        <a:rPr kumimoji="1" lang="en-US" altLang="ja-JP" sz="900" kern="1200" dirty="0">
                          <a:solidFill>
                            <a:schemeClr val="tx2"/>
                          </a:solidFill>
                          <a:latin typeface="+mn-ea"/>
                          <a:ea typeface="メイリオ"/>
                          <a:cs typeface="+mn-cs"/>
                        </a:rPr>
                        <a:t>1000</a:t>
                      </a:r>
                      <a:r>
                        <a:rPr kumimoji="1" lang="ja-JP" altLang="en-US" sz="900" kern="1200" dirty="0">
                          <a:solidFill>
                            <a:schemeClr val="tx2"/>
                          </a:solidFill>
                          <a:latin typeface="+mn-ea"/>
                          <a:ea typeface="メイリオ"/>
                          <a:cs typeface="+mn-cs"/>
                        </a:rPr>
                        <a:t>万円～）</a:t>
                      </a:r>
                      <a:endParaRPr kumimoji="1" lang="en-US" altLang="ja-JP" sz="900" kern="1200" dirty="0">
                        <a:solidFill>
                          <a:schemeClr val="tx2"/>
                        </a:solidFill>
                        <a:latin typeface="+mn-ea"/>
                        <a:ea typeface="メイリオ"/>
                        <a:cs typeface="+mn-cs"/>
                      </a:endParaRPr>
                    </a:p>
                    <a:p>
                      <a:pPr marL="99450" indent="-99450" algn="l">
                        <a:lnSpc>
                          <a:spcPct val="110000"/>
                        </a:lnSpc>
                        <a:buFont typeface="Arial" panose="020B0604020202020204" pitchFamily="34" charset="0"/>
                        <a:buChar char="•"/>
                      </a:pPr>
                      <a:r>
                        <a:rPr kumimoji="1" lang="ja-JP" altLang="en-US" sz="900" kern="1200" dirty="0">
                          <a:solidFill>
                            <a:schemeClr val="tx2"/>
                          </a:solidFill>
                          <a:latin typeface="+mn-ea"/>
                          <a:ea typeface="メイリオ"/>
                          <a:cs typeface="+mn-cs"/>
                        </a:rPr>
                        <a:t>ブランドパネル　</a:t>
                      </a:r>
                      <a:r>
                        <a:rPr kumimoji="1" lang="en-US" altLang="ja-JP" sz="900" kern="1200" dirty="0">
                          <a:solidFill>
                            <a:schemeClr val="tx2"/>
                          </a:solidFill>
                          <a:latin typeface="+mn-ea"/>
                          <a:ea typeface="メイリオ"/>
                          <a:cs typeface="+mn-cs"/>
                        </a:rPr>
                        <a:t>MD</a:t>
                      </a:r>
                      <a:r>
                        <a:rPr kumimoji="1" lang="ja-JP" altLang="en-US" sz="900" kern="1200" dirty="0">
                          <a:solidFill>
                            <a:schemeClr val="tx2"/>
                          </a:solidFill>
                          <a:latin typeface="+mn-ea"/>
                          <a:ea typeface="メイリオ"/>
                          <a:cs typeface="+mn-cs"/>
                        </a:rPr>
                        <a:t>　トップカバー（</a:t>
                      </a:r>
                      <a:r>
                        <a:rPr kumimoji="1" lang="en-US" altLang="ja-JP" sz="900" kern="1200" dirty="0">
                          <a:solidFill>
                            <a:schemeClr val="tx2"/>
                          </a:solidFill>
                          <a:latin typeface="+mn-ea"/>
                          <a:ea typeface="メイリオ"/>
                          <a:cs typeface="+mn-cs"/>
                        </a:rPr>
                        <a:t>FQ1</a:t>
                      </a:r>
                      <a:r>
                        <a:rPr kumimoji="1" lang="ja-JP" altLang="en-US" sz="900" kern="1200" dirty="0">
                          <a:solidFill>
                            <a:schemeClr val="tx2"/>
                          </a:solidFill>
                          <a:latin typeface="+mn-ea"/>
                          <a:ea typeface="メイリオ"/>
                          <a:cs typeface="+mn-cs"/>
                        </a:rPr>
                        <a:t>）</a:t>
                      </a:r>
                      <a:endParaRPr kumimoji="1" lang="en-US" altLang="ja-JP" sz="900" kern="1200" dirty="0">
                        <a:solidFill>
                          <a:schemeClr val="tx2"/>
                        </a:solidFill>
                        <a:latin typeface="+mn-ea"/>
                        <a:ea typeface="メイリオ"/>
                        <a:cs typeface="+mn-cs"/>
                      </a:endParaRPr>
                    </a:p>
                    <a:p>
                      <a:pPr marL="99450" indent="-99450" algn="l">
                        <a:lnSpc>
                          <a:spcPct val="110000"/>
                        </a:lnSpc>
                        <a:buFont typeface="Arial" panose="020B0604020202020204" pitchFamily="34" charset="0"/>
                        <a:buChar char="•"/>
                      </a:pPr>
                      <a:r>
                        <a:rPr kumimoji="1" lang="ja-JP" altLang="en-US" sz="900" kern="1200" dirty="0">
                          <a:solidFill>
                            <a:schemeClr val="tx2"/>
                          </a:solidFill>
                          <a:latin typeface="+mn-ea"/>
                          <a:ea typeface="メイリオ"/>
                          <a:cs typeface="+mn-cs"/>
                        </a:rPr>
                        <a:t>ブランドパネル　リッチフォーマット　</a:t>
                      </a:r>
                      <a:r>
                        <a:rPr kumimoji="1" lang="en-US" altLang="ja-JP" sz="900" kern="1200" dirty="0">
                          <a:solidFill>
                            <a:schemeClr val="tx2"/>
                          </a:solidFill>
                          <a:latin typeface="+mn-ea"/>
                          <a:ea typeface="メイリオ"/>
                          <a:cs typeface="+mn-cs"/>
                        </a:rPr>
                        <a:t>MD</a:t>
                      </a:r>
                      <a:r>
                        <a:rPr kumimoji="1" lang="ja-JP" altLang="en-US" sz="900" kern="1200" dirty="0">
                          <a:solidFill>
                            <a:schemeClr val="tx2"/>
                          </a:solidFill>
                          <a:latin typeface="+mn-ea"/>
                          <a:ea typeface="メイリオ"/>
                          <a:cs typeface="+mn-cs"/>
                        </a:rPr>
                        <a:t>　トップカバー（</a:t>
                      </a:r>
                      <a:r>
                        <a:rPr kumimoji="1" lang="en-US" altLang="ja-JP" sz="900" kern="1200" dirty="0">
                          <a:solidFill>
                            <a:schemeClr val="tx2"/>
                          </a:solidFill>
                          <a:latin typeface="+mn-ea"/>
                          <a:ea typeface="メイリオ"/>
                          <a:cs typeface="+mn-cs"/>
                        </a:rPr>
                        <a:t>1000</a:t>
                      </a:r>
                      <a:r>
                        <a:rPr kumimoji="1" lang="ja-JP" altLang="en-US" sz="900" kern="1200" dirty="0">
                          <a:solidFill>
                            <a:schemeClr val="tx2"/>
                          </a:solidFill>
                          <a:latin typeface="+mn-ea"/>
                          <a:ea typeface="メイリオ"/>
                          <a:cs typeface="+mn-cs"/>
                        </a:rPr>
                        <a:t>万円～）</a:t>
                      </a:r>
                      <a:endParaRPr kumimoji="1" lang="en-US" altLang="ja-JP" sz="900" kern="1200" dirty="0">
                        <a:solidFill>
                          <a:schemeClr val="tx2"/>
                        </a:solidFill>
                        <a:latin typeface="+mn-ea"/>
                        <a:ea typeface="メイリオ"/>
                        <a:cs typeface="+mn-cs"/>
                      </a:endParaRPr>
                    </a:p>
                    <a:p>
                      <a:pPr marL="99450" marR="0" lvl="0" indent="-99450" algn="l" defTabSz="914423" rtl="0" eaLnBrk="1" fontAlgn="auto" latinLnBrk="0" hangingPunct="1">
                        <a:lnSpc>
                          <a:spcPct val="110000"/>
                        </a:lnSpc>
                        <a:spcBef>
                          <a:spcPts val="0"/>
                        </a:spcBef>
                        <a:spcAft>
                          <a:spcPts val="0"/>
                        </a:spcAft>
                        <a:buClrTx/>
                        <a:buSzTx/>
                        <a:buFont typeface="Arial" panose="020B0604020202020204" pitchFamily="34" charset="0"/>
                        <a:buChar char="•"/>
                        <a:tabLst/>
                        <a:defRPr/>
                      </a:pPr>
                      <a:r>
                        <a:rPr kumimoji="1" lang="ja-JP" altLang="en-US" sz="900" kern="1200" dirty="0">
                          <a:solidFill>
                            <a:schemeClr val="tx2"/>
                          </a:solidFill>
                          <a:latin typeface="+mn-ea"/>
                          <a:ea typeface="メイリオ"/>
                          <a:cs typeface="+mn-cs"/>
                        </a:rPr>
                        <a:t>ブランドパネル　リッチフォーマット　</a:t>
                      </a:r>
                      <a:r>
                        <a:rPr kumimoji="1" lang="en-US" altLang="ja-JP" sz="900" kern="1200" dirty="0">
                          <a:solidFill>
                            <a:schemeClr val="tx2"/>
                          </a:solidFill>
                          <a:latin typeface="+mn-ea"/>
                          <a:ea typeface="メイリオ"/>
                          <a:cs typeface="+mn-cs"/>
                        </a:rPr>
                        <a:t>MD</a:t>
                      </a:r>
                      <a:r>
                        <a:rPr kumimoji="1" lang="ja-JP" altLang="en-US" sz="900" kern="1200" dirty="0">
                          <a:solidFill>
                            <a:schemeClr val="tx2"/>
                          </a:solidFill>
                          <a:latin typeface="+mn-ea"/>
                          <a:ea typeface="メイリオ"/>
                          <a:cs typeface="+mn-cs"/>
                        </a:rPr>
                        <a:t>　トップカバー（</a:t>
                      </a:r>
                      <a:r>
                        <a:rPr kumimoji="1" lang="en-US" altLang="ja-JP" sz="900" kern="1200" dirty="0">
                          <a:solidFill>
                            <a:schemeClr val="tx2"/>
                          </a:solidFill>
                          <a:latin typeface="+mn-ea"/>
                          <a:ea typeface="メイリオ"/>
                          <a:cs typeface="+mn-cs"/>
                        </a:rPr>
                        <a:t>FQ1</a:t>
                      </a:r>
                      <a:r>
                        <a:rPr kumimoji="1" lang="ja-JP" altLang="en-US" sz="900" kern="1200" dirty="0">
                          <a:solidFill>
                            <a:schemeClr val="tx2"/>
                          </a:solidFill>
                          <a:latin typeface="+mn-ea"/>
                          <a:ea typeface="メイリオ"/>
                          <a:cs typeface="+mn-cs"/>
                        </a:rPr>
                        <a:t>）（</a:t>
                      </a:r>
                      <a:r>
                        <a:rPr kumimoji="1" lang="en-US" altLang="ja-JP" sz="900" kern="1200" dirty="0">
                          <a:solidFill>
                            <a:schemeClr val="tx2"/>
                          </a:solidFill>
                          <a:latin typeface="+mn-ea"/>
                          <a:ea typeface="メイリオ"/>
                          <a:cs typeface="+mn-cs"/>
                        </a:rPr>
                        <a:t>1000</a:t>
                      </a:r>
                      <a:r>
                        <a:rPr kumimoji="1" lang="ja-JP" altLang="en-US" sz="900" kern="1200" dirty="0">
                          <a:solidFill>
                            <a:schemeClr val="tx2"/>
                          </a:solidFill>
                          <a:latin typeface="+mn-ea"/>
                          <a:ea typeface="メイリオ"/>
                          <a:cs typeface="+mn-cs"/>
                        </a:rPr>
                        <a:t>万円～）</a:t>
                      </a:r>
                      <a:endParaRPr kumimoji="1" lang="en-US" altLang="ja-JP" sz="900" kern="1200" dirty="0">
                        <a:solidFill>
                          <a:schemeClr val="tx2"/>
                        </a:solidFill>
                        <a:latin typeface="+mn-ea"/>
                        <a:ea typeface="メイリオ"/>
                        <a:cs typeface="+mn-cs"/>
                      </a:endParaRPr>
                    </a:p>
                    <a:p>
                      <a:pPr marL="99450" marR="0" lvl="0" indent="-99450" algn="l" defTabSz="914423" rtl="0" eaLnBrk="1" fontAlgn="auto" latinLnBrk="0" hangingPunct="1">
                        <a:lnSpc>
                          <a:spcPct val="110000"/>
                        </a:lnSpc>
                        <a:spcBef>
                          <a:spcPts val="0"/>
                        </a:spcBef>
                        <a:spcAft>
                          <a:spcPts val="0"/>
                        </a:spcAft>
                        <a:buClrTx/>
                        <a:buSzTx/>
                        <a:buFont typeface="Arial" panose="020B0604020202020204" pitchFamily="34" charset="0"/>
                        <a:buChar char="•"/>
                        <a:tabLst/>
                        <a:defRPr/>
                      </a:pPr>
                      <a:r>
                        <a:rPr kumimoji="1" lang="ja-JP" altLang="en-US" sz="900" b="0" i="0" u="none" strike="noStrike" kern="1200" cap="none" spc="0" normalizeH="0" baseline="0" noProof="0" dirty="0">
                          <a:ln>
                            <a:noFill/>
                          </a:ln>
                          <a:solidFill>
                            <a:schemeClr val="tx2"/>
                          </a:solidFill>
                          <a:effectLst/>
                          <a:uLnTx/>
                          <a:uFillTx/>
                          <a:latin typeface="+mn-ea"/>
                          <a:ea typeface="メイリオ"/>
                          <a:cs typeface="+mn-cs"/>
                        </a:rPr>
                        <a:t>ブランドパネル　</a:t>
                      </a:r>
                      <a:r>
                        <a:rPr kumimoji="1" lang="en-US" altLang="ja-JP" sz="900" b="0" i="0" u="none" strike="noStrike" kern="1200" cap="none" spc="0" normalizeH="0" baseline="0" noProof="0" dirty="0">
                          <a:ln>
                            <a:noFill/>
                          </a:ln>
                          <a:solidFill>
                            <a:schemeClr val="tx2"/>
                          </a:solidFill>
                          <a:effectLst/>
                          <a:uLnTx/>
                          <a:uFillTx/>
                          <a:latin typeface="+mn-ea"/>
                          <a:ea typeface="メイリオ"/>
                          <a:cs typeface="+mn-cs"/>
                        </a:rPr>
                        <a:t>MD</a:t>
                      </a:r>
                      <a:r>
                        <a:rPr kumimoji="1" lang="ja-JP" altLang="en-US" sz="900" b="0" i="0" u="none" strike="noStrike" kern="1200" cap="none" spc="0" normalizeH="0" baseline="0" noProof="0" dirty="0">
                          <a:ln>
                            <a:noFill/>
                          </a:ln>
                          <a:solidFill>
                            <a:schemeClr val="tx2"/>
                          </a:solidFill>
                          <a:effectLst/>
                          <a:uLnTx/>
                          <a:uFillTx/>
                          <a:latin typeface="+mn-ea"/>
                          <a:ea typeface="メイリオ"/>
                          <a:cs typeface="+mn-cs"/>
                        </a:rPr>
                        <a:t>　トップカバー（都道府県）（</a:t>
                      </a:r>
                      <a:r>
                        <a:rPr kumimoji="1" lang="en-US" altLang="ja-JP" sz="900" b="0" i="0" u="none" strike="noStrike" kern="1200" cap="none" spc="0" normalizeH="0" baseline="0" noProof="0" dirty="0">
                          <a:ln>
                            <a:noFill/>
                          </a:ln>
                          <a:solidFill>
                            <a:schemeClr val="tx2"/>
                          </a:solidFill>
                          <a:effectLst/>
                          <a:uLnTx/>
                          <a:uFillTx/>
                          <a:latin typeface="+mn-ea"/>
                          <a:ea typeface="メイリオ"/>
                          <a:cs typeface="+mn-cs"/>
                        </a:rPr>
                        <a:t>300</a:t>
                      </a:r>
                      <a:r>
                        <a:rPr kumimoji="1" lang="ja-JP" altLang="en-US" sz="900" b="0" i="0" u="none" strike="noStrike" kern="1200" cap="none" spc="0" normalizeH="0" baseline="0" noProof="0" dirty="0">
                          <a:ln>
                            <a:noFill/>
                          </a:ln>
                          <a:solidFill>
                            <a:schemeClr val="tx2"/>
                          </a:solidFill>
                          <a:effectLst/>
                          <a:uLnTx/>
                          <a:uFillTx/>
                          <a:latin typeface="+mn-ea"/>
                          <a:ea typeface="メイリオ"/>
                          <a:cs typeface="+mn-cs"/>
                        </a:rPr>
                        <a:t>万円～）</a:t>
                      </a:r>
                      <a:endParaRPr kumimoji="1" lang="en-US" altLang="ja-JP" sz="900" b="0" i="0" u="none" strike="noStrike" kern="1200" cap="none" spc="0" normalizeH="0" baseline="0" noProof="0" dirty="0">
                        <a:ln>
                          <a:noFill/>
                        </a:ln>
                        <a:solidFill>
                          <a:schemeClr val="tx2"/>
                        </a:solidFill>
                        <a:effectLst/>
                        <a:uLnTx/>
                        <a:uFillTx/>
                        <a:latin typeface="+mn-ea"/>
                        <a:ea typeface="メイリオ"/>
                        <a:cs typeface="+mn-cs"/>
                      </a:endParaRPr>
                    </a:p>
                    <a:p>
                      <a:pPr marL="99450" marR="0" lvl="0" indent="-99450" algn="l" defTabSz="914423" rtl="0" eaLnBrk="1" fontAlgn="auto" latinLnBrk="0" hangingPunct="1">
                        <a:lnSpc>
                          <a:spcPct val="110000"/>
                        </a:lnSpc>
                        <a:spcBef>
                          <a:spcPts val="0"/>
                        </a:spcBef>
                        <a:spcAft>
                          <a:spcPts val="0"/>
                        </a:spcAft>
                        <a:buClrTx/>
                        <a:buSzTx/>
                        <a:buFont typeface="Arial" panose="020B0604020202020204" pitchFamily="34" charset="0"/>
                        <a:buChar char="•"/>
                        <a:tabLst/>
                        <a:defRPr/>
                      </a:pPr>
                      <a:r>
                        <a:rPr kumimoji="1" lang="ja-JP" altLang="en-US" sz="900" b="0" i="0" u="none" strike="noStrike" kern="1200" cap="none" spc="0" normalizeH="0" baseline="0" noProof="0" dirty="0">
                          <a:ln>
                            <a:noFill/>
                          </a:ln>
                          <a:solidFill>
                            <a:schemeClr val="tx2"/>
                          </a:solidFill>
                          <a:effectLst/>
                          <a:uLnTx/>
                          <a:uFillTx/>
                          <a:latin typeface="+mn-ea"/>
                          <a:ea typeface="メイリオ"/>
                          <a:cs typeface="+mn-cs"/>
                        </a:rPr>
                        <a:t>ブランドパネル　</a:t>
                      </a:r>
                      <a:r>
                        <a:rPr kumimoji="1" lang="en-US" altLang="ja-JP" sz="900" b="0" i="0" u="none" strike="noStrike" kern="1200" cap="none" spc="0" normalizeH="0" baseline="0" noProof="0" dirty="0">
                          <a:ln>
                            <a:noFill/>
                          </a:ln>
                          <a:solidFill>
                            <a:schemeClr val="tx2"/>
                          </a:solidFill>
                          <a:effectLst/>
                          <a:uLnTx/>
                          <a:uFillTx/>
                          <a:latin typeface="+mn-ea"/>
                          <a:ea typeface="メイリオ"/>
                          <a:cs typeface="+mn-cs"/>
                        </a:rPr>
                        <a:t>MD</a:t>
                      </a:r>
                      <a:r>
                        <a:rPr kumimoji="1" lang="ja-JP" altLang="en-US" sz="900" b="0" i="0" u="none" strike="noStrike" kern="1200" cap="none" spc="0" normalizeH="0" baseline="0" noProof="0" dirty="0">
                          <a:ln>
                            <a:noFill/>
                          </a:ln>
                          <a:solidFill>
                            <a:schemeClr val="tx2"/>
                          </a:solidFill>
                          <a:effectLst/>
                          <a:uLnTx/>
                          <a:uFillTx/>
                          <a:latin typeface="+mn-ea"/>
                          <a:ea typeface="メイリオ"/>
                          <a:cs typeface="+mn-cs"/>
                        </a:rPr>
                        <a:t>　トップカバー（市区郡）</a:t>
                      </a:r>
                      <a:endParaRPr kumimoji="1" lang="en-US" altLang="ja-JP" sz="900" b="0" i="0" u="none" strike="noStrike" kern="1200" cap="none" spc="0" normalizeH="0" baseline="0" noProof="0" dirty="0">
                        <a:ln>
                          <a:noFill/>
                        </a:ln>
                        <a:solidFill>
                          <a:schemeClr val="tx2"/>
                        </a:solidFill>
                        <a:effectLst/>
                        <a:uLnTx/>
                        <a:uFillTx/>
                        <a:latin typeface="+mn-ea"/>
                        <a:ea typeface="メイリオ"/>
                        <a:cs typeface="+mn-cs"/>
                      </a:endParaRPr>
                    </a:p>
                    <a:p>
                      <a:pPr marL="99450" marR="0" lvl="0" indent="-99450" algn="l" defTabSz="914423" rtl="0" eaLnBrk="1" fontAlgn="auto" latinLnBrk="0" hangingPunct="1">
                        <a:lnSpc>
                          <a:spcPct val="110000"/>
                        </a:lnSpc>
                        <a:spcBef>
                          <a:spcPts val="0"/>
                        </a:spcBef>
                        <a:spcAft>
                          <a:spcPts val="0"/>
                        </a:spcAft>
                        <a:buClrTx/>
                        <a:buSzTx/>
                        <a:buFont typeface="Arial" panose="020B0604020202020204" pitchFamily="34" charset="0"/>
                        <a:buChar char="•"/>
                        <a:tabLst/>
                        <a:defRPr/>
                      </a:pPr>
                      <a:r>
                        <a:rPr kumimoji="1" lang="ja-JP" altLang="en-US" sz="900" b="0" i="0" u="none" strike="noStrike" kern="1200" cap="none" spc="0" normalizeH="0" baseline="0" noProof="0" dirty="0">
                          <a:ln>
                            <a:noFill/>
                          </a:ln>
                          <a:solidFill>
                            <a:schemeClr val="tx2"/>
                          </a:solidFill>
                          <a:effectLst/>
                          <a:uLnTx/>
                          <a:uFillTx/>
                          <a:latin typeface="+mn-ea"/>
                          <a:ea typeface="メイリオ"/>
                          <a:cs typeface="+mn-cs"/>
                        </a:rPr>
                        <a:t>ブランドパネル　リッチフォーマット　</a:t>
                      </a:r>
                      <a:r>
                        <a:rPr kumimoji="1" lang="en-US" altLang="ja-JP" sz="900" b="0" i="0" u="none" strike="noStrike" kern="1200" cap="none" spc="0" normalizeH="0" baseline="0" noProof="0" dirty="0">
                          <a:ln>
                            <a:noFill/>
                          </a:ln>
                          <a:solidFill>
                            <a:schemeClr val="tx2"/>
                          </a:solidFill>
                          <a:effectLst/>
                          <a:uLnTx/>
                          <a:uFillTx/>
                          <a:latin typeface="+mn-ea"/>
                          <a:ea typeface="メイリオ"/>
                          <a:cs typeface="+mn-cs"/>
                        </a:rPr>
                        <a:t>MD</a:t>
                      </a:r>
                      <a:r>
                        <a:rPr kumimoji="1" lang="ja-JP" altLang="en-US" sz="900" b="0" i="0" u="none" strike="noStrike" kern="1200" cap="none" spc="0" normalizeH="0" baseline="0" noProof="0" dirty="0">
                          <a:ln>
                            <a:noFill/>
                          </a:ln>
                          <a:solidFill>
                            <a:schemeClr val="tx2"/>
                          </a:solidFill>
                          <a:effectLst/>
                          <a:uLnTx/>
                          <a:uFillTx/>
                          <a:latin typeface="+mn-ea"/>
                          <a:ea typeface="メイリオ"/>
                          <a:cs typeface="+mn-cs"/>
                        </a:rPr>
                        <a:t>　トップカバー（都道府県）</a:t>
                      </a:r>
                    </a:p>
                  </a:txBody>
                  <a:tcPr marR="108000" anchor="ctr">
                    <a:lnL w="28575"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768858381"/>
                  </a:ext>
                </a:extLst>
              </a:tr>
              <a:tr h="415016">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zh-TW" altLang="en-US" sz="1000" b="0" dirty="0">
                          <a:solidFill>
                            <a:srgbClr val="FFFFFF"/>
                          </a:solidFill>
                          <a:latin typeface="メイリオ" panose="020B0604030504040204" pitchFamily="50" charset="-128"/>
                          <a:ea typeface="メイリオ" panose="020B0604030504040204" pitchFamily="50" charset="-128"/>
                        </a:rPr>
                        <a:t>制作費</a:t>
                      </a:r>
                      <a:r>
                        <a:rPr kumimoji="1" lang="ja-JP" altLang="en-US" sz="1000" b="0" dirty="0">
                          <a:solidFill>
                            <a:srgbClr val="FFFFFF"/>
                          </a:solidFill>
                          <a:latin typeface="メイリオ" panose="020B0604030504040204" pitchFamily="50" charset="-128"/>
                          <a:ea typeface="メイリオ" panose="020B0604030504040204" pitchFamily="50" charset="-128"/>
                        </a:rPr>
                        <a:t>・掲載費</a:t>
                      </a:r>
                      <a:endParaRPr kumimoji="1" lang="zh-TW" altLang="en-US" sz="1000" b="0" dirty="0">
                        <a:solidFill>
                          <a:srgbClr val="FFFFFF"/>
                        </a:solidFill>
                        <a:latin typeface="メイリオ" panose="020B0604030504040204" pitchFamily="50" charset="-128"/>
                        <a:ea typeface="メイリオ" panose="020B0604030504040204" pitchFamily="50" charset="-128"/>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6">
                        <a:lumMod val="75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dirty="0">
                          <a:solidFill>
                            <a:schemeClr val="tx2"/>
                          </a:solidFill>
                        </a:rPr>
                        <a:t>都度見積もり</a:t>
                      </a:r>
                      <a:r>
                        <a:rPr kumimoji="1" lang="ja-JP" altLang="en-US" sz="900" dirty="0">
                          <a:solidFill>
                            <a:srgbClr val="0D0D0D"/>
                          </a:solidFill>
                        </a:rPr>
                        <a:t>（概算価格：</a:t>
                      </a:r>
                      <a:r>
                        <a:rPr kumimoji="1" lang="en-US" altLang="ja-JP" sz="900" dirty="0">
                          <a:solidFill>
                            <a:srgbClr val="0D0D0D"/>
                          </a:solidFill>
                        </a:rPr>
                        <a:t>350</a:t>
                      </a:r>
                      <a:r>
                        <a:rPr kumimoji="1" lang="ja-JP" altLang="en-US" sz="900" dirty="0">
                          <a:solidFill>
                            <a:srgbClr val="0D0D0D"/>
                          </a:solidFill>
                        </a:rPr>
                        <a:t>万円）</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hMerge="1">
                  <a:txBody>
                    <a:bodyPr/>
                    <a:lstStyle/>
                    <a:p>
                      <a:pPr algn="ctr"/>
                      <a:endParaRPr kumimoji="1" lang="ja-JP" altLang="en-US" sz="800"/>
                    </a:p>
                  </a:txBody>
                  <a:tcPr anchor="ct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dirty="0">
                          <a:solidFill>
                            <a:schemeClr val="tx2"/>
                          </a:solidFill>
                        </a:rPr>
                        <a:t>都度見積もり</a:t>
                      </a:r>
                      <a:r>
                        <a:rPr kumimoji="1" lang="ja-JP" altLang="en-US" sz="900" dirty="0">
                          <a:solidFill>
                            <a:srgbClr val="0D0D0D"/>
                          </a:solidFill>
                        </a:rPr>
                        <a:t>（概算価格：</a:t>
                      </a:r>
                      <a:r>
                        <a:rPr kumimoji="1" lang="en-US" altLang="ja-JP" sz="900" dirty="0">
                          <a:solidFill>
                            <a:srgbClr val="0D0D0D"/>
                          </a:solidFill>
                        </a:rPr>
                        <a:t>350</a:t>
                      </a:r>
                      <a:r>
                        <a:rPr kumimoji="1" lang="ja-JP" altLang="en-US" sz="900" dirty="0">
                          <a:solidFill>
                            <a:srgbClr val="0D0D0D"/>
                          </a:solidFill>
                        </a:rPr>
                        <a:t>万円）</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hMerge="1">
                  <a:txBody>
                    <a:bodyPr/>
                    <a:lstStyle/>
                    <a:p>
                      <a:pPr algn="ctr"/>
                      <a:endParaRPr kumimoji="1" lang="ja-JP" altLang="en-US" sz="800"/>
                    </a:p>
                  </a:txBody>
                  <a:tcPr anchor="ct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dirty="0">
                          <a:solidFill>
                            <a:schemeClr val="tx2"/>
                          </a:solidFill>
                        </a:rPr>
                        <a:t>都度見積もり</a:t>
                      </a:r>
                      <a:r>
                        <a:rPr kumimoji="1" lang="ja-JP" altLang="en-US" sz="900" dirty="0">
                          <a:solidFill>
                            <a:srgbClr val="0D0D0D"/>
                          </a:solidFill>
                        </a:rPr>
                        <a:t>（概算価格：</a:t>
                      </a:r>
                      <a:r>
                        <a:rPr kumimoji="1" lang="en-US" altLang="ja-JP" sz="900" dirty="0">
                          <a:solidFill>
                            <a:srgbClr val="0D0D0D"/>
                          </a:solidFill>
                        </a:rPr>
                        <a:t>700</a:t>
                      </a:r>
                      <a:r>
                        <a:rPr kumimoji="1" lang="ja-JP" altLang="en-US" sz="900" dirty="0">
                          <a:solidFill>
                            <a:srgbClr val="0D0D0D"/>
                          </a:solidFill>
                        </a:rPr>
                        <a:t>万円）</a:t>
                      </a:r>
                    </a:p>
                  </a:txBody>
                  <a:tcPr anchor="ctr">
                    <a:lnL w="28575"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hMerge="1">
                  <a:txBody>
                    <a:bodyPr/>
                    <a:lstStyle/>
                    <a:p>
                      <a:pPr algn="ctr"/>
                      <a:endParaRPr kumimoji="1" lang="ja-JP" altLang="en-US" sz="800"/>
                    </a:p>
                  </a:txBody>
                  <a:tcPr anchor="ctr"/>
                </a:tc>
                <a:extLst>
                  <a:ext uri="{0D108BD9-81ED-4DB2-BD59-A6C34878D82A}">
                    <a16:rowId xmlns:a16="http://schemas.microsoft.com/office/drawing/2014/main" val="485842313"/>
                  </a:ext>
                </a:extLst>
              </a:tr>
              <a:tr h="415016">
                <a:tc>
                  <a:txBody>
                    <a:bodyPr/>
                    <a:lstStyle/>
                    <a:p>
                      <a:pPr algn="ctr"/>
                      <a:r>
                        <a:rPr kumimoji="1" lang="zh-TW" altLang="en-US" sz="1000" b="0" dirty="0">
                          <a:solidFill>
                            <a:srgbClr val="FFFFFF"/>
                          </a:solidFill>
                          <a:latin typeface="メイリオ" panose="020B0604030504040204" pitchFamily="50" charset="-128"/>
                          <a:ea typeface="メイリオ" panose="020B0604030504040204" pitchFamily="50" charset="-128"/>
                        </a:rPr>
                        <a:t>制作費</a:t>
                      </a:r>
                      <a:r>
                        <a:rPr kumimoji="1" lang="ja-JP" altLang="en-US" sz="1000" b="0" dirty="0">
                          <a:solidFill>
                            <a:srgbClr val="FFFFFF"/>
                          </a:solidFill>
                          <a:latin typeface="メイリオ" panose="020B0604030504040204" pitchFamily="50" charset="-128"/>
                          <a:ea typeface="+mn-ea"/>
                        </a:rPr>
                        <a:t>・掲載費</a:t>
                      </a:r>
                      <a:r>
                        <a:rPr kumimoji="1" lang="zh-TW" altLang="en-US" sz="1000" b="0" dirty="0">
                          <a:solidFill>
                            <a:srgbClr val="FFFFFF"/>
                          </a:solidFill>
                          <a:latin typeface="メイリオ" panose="020B0604030504040204" pitchFamily="50" charset="-128"/>
                          <a:ea typeface="メイリオ" panose="020B0604030504040204" pitchFamily="50" charset="-128"/>
                        </a:rPr>
                        <a:t>申込</a:t>
                      </a:r>
                    </a:p>
                    <a:p>
                      <a:pPr algn="ctr"/>
                      <a:r>
                        <a:rPr kumimoji="1" lang="zh-TW" altLang="en-US" sz="1000" b="0" dirty="0">
                          <a:solidFill>
                            <a:srgbClr val="FFFFFF"/>
                          </a:solidFill>
                          <a:latin typeface="メイリオ" panose="020B0604030504040204" pitchFamily="50" charset="-128"/>
                          <a:ea typeface="メイリオ" panose="020B0604030504040204" pitchFamily="50" charset="-128"/>
                        </a:rPr>
                        <a:t>（</a:t>
                      </a:r>
                      <a:r>
                        <a:rPr kumimoji="1" lang="en-US" altLang="zh-TW" sz="1000" b="0" dirty="0">
                          <a:solidFill>
                            <a:srgbClr val="FFFFFF"/>
                          </a:solidFill>
                          <a:latin typeface="メイリオ" panose="020B0604030504040204" pitchFamily="50" charset="-128"/>
                          <a:ea typeface="メイリオ" panose="020B0604030504040204" pitchFamily="50" charset="-128"/>
                        </a:rPr>
                        <a:t>LBPM</a:t>
                      </a:r>
                      <a:r>
                        <a:rPr kumimoji="1" lang="zh-TW" altLang="en-US" sz="1000" b="0" dirty="0">
                          <a:solidFill>
                            <a:srgbClr val="FFFFFF"/>
                          </a:solidFill>
                          <a:latin typeface="メイリオ" panose="020B0604030504040204" pitchFamily="50" charset="-128"/>
                          <a:ea typeface="メイリオ" panose="020B0604030504040204" pitchFamily="50" charset="-128"/>
                        </a:rPr>
                        <a:t>）</a:t>
                      </a:r>
                      <a:endParaRPr kumimoji="1" lang="en-US" altLang="ja-JP" sz="1000" b="0" dirty="0">
                        <a:solidFill>
                          <a:srgbClr val="FFFFFF"/>
                        </a:solidFill>
                        <a:latin typeface="メイリオ" panose="020B0604030504040204" pitchFamily="50" charset="-128"/>
                        <a:ea typeface="+mn-ea"/>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6">
                        <a:lumMod val="75000"/>
                      </a:schemeClr>
                    </a:solidFill>
                  </a:tcPr>
                </a:tc>
                <a:tc gridSpan="6">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900" dirty="0"/>
                        <a:t>「制作・掲載費」としてお申し込みが必要</a:t>
                      </a:r>
                      <a:endParaRPr lang="en-US" altLang="ja-JP" sz="900" dirty="0"/>
                    </a:p>
                  </a:txBody>
                  <a:tcPr anchor="ctr">
                    <a:lnL w="28575"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hMerge="1">
                  <a:txBody>
                    <a:bodyPr/>
                    <a:lstStyle/>
                    <a:p>
                      <a:endParaRPr kumimoji="1" lang="ja-JP" altLang="en-US"/>
                    </a:p>
                  </a:txBody>
                  <a:tcPr/>
                </a:tc>
                <a:tc hMerge="1">
                  <a:txBody>
                    <a:bodyPr/>
                    <a:lstStyle/>
                    <a:p>
                      <a:pPr algn="ctr"/>
                      <a:endParaRPr kumimoji="1" lang="ja-JP" altLang="en-US" sz="900" dirty="0">
                        <a:solidFill>
                          <a:srgbClr val="0D0D0D"/>
                        </a:solidFill>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hMerge="1">
                  <a:txBody>
                    <a:bodyPr/>
                    <a:lstStyle/>
                    <a:p>
                      <a:endParaRPr kumimoji="1" lang="ja-JP" altLang="en-US"/>
                    </a:p>
                  </a:txBody>
                  <a:tcPr/>
                </a:tc>
                <a:tc hMerge="1">
                  <a:txBody>
                    <a:bodyPr/>
                    <a:lstStyle/>
                    <a:p>
                      <a:pPr algn="ctr"/>
                      <a:endParaRPr kumimoji="1" lang="ja-JP" altLang="en-US" sz="900" dirty="0">
                        <a:solidFill>
                          <a:srgbClr val="0D0D0D"/>
                        </a:solidFill>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hMerge="1">
                  <a:txBody>
                    <a:bodyPr/>
                    <a:lstStyle/>
                    <a:p>
                      <a:endParaRPr kumimoji="1" lang="ja-JP" altLang="en-US"/>
                    </a:p>
                  </a:txBody>
                  <a:tcPr/>
                </a:tc>
                <a:extLst>
                  <a:ext uri="{0D108BD9-81ED-4DB2-BD59-A6C34878D82A}">
                    <a16:rowId xmlns:a16="http://schemas.microsoft.com/office/drawing/2014/main" val="3443274106"/>
                  </a:ext>
                </a:extLst>
              </a:tr>
            </a:tbl>
          </a:graphicData>
        </a:graphic>
      </p:graphicFrame>
      <p:sp>
        <p:nvSpPr>
          <p:cNvPr id="3" name="テキスト プレースホルダー 2">
            <a:extLst>
              <a:ext uri="{FF2B5EF4-FFF2-40B4-BE49-F238E27FC236}">
                <a16:creationId xmlns:a16="http://schemas.microsoft.com/office/drawing/2014/main" id="{D019EEC1-B39D-246F-D72F-D6239C6B4F23}"/>
              </a:ext>
            </a:extLst>
          </p:cNvPr>
          <p:cNvSpPr>
            <a:spLocks noGrp="1"/>
          </p:cNvSpPr>
          <p:nvPr>
            <p:ph type="body" sz="quarter" idx="11"/>
          </p:nvPr>
        </p:nvSpPr>
        <p:spPr>
          <a:xfrm>
            <a:off x="587374" y="822878"/>
            <a:ext cx="11014609" cy="792088"/>
          </a:xfrm>
        </p:spPr>
        <p:txBody>
          <a:bodyPr/>
          <a:lstStyle/>
          <a:p>
            <a:r>
              <a:rPr lang="ja-JP" altLang="en-US" dirty="0"/>
              <a:t>対象の誘導用広告商品の出稿金額と制作費・掲載費の合算金額が商品価格となります。 </a:t>
            </a:r>
            <a:endParaRPr lang="en-US" altLang="ja-JP" dirty="0"/>
          </a:p>
          <a:p>
            <a:r>
              <a:rPr lang="ja-JP" altLang="en-US" sz="1100" dirty="0"/>
              <a:t>・誘導用広告は広告管理ツールより予約してください。</a:t>
            </a:r>
            <a:endParaRPr lang="en-US" altLang="ja-JP" sz="1100" strike="sngStrike" dirty="0"/>
          </a:p>
          <a:p>
            <a:r>
              <a:rPr lang="ja-JP" altLang="en-US" sz="1100" dirty="0"/>
              <a:t>・関連約款に同意いただく必要があるため、</a:t>
            </a:r>
            <a:r>
              <a:rPr lang="en-US" altLang="ja-JP" sz="1100" dirty="0"/>
              <a:t>LINE Biz Process Manager(</a:t>
            </a:r>
            <a:r>
              <a:rPr lang="ja-JP" altLang="en-US" sz="1100" dirty="0"/>
              <a:t>以下、</a:t>
            </a:r>
            <a:r>
              <a:rPr lang="en-US" altLang="ja-JP" sz="1100" dirty="0"/>
              <a:t>LBPM)</a:t>
            </a:r>
            <a:r>
              <a:rPr lang="ja-JP" altLang="en-US" sz="1100" dirty="0"/>
              <a:t>から制作・掲載費をお申し込みください。</a:t>
            </a:r>
            <a:endParaRPr lang="ja-JP" altLang="en-US" sz="1100" dirty="0">
              <a:solidFill>
                <a:srgbClr val="000048"/>
              </a:solidFill>
            </a:endParaRPr>
          </a:p>
          <a:p>
            <a:endParaRPr lang="ja-JP" altLang="en-US" dirty="0"/>
          </a:p>
          <a:p>
            <a:endParaRPr lang="ja-JP" altLang="en-US" dirty="0"/>
          </a:p>
        </p:txBody>
      </p:sp>
      <p:sp>
        <p:nvSpPr>
          <p:cNvPr id="4" name="テキスト ボックス 3">
            <a:extLst>
              <a:ext uri="{FF2B5EF4-FFF2-40B4-BE49-F238E27FC236}">
                <a16:creationId xmlns:a16="http://schemas.microsoft.com/office/drawing/2014/main" id="{FB48DF3E-5FE5-6A6A-BCF9-1F21383626EC}"/>
              </a:ext>
            </a:extLst>
          </p:cNvPr>
          <p:cNvSpPr txBox="1"/>
          <p:nvPr/>
        </p:nvSpPr>
        <p:spPr>
          <a:xfrm>
            <a:off x="1214303" y="6475976"/>
            <a:ext cx="11122660" cy="338554"/>
          </a:xfrm>
          <a:prstGeom prst="rect">
            <a:avLst/>
          </a:prstGeom>
          <a:noFill/>
        </p:spPr>
        <p:txBody>
          <a:bodyPr wrap="square" rtlCol="0">
            <a:spAutoFit/>
          </a:bodyPr>
          <a:lstStyle/>
          <a:p>
            <a:r>
              <a:rPr kumimoji="0" lang="en-US" altLang="ja-JP" sz="800" kern="0" dirty="0">
                <a:solidFill>
                  <a:schemeClr val="tx2"/>
                </a:solidFill>
                <a:latin typeface="メイリオ"/>
                <a:ea typeface="メイリオ" panose="020B0604030504040204" pitchFamily="50" charset="-128"/>
              </a:rPr>
              <a:t>※</a:t>
            </a:r>
            <a:r>
              <a:rPr kumimoji="0" lang="ja-JP" altLang="en-US" sz="800" kern="0" dirty="0">
                <a:solidFill>
                  <a:schemeClr val="tx2"/>
                </a:solidFill>
                <a:latin typeface="メイリオ"/>
                <a:ea typeface="メイリオ" panose="020B0604030504040204" pitchFamily="50" charset="-128"/>
              </a:rPr>
              <a:t>誘導用広告でブランドパネル トップカバーを選択された場合、演出インタラクションはブランドパネル掲載状態の</a:t>
            </a:r>
            <a:r>
              <a:rPr kumimoji="0" lang="en-US" altLang="ja-JP" sz="800" kern="0" dirty="0">
                <a:solidFill>
                  <a:schemeClr val="tx2"/>
                </a:solidFill>
                <a:latin typeface="メイリオ"/>
                <a:ea typeface="メイリオ" panose="020B0604030504040204" pitchFamily="50" charset="-128"/>
              </a:rPr>
              <a:t>UI</a:t>
            </a:r>
            <a:r>
              <a:rPr kumimoji="0" lang="ja-JP" altLang="en-US" sz="800" kern="0" dirty="0">
                <a:solidFill>
                  <a:schemeClr val="tx2"/>
                </a:solidFill>
                <a:latin typeface="メイリオ"/>
                <a:ea typeface="メイリオ" panose="020B0604030504040204" pitchFamily="50" charset="-128"/>
              </a:rPr>
              <a:t>を基点とした</a:t>
            </a:r>
            <a:r>
              <a:rPr kumimoji="0" lang="en-US" altLang="ja-JP" sz="800" kern="0" dirty="0">
                <a:solidFill>
                  <a:schemeClr val="tx2"/>
                </a:solidFill>
                <a:latin typeface="メイリオ"/>
                <a:ea typeface="メイリオ" panose="020B0604030504040204" pitchFamily="50" charset="-128"/>
              </a:rPr>
              <a:t>1</a:t>
            </a:r>
            <a:r>
              <a:rPr kumimoji="0" lang="ja-JP" altLang="en-US" sz="800" kern="0" dirty="0">
                <a:solidFill>
                  <a:schemeClr val="tx2"/>
                </a:solidFill>
                <a:latin typeface="メイリオ"/>
                <a:ea typeface="メイリオ" panose="020B0604030504040204" pitchFamily="50" charset="-128"/>
              </a:rPr>
              <a:t>パターンのみの制作となります（追従バナーからもこの演出インタラクション</a:t>
            </a:r>
            <a:endParaRPr kumimoji="0" lang="en-US" altLang="ja-JP" sz="800" kern="0" dirty="0">
              <a:solidFill>
                <a:schemeClr val="tx2"/>
              </a:solidFill>
              <a:latin typeface="メイリオ"/>
              <a:ea typeface="メイリオ" panose="020B0604030504040204" pitchFamily="50" charset="-128"/>
            </a:endParaRPr>
          </a:p>
          <a:p>
            <a:r>
              <a:rPr kumimoji="0" lang="ja-JP" altLang="en-US" sz="800" kern="0" dirty="0">
                <a:solidFill>
                  <a:schemeClr val="tx2"/>
                </a:solidFill>
                <a:latin typeface="メイリオ"/>
                <a:ea typeface="メイリオ" panose="020B0604030504040204" pitchFamily="50" charset="-128"/>
              </a:rPr>
              <a:t>へのリンクとなります）</a:t>
            </a:r>
            <a:endParaRPr kumimoji="0" lang="en-US" altLang="ja-JP" sz="800" kern="0" dirty="0">
              <a:solidFill>
                <a:schemeClr val="tx2"/>
              </a:solidFill>
              <a:latin typeface="メイリオ"/>
              <a:ea typeface="メイリオ" panose="020B0604030504040204" pitchFamily="50" charset="-128"/>
            </a:endParaRPr>
          </a:p>
        </p:txBody>
      </p:sp>
    </p:spTree>
    <p:extLst>
      <p:ext uri="{BB962C8B-B14F-4D97-AF65-F5344CB8AC3E}">
        <p14:creationId xmlns:p14="http://schemas.microsoft.com/office/powerpoint/2010/main" val="125646197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51106D7-4C05-85DA-C3DF-02A972EF0906}"/>
              </a:ext>
            </a:extLst>
          </p:cNvPr>
          <p:cNvSpPr>
            <a:spLocks noGrp="1"/>
          </p:cNvSpPr>
          <p:nvPr>
            <p:ph type="body" sz="quarter" idx="10"/>
          </p:nvPr>
        </p:nvSpPr>
        <p:spPr/>
        <p:txBody>
          <a:bodyPr/>
          <a:lstStyle/>
          <a:p>
            <a:r>
              <a:rPr lang="ja-JP" altLang="en-US" dirty="0"/>
              <a:t>商品価格 </a:t>
            </a:r>
            <a:r>
              <a:rPr lang="ja-JP" altLang="en-US" sz="1600" dirty="0">
                <a:solidFill>
                  <a:srgbClr val="000048"/>
                </a:solidFill>
              </a:rPr>
              <a:t>制作費内包出稿プラン</a:t>
            </a:r>
            <a:endParaRPr lang="ja-JP" altLang="en-US" dirty="0"/>
          </a:p>
        </p:txBody>
      </p:sp>
      <p:sp>
        <p:nvSpPr>
          <p:cNvPr id="3" name="テキスト プレースホルダー 2">
            <a:extLst>
              <a:ext uri="{FF2B5EF4-FFF2-40B4-BE49-F238E27FC236}">
                <a16:creationId xmlns:a16="http://schemas.microsoft.com/office/drawing/2014/main" id="{654FB079-E7F6-29A6-34AD-A240DEE2C04F}"/>
              </a:ext>
            </a:extLst>
          </p:cNvPr>
          <p:cNvSpPr>
            <a:spLocks noGrp="1"/>
          </p:cNvSpPr>
          <p:nvPr>
            <p:ph type="body" sz="quarter" idx="11"/>
          </p:nvPr>
        </p:nvSpPr>
        <p:spPr>
          <a:xfrm>
            <a:off x="600721" y="754812"/>
            <a:ext cx="11014609" cy="792088"/>
          </a:xfrm>
        </p:spPr>
        <p:txBody>
          <a:bodyPr/>
          <a:lstStyle/>
          <a:p>
            <a:pPr fontAlgn="auto">
              <a:spcAft>
                <a:spcPts val="0"/>
              </a:spcAft>
            </a:pPr>
            <a:r>
              <a:rPr lang="ja-JP" altLang="en-US" dirty="0"/>
              <a:t>下記の誘導用広告の最低出稿金額を満たすことで、当該出稿金額に制作費を内包します（誘導用広告の出稿金額が商品価格）。 </a:t>
            </a:r>
            <a:endParaRPr lang="en-US" altLang="ja-JP" dirty="0"/>
          </a:p>
          <a:p>
            <a:r>
              <a:rPr lang="ja-JP" altLang="en-US" dirty="0"/>
              <a:t>・</a:t>
            </a:r>
            <a:r>
              <a:rPr lang="ja-JP" altLang="en-US" sz="1100" dirty="0"/>
              <a:t>誘導用広告は広告管理ツールより予約してください。</a:t>
            </a:r>
          </a:p>
          <a:p>
            <a:r>
              <a:rPr lang="ja-JP" altLang="en-US" sz="1100" dirty="0"/>
              <a:t>・関連約款に同意いただく必要があるため、制作・掲載費を</a:t>
            </a:r>
            <a:r>
              <a:rPr lang="en-US" altLang="ja-JP" sz="1100" dirty="0"/>
              <a:t>LINE Biz Process Manager(</a:t>
            </a:r>
            <a:r>
              <a:rPr lang="ja-JP" altLang="en-US" sz="1100" dirty="0"/>
              <a:t>以下、</a:t>
            </a:r>
            <a:r>
              <a:rPr lang="en-US" altLang="ja-JP" sz="1100" dirty="0"/>
              <a:t>LBPM)</a:t>
            </a:r>
            <a:r>
              <a:rPr lang="ja-JP" altLang="en-US" sz="1100" dirty="0"/>
              <a:t>からお申し込みください。</a:t>
            </a:r>
            <a:r>
              <a:rPr lang="ja-JP" altLang="en-US" sz="1100" dirty="0">
                <a:solidFill>
                  <a:schemeClr val="accent4"/>
                </a:solidFill>
              </a:rPr>
              <a:t>制作費・掲載費が出稿金額に含まれている場合もお申し込みが必要となります。</a:t>
            </a:r>
            <a:endParaRPr lang="ja-JP" altLang="en-US" sz="1100" dirty="0"/>
          </a:p>
        </p:txBody>
      </p:sp>
      <p:graphicFrame>
        <p:nvGraphicFramePr>
          <p:cNvPr id="6" name="表 4">
            <a:extLst>
              <a:ext uri="{FF2B5EF4-FFF2-40B4-BE49-F238E27FC236}">
                <a16:creationId xmlns:a16="http://schemas.microsoft.com/office/drawing/2014/main" id="{C84F0A41-C1F1-B454-246D-C2FFC1D1804D}"/>
              </a:ext>
            </a:extLst>
          </p:cNvPr>
          <p:cNvGraphicFramePr>
            <a:graphicFrameLocks noGrp="1"/>
          </p:cNvGraphicFramePr>
          <p:nvPr>
            <p:extLst>
              <p:ext uri="{D42A27DB-BD31-4B8C-83A1-F6EECF244321}">
                <p14:modId xmlns:p14="http://schemas.microsoft.com/office/powerpoint/2010/main" val="3021734212"/>
              </p:ext>
            </p:extLst>
          </p:nvPr>
        </p:nvGraphicFramePr>
        <p:xfrm>
          <a:off x="289932" y="1738892"/>
          <a:ext cx="11652034" cy="4935942"/>
        </p:xfrm>
        <a:graphic>
          <a:graphicData uri="http://schemas.openxmlformats.org/drawingml/2006/table">
            <a:tbl>
              <a:tblPr/>
              <a:tblGrid>
                <a:gridCol w="899491">
                  <a:extLst>
                    <a:ext uri="{9D8B030D-6E8A-4147-A177-3AD203B41FA5}">
                      <a16:colId xmlns:a16="http://schemas.microsoft.com/office/drawing/2014/main" val="341278832"/>
                    </a:ext>
                  </a:extLst>
                </a:gridCol>
                <a:gridCol w="723729">
                  <a:extLst>
                    <a:ext uri="{9D8B030D-6E8A-4147-A177-3AD203B41FA5}">
                      <a16:colId xmlns:a16="http://schemas.microsoft.com/office/drawing/2014/main" val="3832350142"/>
                    </a:ext>
                  </a:extLst>
                </a:gridCol>
                <a:gridCol w="1509491">
                  <a:extLst>
                    <a:ext uri="{9D8B030D-6E8A-4147-A177-3AD203B41FA5}">
                      <a16:colId xmlns:a16="http://schemas.microsoft.com/office/drawing/2014/main" val="718566478"/>
                    </a:ext>
                  </a:extLst>
                </a:gridCol>
                <a:gridCol w="806441">
                  <a:extLst>
                    <a:ext uri="{9D8B030D-6E8A-4147-A177-3AD203B41FA5}">
                      <a16:colId xmlns:a16="http://schemas.microsoft.com/office/drawing/2014/main" val="727514461"/>
                    </a:ext>
                  </a:extLst>
                </a:gridCol>
                <a:gridCol w="2884576">
                  <a:extLst>
                    <a:ext uri="{9D8B030D-6E8A-4147-A177-3AD203B41FA5}">
                      <a16:colId xmlns:a16="http://schemas.microsoft.com/office/drawing/2014/main" val="4177312814"/>
                    </a:ext>
                  </a:extLst>
                </a:gridCol>
                <a:gridCol w="723729">
                  <a:extLst>
                    <a:ext uri="{9D8B030D-6E8A-4147-A177-3AD203B41FA5}">
                      <a16:colId xmlns:a16="http://schemas.microsoft.com/office/drawing/2014/main" val="2634328868"/>
                    </a:ext>
                  </a:extLst>
                </a:gridCol>
                <a:gridCol w="4104577">
                  <a:extLst>
                    <a:ext uri="{9D8B030D-6E8A-4147-A177-3AD203B41FA5}">
                      <a16:colId xmlns:a16="http://schemas.microsoft.com/office/drawing/2014/main" val="1476557872"/>
                    </a:ext>
                  </a:extLst>
                </a:gridCol>
              </a:tblGrid>
              <a:tr h="288000">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900" dirty="0"/>
                    </a:p>
                  </a:txBody>
                  <a:tcPr marL="0" marR="0" marT="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 altLang="ja-JP" sz="1050" b="1" spc="300" dirty="0">
                          <a:solidFill>
                            <a:schemeClr val="bg1"/>
                          </a:solidFill>
                        </a:rPr>
                        <a:t>PC</a:t>
                      </a:r>
                    </a:p>
                  </a:txBody>
                  <a:tcPr marL="0" marR="0"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pPr algn="ctr"/>
                      <a:endParaRPr kumimoji="1" lang="ja-JP" altLang="en-US" sz="800"/>
                    </a:p>
                  </a:txBody>
                  <a:tcPr anchor="ct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50" b="1" spc="300" dirty="0">
                          <a:solidFill>
                            <a:schemeClr val="bg1"/>
                          </a:solidFill>
                        </a:rPr>
                        <a:t>スマートフォン</a:t>
                      </a:r>
                    </a:p>
                  </a:txBody>
                  <a:tcPr marL="0" marR="0"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pPr algn="ctr"/>
                      <a:endParaRPr kumimoji="1" lang="ja-JP" altLang="en-US" sz="800"/>
                    </a:p>
                  </a:txBody>
                  <a:tcPr anchor="ct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50" b="1" spc="300" dirty="0">
                          <a:solidFill>
                            <a:schemeClr val="bg1"/>
                          </a:solidFill>
                        </a:rPr>
                        <a:t>マルチデバイス</a:t>
                      </a:r>
                    </a:p>
                  </a:txBody>
                  <a:tcPr marL="0" marR="0" marT="36000" marB="0" anchor="ctr">
                    <a:lnL w="28575"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pPr algn="ctr"/>
                      <a:endParaRPr kumimoji="1" lang="ja-JP" altLang="en-US" sz="800"/>
                    </a:p>
                  </a:txBody>
                  <a:tcPr anchor="ctr"/>
                </a:tc>
                <a:extLst>
                  <a:ext uri="{0D108BD9-81ED-4DB2-BD59-A6C34878D82A}">
                    <a16:rowId xmlns:a16="http://schemas.microsoft.com/office/drawing/2014/main" val="1130026910"/>
                  </a:ext>
                </a:extLst>
              </a:tr>
              <a:tr h="594102">
                <a:tc row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b="0" dirty="0">
                          <a:solidFill>
                            <a:schemeClr val="bg1"/>
                          </a:solidFill>
                        </a:rPr>
                        <a:t>誘導用広告</a:t>
                      </a:r>
                      <a:endParaRPr kumimoji="1" lang="en-US" altLang="ja-JP" sz="1000" b="0" dirty="0">
                        <a:solidFill>
                          <a:schemeClr val="bg1"/>
                        </a:solidFill>
                      </a:endParaRPr>
                    </a:p>
                    <a:p>
                      <a:pPr algn="ctr"/>
                      <a:r>
                        <a:rPr kumimoji="1" lang="ja-JP" altLang="en-US" sz="1000" b="0" dirty="0">
                          <a:solidFill>
                            <a:schemeClr val="bg1"/>
                          </a:solidFill>
                        </a:rPr>
                        <a:t>（予約型）</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6">
                        <a:lumMod val="75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dirty="0">
                          <a:solidFill>
                            <a:schemeClr val="bg1"/>
                          </a:solidFill>
                        </a:rPr>
                        <a:t>最低出稿</a:t>
                      </a:r>
                      <a:br>
                        <a:rPr kumimoji="1" lang="en-US" altLang="ja-JP" sz="1000" dirty="0">
                          <a:solidFill>
                            <a:schemeClr val="bg1"/>
                          </a:solidFill>
                        </a:rPr>
                      </a:br>
                      <a:r>
                        <a:rPr kumimoji="1" lang="ja-JP" altLang="en-US" sz="1000" dirty="0">
                          <a:solidFill>
                            <a:schemeClr val="bg1"/>
                          </a:solidFill>
                        </a:rPr>
                        <a:t>金額</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6">
                        <a:lumMod val="75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ja-JP" altLang="en-US" sz="1000" u="none" strike="noStrike" dirty="0">
                          <a:solidFill>
                            <a:schemeClr val="bg1"/>
                          </a:solidFill>
                          <a:effectLst/>
                        </a:rPr>
                        <a:t>商品名</a:t>
                      </a:r>
                      <a:endParaRPr kumimoji="1" lang="ja-JP" altLang="en-US" sz="1000" b="1" i="0" u="none" strike="noStrike" kern="1200" dirty="0">
                        <a:solidFill>
                          <a:schemeClr val="bg1"/>
                        </a:solidFill>
                        <a:effectLst/>
                        <a:latin typeface="+mn-lt"/>
                        <a:ea typeface="游ゴシック" panose="020B0400000000000000" pitchFamily="50" charset="-128"/>
                        <a:cs typeface="+mn-cs"/>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6">
                        <a:lumMod val="75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algn="ctr" defTabSz="914400" rtl="0" eaLnBrk="1" fontAlgn="ctr" latinLnBrk="0" hangingPunct="1"/>
                      <a:r>
                        <a:rPr kumimoji="1" lang="zh-TW" altLang="en-US" sz="1000" u="none" strike="noStrike" kern="1200" dirty="0">
                          <a:solidFill>
                            <a:schemeClr val="bg1"/>
                          </a:solidFill>
                          <a:effectLst/>
                          <a:latin typeface="+mn-lt"/>
                          <a:ea typeface="+mn-ea"/>
                          <a:cs typeface="+mn-cs"/>
                        </a:rPr>
                        <a:t>最低出稿</a:t>
                      </a:r>
                      <a:br>
                        <a:rPr kumimoji="1" lang="en-US" altLang="zh-TW" sz="1000" u="none" strike="noStrike" kern="1200" dirty="0">
                          <a:solidFill>
                            <a:schemeClr val="bg1"/>
                          </a:solidFill>
                          <a:effectLst/>
                          <a:latin typeface="+mn-lt"/>
                          <a:ea typeface="+mn-ea"/>
                          <a:cs typeface="+mn-cs"/>
                        </a:rPr>
                      </a:br>
                      <a:r>
                        <a:rPr kumimoji="1" lang="zh-TW" altLang="en-US" sz="1000" u="none" strike="noStrike" kern="1200" dirty="0">
                          <a:solidFill>
                            <a:schemeClr val="bg1"/>
                          </a:solidFill>
                          <a:effectLst/>
                          <a:latin typeface="+mn-lt"/>
                          <a:ea typeface="+mn-ea"/>
                          <a:cs typeface="+mn-cs"/>
                        </a:rPr>
                        <a:t>金額</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6">
                        <a:lumMod val="75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ja-JP" altLang="en-US" sz="1000" u="none" strike="noStrike">
                          <a:solidFill>
                            <a:schemeClr val="bg1"/>
                          </a:solidFill>
                          <a:effectLst/>
                        </a:rPr>
                        <a:t>商品名</a:t>
                      </a:r>
                      <a:endParaRPr kumimoji="1" lang="ja-JP" altLang="en-US" sz="1000" b="1" i="0" u="none" strike="noStrike" kern="1200">
                        <a:solidFill>
                          <a:schemeClr val="bg1"/>
                        </a:solidFill>
                        <a:effectLst/>
                        <a:latin typeface="+mn-lt"/>
                        <a:ea typeface="游ゴシック" panose="020B0400000000000000" pitchFamily="50" charset="-128"/>
                        <a:cs typeface="+mn-cs"/>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6">
                        <a:lumMod val="75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algn="ctr" defTabSz="914400" rtl="0" eaLnBrk="1" fontAlgn="ctr" latinLnBrk="0" hangingPunct="1"/>
                      <a:r>
                        <a:rPr kumimoji="1" lang="zh-TW" altLang="en-US" sz="1000" u="none" strike="noStrike" kern="1200" dirty="0">
                          <a:solidFill>
                            <a:schemeClr val="bg1"/>
                          </a:solidFill>
                          <a:effectLst/>
                          <a:latin typeface="+mn-lt"/>
                          <a:ea typeface="+mn-ea"/>
                          <a:cs typeface="+mn-cs"/>
                        </a:rPr>
                        <a:t>最低出稿</a:t>
                      </a:r>
                      <a:br>
                        <a:rPr kumimoji="1" lang="en-US" altLang="zh-TW" sz="1000" u="none" strike="noStrike" kern="1200" dirty="0">
                          <a:solidFill>
                            <a:schemeClr val="bg1"/>
                          </a:solidFill>
                          <a:effectLst/>
                          <a:latin typeface="+mn-lt"/>
                          <a:ea typeface="+mn-ea"/>
                          <a:cs typeface="+mn-cs"/>
                        </a:rPr>
                      </a:br>
                      <a:r>
                        <a:rPr kumimoji="1" lang="zh-TW" altLang="en-US" sz="1000" u="none" strike="noStrike" kern="1200" dirty="0">
                          <a:solidFill>
                            <a:schemeClr val="bg1"/>
                          </a:solidFill>
                          <a:effectLst/>
                          <a:latin typeface="+mn-lt"/>
                          <a:ea typeface="+mn-ea"/>
                          <a:cs typeface="+mn-cs"/>
                        </a:rPr>
                        <a:t>金額</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6">
                        <a:lumMod val="75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ja-JP" altLang="en-US" sz="1000" u="none" strike="noStrike">
                          <a:solidFill>
                            <a:schemeClr val="bg1"/>
                          </a:solidFill>
                          <a:effectLst/>
                        </a:rPr>
                        <a:t>商品名</a:t>
                      </a:r>
                      <a:endParaRPr kumimoji="1" lang="ja-JP" altLang="en-US" sz="1000" b="1" i="0" u="none" strike="noStrike" kern="1200">
                        <a:solidFill>
                          <a:schemeClr val="bg1"/>
                        </a:solidFill>
                        <a:effectLst/>
                        <a:latin typeface="+mn-lt"/>
                        <a:ea typeface="游ゴシック" panose="020B0400000000000000" pitchFamily="50" charset="-128"/>
                        <a:cs typeface="+mn-cs"/>
                      </a:endParaRPr>
                    </a:p>
                  </a:txBody>
                  <a:tcPr anchor="ctr">
                    <a:lnL w="28575"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6">
                        <a:lumMod val="75000"/>
                      </a:schemeClr>
                    </a:solidFill>
                  </a:tcPr>
                </a:tc>
                <a:extLst>
                  <a:ext uri="{0D108BD9-81ED-4DB2-BD59-A6C34878D82A}">
                    <a16:rowId xmlns:a16="http://schemas.microsoft.com/office/drawing/2014/main" val="2353829751"/>
                  </a:ext>
                </a:extLst>
              </a:tr>
              <a:tr h="556704">
                <a:tc vMerge="1">
                  <a:txBody>
                    <a:bodyPr/>
                    <a:lstStyle/>
                    <a:p>
                      <a:pPr algn="ctr"/>
                      <a:endParaRPr kumimoji="1" lang="ja-JP" altLang="en-US" sz="800"/>
                    </a:p>
                  </a:txBody>
                  <a:tcPr anchor="ct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u="none" strike="noStrike" dirty="0">
                          <a:solidFill>
                            <a:srgbClr val="0D0D0D"/>
                          </a:solidFill>
                          <a:effectLst/>
                        </a:rPr>
                        <a:t>2000</a:t>
                      </a:r>
                      <a:r>
                        <a:rPr lang="ja-JP" altLang="en-US" sz="900" u="none" strike="noStrike" dirty="0">
                          <a:solidFill>
                            <a:srgbClr val="0D0D0D"/>
                          </a:solidFill>
                          <a:effectLst/>
                        </a:rPr>
                        <a:t>万円～</a:t>
                      </a:r>
                      <a:endParaRPr lang="ja-JP" altLang="en-US" sz="900" b="1" i="0" u="none" strike="noStrike" dirty="0">
                        <a:solidFill>
                          <a:srgbClr val="0D0D0D"/>
                        </a:solidFill>
                        <a:effectLst/>
                        <a:latin typeface="+mn-lt"/>
                        <a:ea typeface="メイリオ" panose="020B0604030504040204" pitchFamily="50" charset="-128"/>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l" defTabSz="914423"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en-US" altLang="ja-JP" sz="900" dirty="0">
                          <a:solidFill>
                            <a:srgbClr val="0D0D0D"/>
                          </a:solidFill>
                        </a:rPr>
                        <a:t>※</a:t>
                      </a:r>
                      <a:r>
                        <a:rPr kumimoji="1" lang="ja-JP" altLang="en-US" sz="900" dirty="0">
                          <a:solidFill>
                            <a:srgbClr val="0D0D0D"/>
                          </a:solidFill>
                        </a:rPr>
                        <a:t>静止画推奨</a:t>
                      </a:r>
                      <a:endParaRPr kumimoji="1" lang="en-US" altLang="ja-JP" sz="900" dirty="0">
                        <a:solidFill>
                          <a:srgbClr val="0D0D0D"/>
                        </a:solidFill>
                      </a:endParaRPr>
                    </a:p>
                    <a:p>
                      <a:pPr marL="99450" indent="-99450" algn="l">
                        <a:lnSpc>
                          <a:spcPct val="110000"/>
                        </a:lnSpc>
                        <a:buFont typeface="Arial" panose="020B0604020202020204" pitchFamily="34" charset="0"/>
                        <a:buChar char="•"/>
                      </a:pPr>
                      <a:r>
                        <a:rPr kumimoji="1" lang="ja-JP" altLang="en-US" sz="900" dirty="0">
                          <a:solidFill>
                            <a:srgbClr val="0D0D0D"/>
                          </a:solidFill>
                        </a:rPr>
                        <a:t>ブランドパネル</a:t>
                      </a:r>
                      <a:r>
                        <a:rPr kumimoji="1" lang="en-US" altLang="ja-JP" sz="900" dirty="0">
                          <a:solidFill>
                            <a:srgbClr val="0D0D0D"/>
                          </a:solidFill>
                        </a:rPr>
                        <a:t>PC</a:t>
                      </a:r>
                      <a:r>
                        <a:rPr kumimoji="1" lang="ja-JP" altLang="en-US" sz="900" dirty="0">
                          <a:solidFill>
                            <a:srgbClr val="0D0D0D"/>
                          </a:solidFill>
                        </a:rPr>
                        <a:t>（</a:t>
                      </a:r>
                      <a:r>
                        <a:rPr kumimoji="1" lang="en-US" altLang="ja-JP" sz="900" dirty="0">
                          <a:solidFill>
                            <a:srgbClr val="0D0D0D"/>
                          </a:solidFill>
                        </a:rPr>
                        <a:t>1000</a:t>
                      </a:r>
                      <a:r>
                        <a:rPr kumimoji="1" lang="ja-JP" altLang="en-US" sz="900" dirty="0">
                          <a:solidFill>
                            <a:srgbClr val="0D0D0D"/>
                          </a:solidFill>
                        </a:rPr>
                        <a:t>万円～）</a:t>
                      </a:r>
                    </a:p>
                    <a:p>
                      <a:pPr marL="99450" indent="-99450" algn="l">
                        <a:lnSpc>
                          <a:spcPct val="110000"/>
                        </a:lnSpc>
                        <a:buFont typeface="Arial" panose="020B0604020202020204" pitchFamily="34" charset="0"/>
                        <a:buChar char="•"/>
                      </a:pPr>
                      <a:r>
                        <a:rPr kumimoji="1" lang="ja-JP" altLang="en-US" sz="900" dirty="0">
                          <a:solidFill>
                            <a:srgbClr val="0D0D0D"/>
                          </a:solidFill>
                        </a:rPr>
                        <a:t>ブランドパネル</a:t>
                      </a:r>
                      <a:r>
                        <a:rPr kumimoji="1" lang="en-US" altLang="ja-JP" sz="900" dirty="0">
                          <a:solidFill>
                            <a:srgbClr val="0D0D0D"/>
                          </a:solidFill>
                        </a:rPr>
                        <a:t>PC</a:t>
                      </a:r>
                      <a:r>
                        <a:rPr kumimoji="1" lang="ja-JP" altLang="en-US" sz="900" dirty="0">
                          <a:solidFill>
                            <a:srgbClr val="0D0D0D"/>
                          </a:solidFill>
                        </a:rPr>
                        <a:t>（都道府県）（</a:t>
                      </a:r>
                      <a:r>
                        <a:rPr kumimoji="1" lang="en-US" altLang="ja-JP" sz="900" dirty="0">
                          <a:solidFill>
                            <a:srgbClr val="0D0D0D"/>
                          </a:solidFill>
                        </a:rPr>
                        <a:t>300</a:t>
                      </a:r>
                      <a:r>
                        <a:rPr kumimoji="1" lang="ja-JP" altLang="en-US" sz="900" dirty="0">
                          <a:solidFill>
                            <a:srgbClr val="0D0D0D"/>
                          </a:solidFill>
                        </a:rPr>
                        <a:t>万円～）</a:t>
                      </a:r>
                    </a:p>
                    <a:p>
                      <a:pPr marL="99450" indent="-99450" algn="l">
                        <a:lnSpc>
                          <a:spcPct val="110000"/>
                        </a:lnSpc>
                        <a:buFont typeface="Arial" panose="020B0604020202020204" pitchFamily="34" charset="0"/>
                        <a:buChar char="•"/>
                      </a:pPr>
                      <a:r>
                        <a:rPr kumimoji="1" lang="ja-JP" altLang="en-US" sz="900" dirty="0">
                          <a:solidFill>
                            <a:srgbClr val="0D0D0D"/>
                          </a:solidFill>
                        </a:rPr>
                        <a:t>ブランドパネル</a:t>
                      </a:r>
                      <a:r>
                        <a:rPr kumimoji="1" lang="en-US" altLang="ja-JP" sz="900" dirty="0">
                          <a:solidFill>
                            <a:srgbClr val="0D0D0D"/>
                          </a:solidFill>
                        </a:rPr>
                        <a:t>PC</a:t>
                      </a:r>
                      <a:r>
                        <a:rPr kumimoji="1" lang="ja-JP" altLang="en-US" sz="900" dirty="0">
                          <a:solidFill>
                            <a:srgbClr val="0D0D0D"/>
                          </a:solidFill>
                        </a:rPr>
                        <a:t>（市区郡）</a:t>
                      </a:r>
                      <a:endParaRPr kumimoji="1" lang="en-US" altLang="ja-JP" sz="900" dirty="0">
                        <a:solidFill>
                          <a:srgbClr val="0D0D0D"/>
                        </a:solidFill>
                      </a:endParaRPr>
                    </a:p>
                    <a:p>
                      <a:pPr marL="99450" indent="-99450" algn="l">
                        <a:lnSpc>
                          <a:spcPct val="110000"/>
                        </a:lnSpc>
                        <a:buFont typeface="Arial" panose="020B0604020202020204" pitchFamily="34" charset="0"/>
                        <a:buChar char="•"/>
                      </a:pPr>
                      <a:r>
                        <a:rPr kumimoji="1" lang="ja-JP" altLang="en-US" sz="900" dirty="0">
                          <a:solidFill>
                            <a:srgbClr val="0D0D0D"/>
                          </a:solidFill>
                        </a:rPr>
                        <a:t>ブランドパネルトップインパクト</a:t>
                      </a:r>
                      <a:r>
                        <a:rPr kumimoji="1" lang="en-US" altLang="ja-JP" sz="900" dirty="0">
                          <a:solidFill>
                            <a:srgbClr val="0D0D0D"/>
                          </a:solidFill>
                        </a:rPr>
                        <a:t>PC</a:t>
                      </a:r>
                      <a:endParaRPr kumimoji="1" lang="ja-JP" altLang="en-US" sz="900" dirty="0">
                        <a:solidFill>
                          <a:srgbClr val="0D0D0D"/>
                        </a:solidFill>
                      </a:endParaRPr>
                    </a:p>
                    <a:p>
                      <a:pPr marL="99450" indent="-99450" algn="l">
                        <a:lnSpc>
                          <a:spcPct val="110000"/>
                        </a:lnSpc>
                        <a:buFont typeface="Arial" panose="020B0604020202020204" pitchFamily="34" charset="0"/>
                        <a:buChar char="•"/>
                      </a:pPr>
                      <a:r>
                        <a:rPr kumimoji="1" lang="ja-JP" altLang="en-US" sz="900" dirty="0">
                          <a:solidFill>
                            <a:srgbClr val="0D0D0D"/>
                          </a:solidFill>
                        </a:rPr>
                        <a:t>ブランドパネルトップインパクト</a:t>
                      </a:r>
                      <a:r>
                        <a:rPr kumimoji="1" lang="en-US" altLang="ja-JP" sz="900" dirty="0">
                          <a:solidFill>
                            <a:srgbClr val="0D0D0D"/>
                          </a:solidFill>
                        </a:rPr>
                        <a:t>PC</a:t>
                      </a:r>
                      <a:r>
                        <a:rPr kumimoji="1" lang="ja-JP" altLang="en-US" sz="900" dirty="0">
                          <a:solidFill>
                            <a:srgbClr val="0D0D0D"/>
                          </a:solidFill>
                        </a:rPr>
                        <a:t>（都道府県）</a:t>
                      </a:r>
                    </a:p>
                    <a:p>
                      <a:pPr marL="99450" indent="-99450" algn="l">
                        <a:lnSpc>
                          <a:spcPct val="110000"/>
                        </a:lnSpc>
                        <a:buFont typeface="Arial" panose="020B0604020202020204" pitchFamily="34" charset="0"/>
                        <a:buChar char="•"/>
                      </a:pPr>
                      <a:r>
                        <a:rPr kumimoji="1" lang="ja-JP" altLang="en-US" sz="900" dirty="0">
                          <a:solidFill>
                            <a:srgbClr val="0D0D0D"/>
                          </a:solidFill>
                        </a:rPr>
                        <a:t>ブランドパネルトップインパクトパノラマ</a:t>
                      </a:r>
                      <a:r>
                        <a:rPr kumimoji="1" lang="en-US" altLang="ja-JP" sz="900" dirty="0">
                          <a:solidFill>
                            <a:srgbClr val="0D0D0D"/>
                          </a:solidFill>
                        </a:rPr>
                        <a:t>PC</a:t>
                      </a:r>
                      <a:r>
                        <a:rPr kumimoji="1" lang="ja-JP" altLang="en-US" sz="900" dirty="0">
                          <a:solidFill>
                            <a:srgbClr val="0D0D0D"/>
                          </a:solidFill>
                        </a:rPr>
                        <a:t>（</a:t>
                      </a:r>
                      <a:r>
                        <a:rPr kumimoji="1" lang="en-US" altLang="ja-JP" sz="900" dirty="0">
                          <a:solidFill>
                            <a:srgbClr val="0D0D0D"/>
                          </a:solidFill>
                        </a:rPr>
                        <a:t>2000</a:t>
                      </a:r>
                      <a:r>
                        <a:rPr kumimoji="1" lang="ja-JP" altLang="en-US" sz="900" dirty="0">
                          <a:solidFill>
                            <a:srgbClr val="0D0D0D"/>
                          </a:solidFill>
                        </a:rPr>
                        <a:t>万円～）</a:t>
                      </a:r>
                      <a:endParaRPr kumimoji="1" lang="en-US" altLang="ja-JP" sz="900" dirty="0">
                        <a:solidFill>
                          <a:srgbClr val="0D0D0D"/>
                        </a:solidFill>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u="none" strike="noStrike" dirty="0">
                          <a:solidFill>
                            <a:srgbClr val="0D0D0D"/>
                          </a:solidFill>
                          <a:effectLst/>
                        </a:rPr>
                        <a:t>2000</a:t>
                      </a:r>
                      <a:r>
                        <a:rPr lang="ja-JP" altLang="en-US" sz="900" u="none" strike="noStrike">
                          <a:solidFill>
                            <a:srgbClr val="0D0D0D"/>
                          </a:solidFill>
                          <a:effectLst/>
                        </a:rPr>
                        <a:t>万円～</a:t>
                      </a:r>
                      <a:endParaRPr lang="ja-JP" altLang="en-US" sz="900" b="1" i="0" u="none" strike="noStrike">
                        <a:solidFill>
                          <a:srgbClr val="0D0D0D"/>
                        </a:solidFill>
                        <a:effectLst/>
                        <a:latin typeface="+mn-lt"/>
                        <a:ea typeface="メイリオ" panose="020B0604030504040204" pitchFamily="50" charset="-128"/>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indent="0" algn="l" rtl="0" fontAlgn="ctr">
                        <a:lnSpc>
                          <a:spcPct val="110000"/>
                        </a:lnSpc>
                        <a:buFont typeface="Arial" panose="020B0604020202020204" pitchFamily="34" charset="0"/>
                        <a:buNone/>
                      </a:pPr>
                      <a:r>
                        <a:rPr lang="en-US" altLang="ja-JP" sz="900" u="none" strike="noStrike" dirty="0">
                          <a:solidFill>
                            <a:srgbClr val="0D0D0D"/>
                          </a:solidFill>
                          <a:effectLst/>
                        </a:rPr>
                        <a:t>※</a:t>
                      </a:r>
                      <a:r>
                        <a:rPr lang="ja-JP" altLang="en-US" sz="900" u="none" strike="noStrike" dirty="0">
                          <a:solidFill>
                            <a:srgbClr val="0D0D0D"/>
                          </a:solidFill>
                          <a:effectLst/>
                        </a:rPr>
                        <a:t>静止画のみ対応可 　</a:t>
                      </a:r>
                      <a:endParaRPr lang="en-US" altLang="ja-JP" sz="900" u="none" strike="noStrike" dirty="0">
                        <a:solidFill>
                          <a:srgbClr val="0D0D0D"/>
                        </a:solidFill>
                        <a:effectLst/>
                      </a:endParaRPr>
                    </a:p>
                    <a:p>
                      <a:pPr marL="99450" indent="-99450" algn="l" rtl="0" fontAlgn="ctr">
                        <a:lnSpc>
                          <a:spcPct val="110000"/>
                        </a:lnSpc>
                        <a:buFont typeface="Arial" panose="020B0604020202020204" pitchFamily="34" charset="0"/>
                        <a:buChar char="•"/>
                      </a:pPr>
                      <a:r>
                        <a:rPr lang="ja-JP" altLang="en-US" sz="900" u="none" strike="noStrike" dirty="0">
                          <a:solidFill>
                            <a:srgbClr val="0D0D0D"/>
                          </a:solidFill>
                          <a:effectLst/>
                        </a:rPr>
                        <a:t>ブランドパネル</a:t>
                      </a:r>
                      <a:r>
                        <a:rPr lang="en-US" altLang="ja-JP" sz="900" u="none" strike="noStrike" dirty="0">
                          <a:solidFill>
                            <a:srgbClr val="0D0D0D"/>
                          </a:solidFill>
                          <a:effectLst/>
                        </a:rPr>
                        <a:t>SP</a:t>
                      </a:r>
                      <a:r>
                        <a:rPr lang="ja-JP" altLang="en-US" sz="900" u="none" strike="noStrike" dirty="0">
                          <a:solidFill>
                            <a:srgbClr val="0D0D0D"/>
                          </a:solidFill>
                          <a:effectLst/>
                        </a:rPr>
                        <a:t>（</a:t>
                      </a:r>
                      <a:r>
                        <a:rPr lang="en-US" altLang="ja-JP" sz="900" u="none" strike="noStrike" dirty="0">
                          <a:solidFill>
                            <a:srgbClr val="0D0D0D"/>
                          </a:solidFill>
                          <a:effectLst/>
                        </a:rPr>
                        <a:t>1000</a:t>
                      </a:r>
                      <a:r>
                        <a:rPr lang="ja-JP" altLang="en-US" sz="900" u="none" strike="noStrike" dirty="0">
                          <a:solidFill>
                            <a:srgbClr val="0D0D0D"/>
                          </a:solidFill>
                          <a:effectLst/>
                        </a:rPr>
                        <a:t>万円～）</a:t>
                      </a:r>
                    </a:p>
                    <a:p>
                      <a:pPr marL="99450" indent="-99450" algn="l" rtl="0" fontAlgn="ctr">
                        <a:lnSpc>
                          <a:spcPct val="110000"/>
                        </a:lnSpc>
                        <a:buFont typeface="Arial" panose="020B0604020202020204" pitchFamily="34" charset="0"/>
                        <a:buChar char="•"/>
                      </a:pPr>
                      <a:r>
                        <a:rPr lang="ja-JP" altLang="en-US" sz="900" u="none" strike="noStrike" dirty="0">
                          <a:solidFill>
                            <a:srgbClr val="0D0D0D"/>
                          </a:solidFill>
                          <a:effectLst/>
                        </a:rPr>
                        <a:t>ブランドパネル</a:t>
                      </a:r>
                      <a:r>
                        <a:rPr lang="en-US" altLang="ja-JP" sz="900" u="none" strike="noStrike" dirty="0">
                          <a:solidFill>
                            <a:srgbClr val="0D0D0D"/>
                          </a:solidFill>
                          <a:effectLst/>
                        </a:rPr>
                        <a:t>SP</a:t>
                      </a:r>
                      <a:r>
                        <a:rPr lang="ja-JP" altLang="en-US" sz="900" u="none" strike="noStrike" dirty="0">
                          <a:solidFill>
                            <a:srgbClr val="0D0D0D"/>
                          </a:solidFill>
                          <a:effectLst/>
                        </a:rPr>
                        <a:t>（</a:t>
                      </a:r>
                      <a:r>
                        <a:rPr lang="en-US" altLang="ja-JP" sz="900" u="none" strike="noStrike" dirty="0">
                          <a:solidFill>
                            <a:srgbClr val="0D0D0D"/>
                          </a:solidFill>
                          <a:effectLst/>
                        </a:rPr>
                        <a:t>FQ1</a:t>
                      </a:r>
                      <a:r>
                        <a:rPr lang="ja-JP" altLang="en-US" sz="900" u="none" strike="noStrike" dirty="0">
                          <a:solidFill>
                            <a:srgbClr val="0D0D0D"/>
                          </a:solidFill>
                          <a:effectLst/>
                        </a:rPr>
                        <a:t>）</a:t>
                      </a:r>
                      <a:endParaRPr lang="en-US" altLang="ja-JP" sz="900" u="none" strike="noStrike" dirty="0">
                        <a:solidFill>
                          <a:srgbClr val="0D0D0D"/>
                        </a:solidFill>
                        <a:effectLst/>
                      </a:endParaRPr>
                    </a:p>
                    <a:p>
                      <a:pPr marL="99450" indent="-99450" algn="l" rtl="0" fontAlgn="ctr">
                        <a:lnSpc>
                          <a:spcPct val="110000"/>
                        </a:lnSpc>
                        <a:buFont typeface="Arial" panose="020B0604020202020204" pitchFamily="34" charset="0"/>
                        <a:buChar char="•"/>
                      </a:pPr>
                      <a:r>
                        <a:rPr lang="ja-JP" altLang="en-US" sz="900" u="none" strike="noStrike" dirty="0">
                          <a:solidFill>
                            <a:srgbClr val="0D0D0D"/>
                          </a:solidFill>
                          <a:effectLst/>
                        </a:rPr>
                        <a:t>ブランドパネル</a:t>
                      </a:r>
                      <a:r>
                        <a:rPr lang="en-US" altLang="ja-JP" sz="900" u="none" strike="noStrike" dirty="0">
                          <a:solidFill>
                            <a:srgbClr val="0D0D0D"/>
                          </a:solidFill>
                          <a:effectLst/>
                        </a:rPr>
                        <a:t>SP</a:t>
                      </a:r>
                      <a:r>
                        <a:rPr lang="ja-JP" altLang="en-US" sz="900" u="none" strike="noStrike" dirty="0">
                          <a:solidFill>
                            <a:srgbClr val="0D0D0D"/>
                          </a:solidFill>
                          <a:effectLst/>
                        </a:rPr>
                        <a:t>（都道府県）（</a:t>
                      </a:r>
                      <a:r>
                        <a:rPr lang="en-US" altLang="ja-JP" sz="900" u="none" strike="noStrike" dirty="0">
                          <a:solidFill>
                            <a:srgbClr val="0D0D0D"/>
                          </a:solidFill>
                          <a:effectLst/>
                        </a:rPr>
                        <a:t>300</a:t>
                      </a:r>
                      <a:r>
                        <a:rPr lang="ja-JP" altLang="en-US" sz="900" u="none" strike="noStrike" dirty="0">
                          <a:solidFill>
                            <a:srgbClr val="0D0D0D"/>
                          </a:solidFill>
                          <a:effectLst/>
                        </a:rPr>
                        <a:t>万円～）</a:t>
                      </a:r>
                      <a:endParaRPr lang="en-US" altLang="ja-JP" sz="900" u="none" strike="noStrike" dirty="0">
                        <a:solidFill>
                          <a:srgbClr val="0D0D0D"/>
                        </a:solidFill>
                        <a:effectLst/>
                      </a:endParaRPr>
                    </a:p>
                    <a:p>
                      <a:pPr marL="99450" indent="-99450" algn="l" rtl="0" fontAlgn="ctr">
                        <a:lnSpc>
                          <a:spcPct val="110000"/>
                        </a:lnSpc>
                        <a:buFont typeface="Arial" panose="020B0604020202020204" pitchFamily="34" charset="0"/>
                        <a:buChar char="•"/>
                      </a:pPr>
                      <a:r>
                        <a:rPr lang="ja-JP" altLang="en-US" sz="900" u="none" strike="noStrike" dirty="0">
                          <a:solidFill>
                            <a:srgbClr val="0D0D0D"/>
                          </a:solidFill>
                          <a:effectLst/>
                        </a:rPr>
                        <a:t>ブランドパネル</a:t>
                      </a:r>
                      <a:r>
                        <a:rPr lang="en-US" altLang="ja-JP" sz="900" u="none" strike="noStrike" dirty="0">
                          <a:solidFill>
                            <a:srgbClr val="0D0D0D"/>
                          </a:solidFill>
                          <a:effectLst/>
                        </a:rPr>
                        <a:t>SP</a:t>
                      </a:r>
                      <a:r>
                        <a:rPr lang="ja-JP" altLang="en-US" sz="900" u="none" strike="noStrike" dirty="0">
                          <a:solidFill>
                            <a:srgbClr val="0D0D0D"/>
                          </a:solidFill>
                          <a:effectLst/>
                        </a:rPr>
                        <a:t>（市区郡）</a:t>
                      </a:r>
                    </a:p>
                    <a:p>
                      <a:pPr marL="99450" indent="-99450" algn="l" rtl="0" fontAlgn="ctr">
                        <a:lnSpc>
                          <a:spcPct val="110000"/>
                        </a:lnSpc>
                        <a:buFont typeface="Arial" panose="020B0604020202020204" pitchFamily="34" charset="0"/>
                        <a:buChar char="•"/>
                      </a:pPr>
                      <a:r>
                        <a:rPr lang="ja-JP" altLang="en-US" sz="900" u="none" strike="noStrike" dirty="0">
                          <a:solidFill>
                            <a:srgbClr val="0D0D0D"/>
                          </a:solidFill>
                          <a:effectLst/>
                        </a:rPr>
                        <a:t>ブランドパネル</a:t>
                      </a:r>
                      <a:r>
                        <a:rPr lang="en-US" altLang="ja-JP" sz="900" u="none" strike="noStrike" dirty="0">
                          <a:solidFill>
                            <a:srgbClr val="0D0D0D"/>
                          </a:solidFill>
                          <a:effectLst/>
                        </a:rPr>
                        <a:t>SP</a:t>
                      </a:r>
                      <a:r>
                        <a:rPr lang="ja-JP" altLang="en-US" sz="900" u="none" strike="noStrike" dirty="0">
                          <a:solidFill>
                            <a:srgbClr val="0D0D0D"/>
                          </a:solidFill>
                          <a:effectLst/>
                        </a:rPr>
                        <a:t>（時間帯ジャック）</a:t>
                      </a:r>
                      <a:endParaRPr lang="en-US" altLang="ja-JP" sz="900" u="none" strike="noStrike" dirty="0">
                        <a:solidFill>
                          <a:srgbClr val="0D0D0D"/>
                        </a:solidFill>
                        <a:effectLst/>
                      </a:endParaRPr>
                    </a:p>
                    <a:p>
                      <a:pPr marL="99450" indent="-99450" algn="l" rtl="0" fontAlgn="ctr">
                        <a:lnSpc>
                          <a:spcPct val="110000"/>
                        </a:lnSpc>
                        <a:buFont typeface="Arial" panose="020B0604020202020204" pitchFamily="34" charset="0"/>
                        <a:buChar char="•"/>
                      </a:pPr>
                      <a:r>
                        <a:rPr lang="ja-JP" altLang="en-US" sz="900" u="none" strike="noStrike" dirty="0">
                          <a:solidFill>
                            <a:srgbClr val="0D0D0D"/>
                          </a:solidFill>
                          <a:effectLst/>
                        </a:rPr>
                        <a:t>ブランドパネル</a:t>
                      </a:r>
                      <a:r>
                        <a:rPr lang="en-US" altLang="ja-JP" sz="900" u="none" strike="noStrike" dirty="0">
                          <a:solidFill>
                            <a:srgbClr val="0D0D0D"/>
                          </a:solidFill>
                          <a:effectLst/>
                        </a:rPr>
                        <a:t>SP</a:t>
                      </a:r>
                      <a:r>
                        <a:rPr lang="ja-JP" altLang="en-US" sz="900" u="none" strike="noStrike" dirty="0">
                          <a:solidFill>
                            <a:srgbClr val="0D0D0D"/>
                          </a:solidFill>
                          <a:effectLst/>
                        </a:rPr>
                        <a:t>（時間帯ジャック　関東</a:t>
                      </a:r>
                      <a:r>
                        <a:rPr lang="en-US" altLang="ja-JP" sz="900" u="none" strike="noStrike" dirty="0">
                          <a:solidFill>
                            <a:srgbClr val="0D0D0D"/>
                          </a:solidFill>
                          <a:effectLst/>
                        </a:rPr>
                        <a:t>1</a:t>
                      </a:r>
                      <a:r>
                        <a:rPr lang="ja-JP" altLang="en-US" sz="900" u="none" strike="noStrike" dirty="0">
                          <a:solidFill>
                            <a:srgbClr val="0D0D0D"/>
                          </a:solidFill>
                          <a:effectLst/>
                        </a:rPr>
                        <a:t>都</a:t>
                      </a:r>
                      <a:r>
                        <a:rPr lang="en-US" altLang="ja-JP" sz="900" u="none" strike="noStrike" dirty="0">
                          <a:solidFill>
                            <a:srgbClr val="0D0D0D"/>
                          </a:solidFill>
                          <a:effectLst/>
                        </a:rPr>
                        <a:t>6</a:t>
                      </a:r>
                      <a:r>
                        <a:rPr lang="ja-JP" altLang="en-US" sz="900" u="none" strike="noStrike" dirty="0">
                          <a:solidFill>
                            <a:srgbClr val="0D0D0D"/>
                          </a:solidFill>
                          <a:effectLst/>
                        </a:rPr>
                        <a:t>県）</a:t>
                      </a:r>
                      <a:endParaRPr lang="en-US" altLang="ja-JP" sz="900" u="none" strike="noStrike" dirty="0">
                        <a:solidFill>
                          <a:srgbClr val="0D0D0D"/>
                        </a:solidFill>
                        <a:effectLst/>
                      </a:endParaRPr>
                    </a:p>
                    <a:p>
                      <a:pPr marL="99450" marR="0" lvl="0" indent="-99450" algn="l" defTabSz="914423" rtl="0" eaLnBrk="1" fontAlgn="ctr" latinLnBrk="0" hangingPunct="1">
                        <a:lnSpc>
                          <a:spcPct val="110000"/>
                        </a:lnSpc>
                        <a:spcBef>
                          <a:spcPts val="0"/>
                        </a:spcBef>
                        <a:spcAft>
                          <a:spcPts val="0"/>
                        </a:spcAft>
                        <a:buClrTx/>
                        <a:buSzTx/>
                        <a:buFont typeface="Arial" panose="020B0604020202020204" pitchFamily="34" charset="0"/>
                        <a:buChar char="•"/>
                        <a:tabLst/>
                        <a:defRPr/>
                      </a:pPr>
                      <a:r>
                        <a:rPr kumimoji="1" lang="ja-JP" altLang="en-US" sz="900" b="0" i="0" u="none" strike="noStrike" kern="1200" dirty="0">
                          <a:solidFill>
                            <a:schemeClr val="tx2"/>
                          </a:solidFill>
                          <a:effectLst/>
                          <a:latin typeface="+mn-ea"/>
                          <a:ea typeface="メイリオ"/>
                          <a:cs typeface="+mn-cs"/>
                        </a:rPr>
                        <a:t>ブランドパネル　</a:t>
                      </a:r>
                      <a:r>
                        <a:rPr kumimoji="1" lang="en-US" altLang="ja-JP" sz="900" b="0" i="0" u="none" strike="noStrike" kern="1200" dirty="0">
                          <a:solidFill>
                            <a:schemeClr val="tx2"/>
                          </a:solidFill>
                          <a:effectLst/>
                          <a:latin typeface="+mn-ea"/>
                          <a:ea typeface="メイリオ"/>
                          <a:cs typeface="+mn-cs"/>
                        </a:rPr>
                        <a:t>SP</a:t>
                      </a:r>
                      <a:r>
                        <a:rPr kumimoji="1" lang="ja-JP" altLang="en-US" sz="900" b="0" i="0" u="none" strike="noStrike" kern="1200" dirty="0">
                          <a:solidFill>
                            <a:schemeClr val="tx2"/>
                          </a:solidFill>
                          <a:effectLst/>
                          <a:latin typeface="+mn-ea"/>
                          <a:ea typeface="メイリオ"/>
                          <a:cs typeface="+mn-cs"/>
                        </a:rPr>
                        <a:t>　トップカバー（</a:t>
                      </a:r>
                      <a:r>
                        <a:rPr kumimoji="1" lang="en-US" altLang="ja-JP" sz="900" b="0" i="0" u="none" strike="noStrike" kern="1200" dirty="0">
                          <a:solidFill>
                            <a:schemeClr val="tx2"/>
                          </a:solidFill>
                          <a:effectLst/>
                          <a:latin typeface="+mn-ea"/>
                          <a:ea typeface="メイリオ"/>
                          <a:cs typeface="+mn-cs"/>
                        </a:rPr>
                        <a:t>1000</a:t>
                      </a:r>
                      <a:r>
                        <a:rPr kumimoji="1" lang="ja-JP" altLang="en-US" sz="900" b="0" i="0" u="none" strike="noStrike" kern="1200" dirty="0">
                          <a:solidFill>
                            <a:schemeClr val="tx2"/>
                          </a:solidFill>
                          <a:effectLst/>
                          <a:latin typeface="+mn-ea"/>
                          <a:ea typeface="メイリオ"/>
                          <a:cs typeface="+mn-cs"/>
                        </a:rPr>
                        <a:t>万円～）</a:t>
                      </a:r>
                      <a:endParaRPr kumimoji="1" lang="en-US" altLang="ja-JP" sz="900" b="0" i="0" u="none" strike="noStrike" kern="1200" dirty="0">
                        <a:solidFill>
                          <a:schemeClr val="tx2"/>
                        </a:solidFill>
                        <a:effectLst/>
                        <a:latin typeface="+mn-ea"/>
                        <a:ea typeface="メイリオ"/>
                        <a:cs typeface="+mn-cs"/>
                      </a:endParaRPr>
                    </a:p>
                    <a:p>
                      <a:pPr marL="99450" marR="0" lvl="0" indent="-99450" algn="l" defTabSz="914423" rtl="0" eaLnBrk="1" fontAlgn="ctr" latinLnBrk="0" hangingPunct="1">
                        <a:lnSpc>
                          <a:spcPct val="110000"/>
                        </a:lnSpc>
                        <a:spcBef>
                          <a:spcPts val="0"/>
                        </a:spcBef>
                        <a:spcAft>
                          <a:spcPts val="0"/>
                        </a:spcAft>
                        <a:buClrTx/>
                        <a:buSzTx/>
                        <a:buFont typeface="Arial" panose="020B0604020202020204" pitchFamily="34" charset="0"/>
                        <a:buChar char="•"/>
                        <a:tabLst/>
                        <a:defRPr/>
                      </a:pPr>
                      <a:r>
                        <a:rPr kumimoji="1" lang="ja-JP" altLang="en-US" sz="900" b="0" i="0" u="none" strike="noStrike" kern="1200" dirty="0">
                          <a:solidFill>
                            <a:schemeClr val="tx2"/>
                          </a:solidFill>
                          <a:effectLst/>
                          <a:latin typeface="+mn-ea"/>
                          <a:ea typeface="メイリオ"/>
                          <a:cs typeface="+mn-cs"/>
                        </a:rPr>
                        <a:t>ブランドパネル　</a:t>
                      </a:r>
                      <a:r>
                        <a:rPr kumimoji="1" lang="en-US" altLang="ja-JP" sz="900" b="0" i="0" u="none" strike="noStrike" kern="1200" dirty="0">
                          <a:solidFill>
                            <a:schemeClr val="tx2"/>
                          </a:solidFill>
                          <a:effectLst/>
                          <a:latin typeface="+mn-ea"/>
                          <a:ea typeface="メイリオ"/>
                          <a:cs typeface="+mn-cs"/>
                        </a:rPr>
                        <a:t>SP</a:t>
                      </a:r>
                      <a:r>
                        <a:rPr kumimoji="1" lang="ja-JP" altLang="en-US" sz="900" b="0" i="0" u="none" strike="noStrike" kern="1200" dirty="0">
                          <a:solidFill>
                            <a:schemeClr val="tx2"/>
                          </a:solidFill>
                          <a:effectLst/>
                          <a:latin typeface="+mn-ea"/>
                          <a:ea typeface="メイリオ"/>
                          <a:cs typeface="+mn-cs"/>
                        </a:rPr>
                        <a:t>　トップカバー（</a:t>
                      </a:r>
                      <a:r>
                        <a:rPr kumimoji="1" lang="en-US" altLang="ja-JP" sz="900" b="0" i="0" u="none" strike="noStrike" kern="1200" dirty="0">
                          <a:solidFill>
                            <a:schemeClr val="tx2"/>
                          </a:solidFill>
                          <a:effectLst/>
                          <a:latin typeface="+mn-ea"/>
                          <a:ea typeface="メイリオ"/>
                          <a:cs typeface="+mn-cs"/>
                        </a:rPr>
                        <a:t>FQ1</a:t>
                      </a:r>
                      <a:r>
                        <a:rPr kumimoji="1" lang="ja-JP" altLang="en-US" sz="900" b="0" i="0" u="none" strike="noStrike" kern="1200" dirty="0">
                          <a:solidFill>
                            <a:schemeClr val="tx2"/>
                          </a:solidFill>
                          <a:effectLst/>
                          <a:latin typeface="+mn-ea"/>
                          <a:ea typeface="メイリオ"/>
                          <a:cs typeface="+mn-cs"/>
                        </a:rPr>
                        <a:t>）</a:t>
                      </a:r>
                      <a:endParaRPr kumimoji="1" lang="en-US" altLang="ja-JP" sz="900" b="0" i="0" u="none" strike="noStrike" kern="1200" dirty="0">
                        <a:solidFill>
                          <a:schemeClr val="tx2"/>
                        </a:solidFill>
                        <a:effectLst/>
                        <a:latin typeface="+mn-ea"/>
                        <a:ea typeface="メイリオ"/>
                        <a:cs typeface="+mn-cs"/>
                      </a:endParaRPr>
                    </a:p>
                    <a:p>
                      <a:pPr marL="99450" marR="0" lvl="0" indent="-99450" algn="l" defTabSz="914423" rtl="0" eaLnBrk="1" fontAlgn="ctr" latinLnBrk="0" hangingPunct="1">
                        <a:lnSpc>
                          <a:spcPct val="110000"/>
                        </a:lnSpc>
                        <a:spcBef>
                          <a:spcPts val="0"/>
                        </a:spcBef>
                        <a:spcAft>
                          <a:spcPts val="0"/>
                        </a:spcAft>
                        <a:buClrTx/>
                        <a:buSzTx/>
                        <a:buFont typeface="Arial" panose="020B0604020202020204" pitchFamily="34" charset="0"/>
                        <a:buChar char="•"/>
                        <a:tabLst/>
                        <a:defRPr/>
                      </a:pPr>
                      <a:r>
                        <a:rPr kumimoji="1" lang="ja-JP" altLang="en-US" sz="900" b="0" i="0" u="none" strike="noStrike" kern="1200" dirty="0">
                          <a:solidFill>
                            <a:schemeClr val="tx2"/>
                          </a:solidFill>
                          <a:effectLst/>
                          <a:latin typeface="+mn-ea"/>
                          <a:ea typeface="メイリオ"/>
                          <a:cs typeface="+mn-cs"/>
                        </a:rPr>
                        <a:t>ブランドパネル　</a:t>
                      </a:r>
                      <a:r>
                        <a:rPr kumimoji="1" lang="en-US" altLang="ja-JP" sz="900" b="0" i="0" u="none" strike="noStrike" kern="1200" dirty="0">
                          <a:solidFill>
                            <a:schemeClr val="tx2"/>
                          </a:solidFill>
                          <a:effectLst/>
                          <a:latin typeface="+mn-ea"/>
                          <a:ea typeface="メイリオ"/>
                          <a:cs typeface="+mn-cs"/>
                        </a:rPr>
                        <a:t>SP</a:t>
                      </a:r>
                      <a:r>
                        <a:rPr kumimoji="1" lang="ja-JP" altLang="en-US" sz="900" b="0" i="0" u="none" strike="noStrike" kern="1200" dirty="0">
                          <a:solidFill>
                            <a:schemeClr val="tx2"/>
                          </a:solidFill>
                          <a:effectLst/>
                          <a:latin typeface="+mn-ea"/>
                          <a:ea typeface="メイリオ"/>
                          <a:cs typeface="+mn-cs"/>
                        </a:rPr>
                        <a:t>　トップカバー（時間帯ジャック）</a:t>
                      </a:r>
                      <a:endParaRPr kumimoji="1" lang="en-US" altLang="ja-JP" sz="900" b="0" i="0" u="none" strike="noStrike" kern="1200" dirty="0">
                        <a:solidFill>
                          <a:schemeClr val="tx2"/>
                        </a:solidFill>
                        <a:effectLst/>
                        <a:latin typeface="+mn-ea"/>
                        <a:ea typeface="メイリオ"/>
                        <a:cs typeface="+mn-cs"/>
                      </a:endParaRPr>
                    </a:p>
                    <a:p>
                      <a:pPr marL="99450" marR="0" lvl="0" indent="-99450" algn="l" defTabSz="914423" rtl="0" eaLnBrk="1" fontAlgn="auto" latinLnBrk="0" hangingPunct="1">
                        <a:lnSpc>
                          <a:spcPct val="110000"/>
                        </a:lnSpc>
                        <a:spcBef>
                          <a:spcPts val="0"/>
                        </a:spcBef>
                        <a:spcAft>
                          <a:spcPts val="0"/>
                        </a:spcAft>
                        <a:buClrTx/>
                        <a:buSzTx/>
                        <a:buFont typeface="Arial" panose="020B0604020202020204" pitchFamily="34" charset="0"/>
                        <a:buChar char="•"/>
                        <a:tabLst/>
                        <a:defRPr/>
                      </a:pPr>
                      <a:r>
                        <a:rPr kumimoji="1" lang="ja-JP" altLang="en-US" sz="900" b="0" i="0" u="none" strike="noStrike" kern="1200" cap="none" spc="0" normalizeH="0" baseline="0" noProof="0" dirty="0">
                          <a:ln>
                            <a:noFill/>
                          </a:ln>
                          <a:solidFill>
                            <a:schemeClr val="tx2"/>
                          </a:solidFill>
                          <a:effectLst/>
                          <a:uLnTx/>
                          <a:uFillTx/>
                          <a:latin typeface="+mn-ea"/>
                          <a:ea typeface="メイリオ"/>
                          <a:cs typeface="+mn-cs"/>
                        </a:rPr>
                        <a:t>ブランドパネル　</a:t>
                      </a:r>
                      <a:r>
                        <a:rPr kumimoji="1" lang="en-US" altLang="ja-JP" sz="900" b="0" i="0" u="none" strike="noStrike" kern="1200" cap="none" spc="0" normalizeH="0" baseline="0" noProof="0" dirty="0">
                          <a:ln>
                            <a:noFill/>
                          </a:ln>
                          <a:solidFill>
                            <a:schemeClr val="tx2"/>
                          </a:solidFill>
                          <a:effectLst/>
                          <a:uLnTx/>
                          <a:uFillTx/>
                          <a:latin typeface="+mn-ea"/>
                          <a:ea typeface="メイリオ"/>
                          <a:cs typeface="+mn-cs"/>
                        </a:rPr>
                        <a:t>SP</a:t>
                      </a:r>
                      <a:r>
                        <a:rPr kumimoji="1" lang="ja-JP" altLang="en-US" sz="900" b="0" i="0" u="none" strike="noStrike" kern="1200" cap="none" spc="0" normalizeH="0" baseline="0" noProof="0" dirty="0">
                          <a:ln>
                            <a:noFill/>
                          </a:ln>
                          <a:solidFill>
                            <a:schemeClr val="tx2"/>
                          </a:solidFill>
                          <a:effectLst/>
                          <a:uLnTx/>
                          <a:uFillTx/>
                          <a:latin typeface="+mn-ea"/>
                          <a:ea typeface="メイリオ"/>
                          <a:cs typeface="+mn-cs"/>
                        </a:rPr>
                        <a:t>　トップカバー（都道府県）（</a:t>
                      </a:r>
                      <a:r>
                        <a:rPr kumimoji="1" lang="en-US" altLang="ja-JP" sz="900" b="0" i="0" u="none" strike="noStrike" kern="1200" cap="none" spc="0" normalizeH="0" baseline="0" noProof="0" dirty="0">
                          <a:ln>
                            <a:noFill/>
                          </a:ln>
                          <a:solidFill>
                            <a:schemeClr val="tx2"/>
                          </a:solidFill>
                          <a:effectLst/>
                          <a:uLnTx/>
                          <a:uFillTx/>
                          <a:latin typeface="+mn-ea"/>
                          <a:ea typeface="メイリオ"/>
                          <a:cs typeface="+mn-cs"/>
                        </a:rPr>
                        <a:t>300</a:t>
                      </a:r>
                      <a:r>
                        <a:rPr kumimoji="1" lang="ja-JP" altLang="en-US" sz="900" b="0" i="0" u="none" strike="noStrike" kern="1200" cap="none" spc="0" normalizeH="0" baseline="0" noProof="0" dirty="0">
                          <a:ln>
                            <a:noFill/>
                          </a:ln>
                          <a:solidFill>
                            <a:schemeClr val="tx2"/>
                          </a:solidFill>
                          <a:effectLst/>
                          <a:uLnTx/>
                          <a:uFillTx/>
                          <a:latin typeface="+mn-ea"/>
                          <a:ea typeface="メイリオ"/>
                          <a:cs typeface="+mn-cs"/>
                        </a:rPr>
                        <a:t>万円～）</a:t>
                      </a:r>
                      <a:endParaRPr kumimoji="1" lang="en-US" altLang="ja-JP" sz="900" b="0" i="0" u="none" strike="noStrike" kern="1200" cap="none" spc="0" normalizeH="0" baseline="0" noProof="0" dirty="0">
                        <a:ln>
                          <a:noFill/>
                        </a:ln>
                        <a:solidFill>
                          <a:schemeClr val="tx2"/>
                        </a:solidFill>
                        <a:effectLst/>
                        <a:uLnTx/>
                        <a:uFillTx/>
                        <a:latin typeface="+mn-ea"/>
                        <a:ea typeface="メイリオ"/>
                        <a:cs typeface="+mn-cs"/>
                      </a:endParaRPr>
                    </a:p>
                    <a:p>
                      <a:pPr marL="99450" marR="0" lvl="0" indent="-99450" algn="l" defTabSz="914423" rtl="0" eaLnBrk="1" fontAlgn="auto" latinLnBrk="0" hangingPunct="1">
                        <a:lnSpc>
                          <a:spcPct val="110000"/>
                        </a:lnSpc>
                        <a:spcBef>
                          <a:spcPts val="0"/>
                        </a:spcBef>
                        <a:spcAft>
                          <a:spcPts val="0"/>
                        </a:spcAft>
                        <a:buClrTx/>
                        <a:buSzTx/>
                        <a:buFont typeface="Arial" panose="020B0604020202020204" pitchFamily="34" charset="0"/>
                        <a:buChar char="•"/>
                        <a:tabLst/>
                        <a:defRPr/>
                      </a:pPr>
                      <a:r>
                        <a:rPr kumimoji="1" lang="ja-JP" altLang="en-US" sz="900" b="0" i="0" u="none" strike="noStrike" kern="1200" cap="none" spc="0" normalizeH="0" baseline="0" noProof="0" dirty="0">
                          <a:ln>
                            <a:noFill/>
                          </a:ln>
                          <a:solidFill>
                            <a:schemeClr val="tx2"/>
                          </a:solidFill>
                          <a:effectLst/>
                          <a:uLnTx/>
                          <a:uFillTx/>
                          <a:latin typeface="+mn-ea"/>
                          <a:ea typeface="メイリオ"/>
                          <a:cs typeface="+mn-cs"/>
                        </a:rPr>
                        <a:t>ブランドパネル　</a:t>
                      </a:r>
                      <a:r>
                        <a:rPr kumimoji="1" lang="en-US" altLang="ja-JP" sz="900" b="0" i="0" u="none" strike="noStrike" kern="1200" cap="none" spc="0" normalizeH="0" baseline="0" noProof="0" dirty="0">
                          <a:ln>
                            <a:noFill/>
                          </a:ln>
                          <a:solidFill>
                            <a:schemeClr val="tx2"/>
                          </a:solidFill>
                          <a:effectLst/>
                          <a:uLnTx/>
                          <a:uFillTx/>
                          <a:latin typeface="+mn-ea"/>
                          <a:ea typeface="メイリオ"/>
                          <a:cs typeface="+mn-cs"/>
                        </a:rPr>
                        <a:t>SP</a:t>
                      </a:r>
                      <a:r>
                        <a:rPr kumimoji="1" lang="ja-JP" altLang="en-US" sz="900" b="0" i="0" u="none" strike="noStrike" kern="1200" cap="none" spc="0" normalizeH="0" baseline="0" noProof="0" dirty="0">
                          <a:ln>
                            <a:noFill/>
                          </a:ln>
                          <a:solidFill>
                            <a:schemeClr val="tx2"/>
                          </a:solidFill>
                          <a:effectLst/>
                          <a:uLnTx/>
                          <a:uFillTx/>
                          <a:latin typeface="+mn-ea"/>
                          <a:ea typeface="メイリオ"/>
                          <a:cs typeface="+mn-cs"/>
                        </a:rPr>
                        <a:t>　トップカバー（市区郡）</a:t>
                      </a:r>
                      <a:endParaRPr kumimoji="1" lang="en-US" altLang="ja-JP" sz="900" b="0" i="0" u="none" strike="noStrike" kern="1200" cap="none" spc="0" normalizeH="0" baseline="0" noProof="0" dirty="0">
                        <a:ln>
                          <a:noFill/>
                        </a:ln>
                        <a:solidFill>
                          <a:schemeClr val="tx2"/>
                        </a:solidFill>
                        <a:effectLst/>
                        <a:uLnTx/>
                        <a:uFillTx/>
                        <a:latin typeface="+mn-ea"/>
                        <a:ea typeface="メイリオ"/>
                        <a:cs typeface="+mn-cs"/>
                      </a:endParaRPr>
                    </a:p>
                    <a:p>
                      <a:pPr marL="99450" marR="0" lvl="0" indent="-99450" algn="l" defTabSz="914423" rtl="0" eaLnBrk="1" fontAlgn="auto" latinLnBrk="0" hangingPunct="1">
                        <a:lnSpc>
                          <a:spcPct val="110000"/>
                        </a:lnSpc>
                        <a:spcBef>
                          <a:spcPts val="0"/>
                        </a:spcBef>
                        <a:spcAft>
                          <a:spcPts val="0"/>
                        </a:spcAft>
                        <a:buClrTx/>
                        <a:buSzTx/>
                        <a:buFont typeface="Arial" panose="020B0604020202020204" pitchFamily="34" charset="0"/>
                        <a:buChar char="•"/>
                        <a:tabLst/>
                        <a:defRPr/>
                      </a:pPr>
                      <a:r>
                        <a:rPr kumimoji="1" lang="ja-JP" altLang="en-US" sz="900" b="0" i="0" u="none" strike="noStrike" kern="1200" cap="none" spc="0" normalizeH="0" baseline="0" noProof="0" dirty="0">
                          <a:ln>
                            <a:noFill/>
                          </a:ln>
                          <a:solidFill>
                            <a:schemeClr val="tx2"/>
                          </a:solidFill>
                          <a:effectLst/>
                          <a:uLnTx/>
                          <a:uFillTx/>
                          <a:latin typeface="+mn-ea"/>
                          <a:ea typeface="メイリオ"/>
                          <a:cs typeface="+mn-cs"/>
                        </a:rPr>
                        <a:t>ブランドパネル　</a:t>
                      </a:r>
                      <a:r>
                        <a:rPr kumimoji="1" lang="en-US" altLang="ja-JP" sz="900" b="0" i="0" u="none" strike="noStrike" kern="1200" cap="none" spc="0" normalizeH="0" baseline="0" noProof="0" dirty="0">
                          <a:ln>
                            <a:noFill/>
                          </a:ln>
                          <a:solidFill>
                            <a:schemeClr val="tx2"/>
                          </a:solidFill>
                          <a:effectLst/>
                          <a:uLnTx/>
                          <a:uFillTx/>
                          <a:latin typeface="+mn-ea"/>
                          <a:ea typeface="メイリオ"/>
                          <a:cs typeface="+mn-cs"/>
                        </a:rPr>
                        <a:t>SP</a:t>
                      </a:r>
                      <a:r>
                        <a:rPr kumimoji="1" lang="ja-JP" altLang="en-US" sz="900" b="0" i="0" u="none" strike="noStrike" kern="1200" cap="none" spc="0" normalizeH="0" baseline="0" noProof="0" dirty="0">
                          <a:ln>
                            <a:noFill/>
                          </a:ln>
                          <a:solidFill>
                            <a:schemeClr val="tx2"/>
                          </a:solidFill>
                          <a:effectLst/>
                          <a:uLnTx/>
                          <a:uFillTx/>
                          <a:latin typeface="+mn-ea"/>
                          <a:ea typeface="メイリオ"/>
                          <a:cs typeface="+mn-cs"/>
                        </a:rPr>
                        <a:t>　トップカバー（時間帯ジャック　関東</a:t>
                      </a:r>
                      <a:r>
                        <a:rPr kumimoji="1" lang="en-US" altLang="ja-JP" sz="900" b="0" i="0" u="none" strike="noStrike" kern="1200" cap="none" spc="0" normalizeH="0" baseline="0" noProof="0" dirty="0">
                          <a:ln>
                            <a:noFill/>
                          </a:ln>
                          <a:solidFill>
                            <a:schemeClr val="tx2"/>
                          </a:solidFill>
                          <a:effectLst/>
                          <a:uLnTx/>
                          <a:uFillTx/>
                          <a:latin typeface="+mn-ea"/>
                          <a:ea typeface="メイリオ"/>
                          <a:cs typeface="+mn-cs"/>
                        </a:rPr>
                        <a:t>1</a:t>
                      </a:r>
                      <a:r>
                        <a:rPr kumimoji="1" lang="ja-JP" altLang="en-US" sz="900" b="0" i="0" u="none" strike="noStrike" kern="1200" cap="none" spc="0" normalizeH="0" baseline="0" noProof="0" dirty="0">
                          <a:ln>
                            <a:noFill/>
                          </a:ln>
                          <a:solidFill>
                            <a:schemeClr val="tx2"/>
                          </a:solidFill>
                          <a:effectLst/>
                          <a:uLnTx/>
                          <a:uFillTx/>
                          <a:latin typeface="+mn-ea"/>
                          <a:ea typeface="メイリオ"/>
                          <a:cs typeface="+mn-cs"/>
                        </a:rPr>
                        <a:t>都</a:t>
                      </a:r>
                      <a:r>
                        <a:rPr kumimoji="1" lang="en-US" altLang="ja-JP" sz="900" b="0" i="0" u="none" strike="noStrike" kern="1200" cap="none" spc="0" normalizeH="0" baseline="0" noProof="0" dirty="0">
                          <a:ln>
                            <a:noFill/>
                          </a:ln>
                          <a:solidFill>
                            <a:schemeClr val="tx2"/>
                          </a:solidFill>
                          <a:effectLst/>
                          <a:uLnTx/>
                          <a:uFillTx/>
                          <a:latin typeface="+mn-ea"/>
                          <a:ea typeface="メイリオ"/>
                          <a:cs typeface="+mn-cs"/>
                        </a:rPr>
                        <a:t>6</a:t>
                      </a:r>
                      <a:r>
                        <a:rPr kumimoji="1" lang="ja-JP" altLang="en-US" sz="900" b="0" i="0" u="none" strike="noStrike" kern="1200" cap="none" spc="0" normalizeH="0" baseline="0" noProof="0" dirty="0">
                          <a:ln>
                            <a:noFill/>
                          </a:ln>
                          <a:solidFill>
                            <a:schemeClr val="tx2"/>
                          </a:solidFill>
                          <a:effectLst/>
                          <a:uLnTx/>
                          <a:uFillTx/>
                          <a:latin typeface="+mn-ea"/>
                          <a:ea typeface="メイリオ"/>
                          <a:cs typeface="+mn-cs"/>
                        </a:rPr>
                        <a:t>県）</a:t>
                      </a:r>
                      <a:endParaRPr lang="ja-JP" altLang="en-US" sz="900" u="none" strike="noStrike" dirty="0">
                        <a:solidFill>
                          <a:schemeClr val="tx2"/>
                        </a:solidFill>
                        <a:effectLst/>
                        <a:latin typeface="Meiryo" panose="020B0604030504040204" pitchFamily="34" charset="-128"/>
                        <a:ea typeface="Meiryo" panose="020B0604030504040204" pitchFamily="34" charset="-128"/>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u="none" strike="noStrike" dirty="0">
                          <a:solidFill>
                            <a:srgbClr val="0D0D0D"/>
                          </a:solidFill>
                          <a:effectLst/>
                        </a:rPr>
                        <a:t>3000</a:t>
                      </a:r>
                      <a:r>
                        <a:rPr lang="ja-JP" altLang="en-US" sz="900" u="none" strike="noStrike" dirty="0">
                          <a:solidFill>
                            <a:srgbClr val="0D0D0D"/>
                          </a:solidFill>
                          <a:effectLst/>
                        </a:rPr>
                        <a:t>万円～</a:t>
                      </a:r>
                      <a:endParaRPr lang="ja-JP" altLang="en-US" sz="900" b="1" i="0" u="none" strike="noStrike" dirty="0">
                        <a:solidFill>
                          <a:srgbClr val="0D0D0D"/>
                        </a:solidFill>
                        <a:effectLst/>
                        <a:latin typeface="+mn-lt"/>
                        <a:ea typeface="メイリオ" panose="020B0604030504040204" pitchFamily="50" charset="-128"/>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l" defTabSz="914423" rtl="0" eaLnBrk="1" fontAlgn="ctr" latinLnBrk="0" hangingPunct="1">
                        <a:lnSpc>
                          <a:spcPct val="110000"/>
                        </a:lnSpc>
                        <a:spcBef>
                          <a:spcPts val="0"/>
                        </a:spcBef>
                        <a:spcAft>
                          <a:spcPts val="0"/>
                        </a:spcAft>
                        <a:buClrTx/>
                        <a:buSzTx/>
                        <a:buFont typeface="Arial" panose="020B0604020202020204" pitchFamily="34" charset="0"/>
                        <a:buNone/>
                        <a:tabLst/>
                        <a:defRPr/>
                      </a:pPr>
                      <a:r>
                        <a:rPr kumimoji="1" lang="en-US" altLang="ja-JP" sz="900" dirty="0">
                          <a:solidFill>
                            <a:srgbClr val="0D0D0D"/>
                          </a:solidFill>
                        </a:rPr>
                        <a:t>※</a:t>
                      </a:r>
                      <a:r>
                        <a:rPr kumimoji="1" lang="ja-JP" altLang="en-US" sz="900" u="none" strike="noStrike" kern="1200" dirty="0">
                          <a:solidFill>
                            <a:srgbClr val="0D0D0D"/>
                          </a:solidFill>
                          <a:effectLst/>
                          <a:latin typeface="メイリオ"/>
                          <a:ea typeface="メイリオ"/>
                          <a:cs typeface="+mn-cs"/>
                        </a:rPr>
                        <a:t>静止画のみ対応可</a:t>
                      </a:r>
                      <a:endParaRPr kumimoji="1" lang="en-US" altLang="ja-JP" sz="900" u="none" strike="noStrike" kern="1200" dirty="0">
                        <a:solidFill>
                          <a:srgbClr val="0D0D0D"/>
                        </a:solidFill>
                        <a:effectLst/>
                        <a:latin typeface="メイリオ"/>
                        <a:ea typeface="メイリオ"/>
                        <a:cs typeface="+mn-cs"/>
                      </a:endParaRPr>
                    </a:p>
                    <a:p>
                      <a:pPr marL="99450" indent="-99450" algn="l" defTabSz="914423" rtl="0" eaLnBrk="1" fontAlgn="ctr" latinLnBrk="0" hangingPunct="1">
                        <a:lnSpc>
                          <a:spcPct val="110000"/>
                        </a:lnSpc>
                        <a:buFont typeface="Arial" panose="020B0604020202020204" pitchFamily="34" charset="0"/>
                        <a:buChar char="•"/>
                      </a:pPr>
                      <a:r>
                        <a:rPr kumimoji="1" lang="ja-JP" altLang="en-US" sz="900" u="none" strike="noStrike" kern="1200" dirty="0">
                          <a:solidFill>
                            <a:srgbClr val="0D0D0D"/>
                          </a:solidFill>
                          <a:effectLst/>
                          <a:latin typeface="メイリオ"/>
                          <a:ea typeface="メイリオ"/>
                          <a:cs typeface="+mn-cs"/>
                        </a:rPr>
                        <a:t>ブランドパネル</a:t>
                      </a:r>
                      <a:r>
                        <a:rPr kumimoji="1" lang="en-US" altLang="ja-JP" sz="900" u="none" strike="noStrike" kern="1200" dirty="0">
                          <a:solidFill>
                            <a:srgbClr val="0D0D0D"/>
                          </a:solidFill>
                          <a:effectLst/>
                          <a:latin typeface="メイリオ"/>
                          <a:ea typeface="メイリオ"/>
                          <a:cs typeface="+mn-cs"/>
                        </a:rPr>
                        <a:t>MD</a:t>
                      </a:r>
                      <a:r>
                        <a:rPr kumimoji="1" lang="ja-JP" altLang="en-US" sz="900" u="none" strike="noStrike" kern="1200" dirty="0">
                          <a:solidFill>
                            <a:srgbClr val="0D0D0D"/>
                          </a:solidFill>
                          <a:effectLst/>
                          <a:latin typeface="メイリオ"/>
                          <a:ea typeface="メイリオ"/>
                          <a:cs typeface="+mn-cs"/>
                        </a:rPr>
                        <a:t>（</a:t>
                      </a:r>
                      <a:r>
                        <a:rPr kumimoji="1" lang="en-US" altLang="ja-JP" sz="900" u="none" strike="noStrike" kern="1200" dirty="0">
                          <a:solidFill>
                            <a:srgbClr val="0D0D0D"/>
                          </a:solidFill>
                          <a:effectLst/>
                          <a:latin typeface="メイリオ"/>
                          <a:ea typeface="メイリオ"/>
                          <a:cs typeface="+mn-cs"/>
                        </a:rPr>
                        <a:t>1000</a:t>
                      </a:r>
                      <a:r>
                        <a:rPr kumimoji="1" lang="ja-JP" altLang="en-US" sz="900" u="none" strike="noStrike" kern="1200" dirty="0">
                          <a:solidFill>
                            <a:srgbClr val="0D0D0D"/>
                          </a:solidFill>
                          <a:effectLst/>
                          <a:latin typeface="メイリオ"/>
                          <a:ea typeface="メイリオ"/>
                          <a:cs typeface="+mn-cs"/>
                        </a:rPr>
                        <a:t>万円～）</a:t>
                      </a:r>
                    </a:p>
                    <a:p>
                      <a:pPr marL="99450" indent="-99450" algn="l" defTabSz="914423" rtl="0" eaLnBrk="1" fontAlgn="ctr" latinLnBrk="0" hangingPunct="1">
                        <a:lnSpc>
                          <a:spcPct val="110000"/>
                        </a:lnSpc>
                        <a:buFont typeface="Arial" panose="020B0604020202020204" pitchFamily="34" charset="0"/>
                        <a:buChar char="•"/>
                      </a:pPr>
                      <a:r>
                        <a:rPr kumimoji="1" lang="ja-JP" altLang="en-US" sz="900" u="none" strike="noStrike" kern="1200" dirty="0">
                          <a:solidFill>
                            <a:srgbClr val="0D0D0D"/>
                          </a:solidFill>
                          <a:effectLst/>
                          <a:latin typeface="メイリオ"/>
                          <a:ea typeface="メイリオ"/>
                          <a:cs typeface="+mn-cs"/>
                        </a:rPr>
                        <a:t>ブランドパネル</a:t>
                      </a:r>
                      <a:r>
                        <a:rPr kumimoji="1" lang="en-US" altLang="ja-JP" sz="900" u="none" strike="noStrike" kern="1200" dirty="0">
                          <a:solidFill>
                            <a:srgbClr val="0D0D0D"/>
                          </a:solidFill>
                          <a:effectLst/>
                          <a:latin typeface="メイリオ"/>
                          <a:ea typeface="メイリオ"/>
                          <a:cs typeface="+mn-cs"/>
                        </a:rPr>
                        <a:t>MD</a:t>
                      </a:r>
                      <a:r>
                        <a:rPr kumimoji="1" lang="ja-JP" altLang="en-US" sz="900" u="none" strike="noStrike" kern="1200" dirty="0">
                          <a:solidFill>
                            <a:srgbClr val="0D0D0D"/>
                          </a:solidFill>
                          <a:effectLst/>
                          <a:latin typeface="メイリオ"/>
                          <a:ea typeface="メイリオ"/>
                          <a:cs typeface="+mn-cs"/>
                        </a:rPr>
                        <a:t>（</a:t>
                      </a:r>
                      <a:r>
                        <a:rPr kumimoji="1" lang="en-US" altLang="ja-JP" sz="900" u="none" strike="noStrike" kern="1200" dirty="0">
                          <a:solidFill>
                            <a:srgbClr val="0D0D0D"/>
                          </a:solidFill>
                          <a:effectLst/>
                          <a:latin typeface="メイリオ"/>
                          <a:ea typeface="メイリオ"/>
                          <a:cs typeface="+mn-cs"/>
                        </a:rPr>
                        <a:t>FQ1</a:t>
                      </a:r>
                      <a:r>
                        <a:rPr kumimoji="1" lang="ja-JP" altLang="en-US" sz="900" u="none" strike="noStrike" kern="1200" dirty="0">
                          <a:solidFill>
                            <a:srgbClr val="0D0D0D"/>
                          </a:solidFill>
                          <a:effectLst/>
                          <a:latin typeface="メイリオ"/>
                          <a:ea typeface="メイリオ"/>
                          <a:cs typeface="+mn-cs"/>
                        </a:rPr>
                        <a:t>）</a:t>
                      </a:r>
                      <a:endParaRPr kumimoji="1" lang="en-US" altLang="ja-JP" sz="900" u="none" strike="noStrike" kern="1200" dirty="0">
                        <a:solidFill>
                          <a:srgbClr val="0D0D0D"/>
                        </a:solidFill>
                        <a:effectLst/>
                        <a:latin typeface="メイリオ"/>
                        <a:ea typeface="メイリオ"/>
                        <a:cs typeface="+mn-cs"/>
                      </a:endParaRPr>
                    </a:p>
                    <a:p>
                      <a:pPr marL="99450" indent="-99450" algn="l" defTabSz="914423" rtl="0" eaLnBrk="1" fontAlgn="ctr" latinLnBrk="0" hangingPunct="1">
                        <a:lnSpc>
                          <a:spcPct val="110000"/>
                        </a:lnSpc>
                        <a:buFont typeface="Arial" panose="020B0604020202020204" pitchFamily="34" charset="0"/>
                        <a:buChar char="•"/>
                      </a:pPr>
                      <a:r>
                        <a:rPr kumimoji="1" lang="ja-JP" altLang="en-US" sz="900" u="none" strike="noStrike" kern="1200" dirty="0">
                          <a:solidFill>
                            <a:srgbClr val="0D0D0D"/>
                          </a:solidFill>
                          <a:effectLst/>
                          <a:latin typeface="メイリオ"/>
                          <a:ea typeface="メイリオ"/>
                          <a:cs typeface="+mn-cs"/>
                        </a:rPr>
                        <a:t>ブランドパネル</a:t>
                      </a:r>
                      <a:r>
                        <a:rPr kumimoji="1" lang="en-US" altLang="ja-JP" sz="900" u="none" strike="noStrike" kern="1200" dirty="0">
                          <a:solidFill>
                            <a:srgbClr val="0D0D0D"/>
                          </a:solidFill>
                          <a:effectLst/>
                          <a:latin typeface="メイリオ"/>
                          <a:ea typeface="メイリオ"/>
                          <a:cs typeface="+mn-cs"/>
                        </a:rPr>
                        <a:t>MD</a:t>
                      </a:r>
                      <a:r>
                        <a:rPr kumimoji="1" lang="ja-JP" altLang="en-US" sz="900" u="none" strike="noStrike" kern="1200" dirty="0">
                          <a:solidFill>
                            <a:srgbClr val="0D0D0D"/>
                          </a:solidFill>
                          <a:effectLst/>
                          <a:latin typeface="メイリオ"/>
                          <a:ea typeface="メイリオ"/>
                          <a:cs typeface="+mn-cs"/>
                        </a:rPr>
                        <a:t>（都道府県）（</a:t>
                      </a:r>
                      <a:r>
                        <a:rPr kumimoji="1" lang="en-US" altLang="ja-JP" sz="900" u="none" strike="noStrike" kern="1200" dirty="0">
                          <a:solidFill>
                            <a:srgbClr val="0D0D0D"/>
                          </a:solidFill>
                          <a:effectLst/>
                          <a:latin typeface="メイリオ"/>
                          <a:ea typeface="メイリオ"/>
                          <a:cs typeface="+mn-cs"/>
                        </a:rPr>
                        <a:t>300</a:t>
                      </a:r>
                      <a:r>
                        <a:rPr kumimoji="1" lang="ja-JP" altLang="en-US" sz="900" u="none" strike="noStrike" kern="1200" dirty="0">
                          <a:solidFill>
                            <a:srgbClr val="0D0D0D"/>
                          </a:solidFill>
                          <a:effectLst/>
                          <a:latin typeface="メイリオ"/>
                          <a:ea typeface="メイリオ"/>
                          <a:cs typeface="+mn-cs"/>
                        </a:rPr>
                        <a:t>万円～）</a:t>
                      </a:r>
                      <a:endParaRPr kumimoji="1" lang="en-US" altLang="ja-JP" sz="900" u="none" strike="noStrike" kern="1200" dirty="0">
                        <a:solidFill>
                          <a:srgbClr val="0D0D0D"/>
                        </a:solidFill>
                        <a:effectLst/>
                        <a:latin typeface="メイリオ"/>
                        <a:ea typeface="メイリオ"/>
                        <a:cs typeface="+mn-cs"/>
                      </a:endParaRPr>
                    </a:p>
                    <a:p>
                      <a:pPr marL="99450" indent="-99450" algn="l" defTabSz="914423" rtl="0" eaLnBrk="1" fontAlgn="ctr" latinLnBrk="0" hangingPunct="1">
                        <a:lnSpc>
                          <a:spcPct val="110000"/>
                        </a:lnSpc>
                        <a:buFont typeface="Arial" panose="020B0604020202020204" pitchFamily="34" charset="0"/>
                        <a:buChar char="•"/>
                      </a:pPr>
                      <a:r>
                        <a:rPr kumimoji="1" lang="ja-JP" altLang="en-US" sz="900" u="none" strike="noStrike" kern="1200" dirty="0">
                          <a:solidFill>
                            <a:srgbClr val="0D0D0D"/>
                          </a:solidFill>
                          <a:effectLst/>
                          <a:latin typeface="メイリオ"/>
                          <a:ea typeface="メイリオ"/>
                          <a:cs typeface="+mn-cs"/>
                        </a:rPr>
                        <a:t>ブランドパネル</a:t>
                      </a:r>
                      <a:r>
                        <a:rPr kumimoji="1" lang="en-US" altLang="ja-JP" sz="900" u="none" strike="noStrike" kern="1200" dirty="0">
                          <a:solidFill>
                            <a:srgbClr val="0D0D0D"/>
                          </a:solidFill>
                          <a:effectLst/>
                          <a:latin typeface="メイリオ"/>
                          <a:ea typeface="メイリオ"/>
                          <a:cs typeface="+mn-cs"/>
                        </a:rPr>
                        <a:t>MD</a:t>
                      </a:r>
                      <a:r>
                        <a:rPr kumimoji="1" lang="ja-JP" altLang="en-US" sz="900" u="none" strike="noStrike" kern="1200" dirty="0">
                          <a:solidFill>
                            <a:srgbClr val="0D0D0D"/>
                          </a:solidFill>
                          <a:effectLst/>
                          <a:latin typeface="メイリオ"/>
                          <a:ea typeface="メイリオ"/>
                          <a:cs typeface="+mn-cs"/>
                        </a:rPr>
                        <a:t>（市区郡）</a:t>
                      </a:r>
                    </a:p>
                    <a:p>
                      <a:pPr marL="99450" indent="-99450" algn="l" defTabSz="914423" rtl="0" eaLnBrk="1" fontAlgn="ctr" latinLnBrk="0" hangingPunct="1">
                        <a:lnSpc>
                          <a:spcPct val="110000"/>
                        </a:lnSpc>
                        <a:buFont typeface="Arial" panose="020B0604020202020204" pitchFamily="34" charset="0"/>
                        <a:buChar char="•"/>
                      </a:pPr>
                      <a:r>
                        <a:rPr kumimoji="1" lang="ja-JP" altLang="en-US" sz="900" u="none" strike="noStrike" kern="1200" dirty="0">
                          <a:solidFill>
                            <a:srgbClr val="0D0D0D"/>
                          </a:solidFill>
                          <a:effectLst/>
                          <a:latin typeface="メイリオ"/>
                          <a:ea typeface="メイリオ"/>
                          <a:cs typeface="+mn-cs"/>
                        </a:rPr>
                        <a:t>ブランドパネルリッチフォーマット</a:t>
                      </a:r>
                      <a:r>
                        <a:rPr kumimoji="1" lang="en-US" altLang="ja-JP" sz="900" u="none" strike="noStrike" kern="1200" dirty="0">
                          <a:solidFill>
                            <a:srgbClr val="0D0D0D"/>
                          </a:solidFill>
                          <a:effectLst/>
                          <a:latin typeface="メイリオ"/>
                          <a:ea typeface="メイリオ"/>
                          <a:cs typeface="+mn-cs"/>
                        </a:rPr>
                        <a:t>MD</a:t>
                      </a:r>
                      <a:r>
                        <a:rPr kumimoji="1" lang="ja-JP" altLang="en-US" sz="900" u="none" strike="noStrike" kern="1200" dirty="0">
                          <a:solidFill>
                            <a:srgbClr val="0D0D0D"/>
                          </a:solidFill>
                          <a:effectLst/>
                          <a:latin typeface="メイリオ"/>
                          <a:ea typeface="メイリオ"/>
                          <a:cs typeface="+mn-cs"/>
                        </a:rPr>
                        <a:t>（</a:t>
                      </a:r>
                      <a:r>
                        <a:rPr kumimoji="1" lang="en-US" altLang="ja-JP" sz="900" u="none" strike="noStrike" kern="1200" dirty="0">
                          <a:solidFill>
                            <a:srgbClr val="0D0D0D"/>
                          </a:solidFill>
                          <a:effectLst/>
                          <a:latin typeface="メイリオ"/>
                          <a:ea typeface="メイリオ"/>
                          <a:cs typeface="+mn-cs"/>
                        </a:rPr>
                        <a:t>1000</a:t>
                      </a:r>
                      <a:r>
                        <a:rPr kumimoji="1" lang="ja-JP" altLang="en-US" sz="900" u="none" strike="noStrike" kern="1200" dirty="0">
                          <a:solidFill>
                            <a:srgbClr val="0D0D0D"/>
                          </a:solidFill>
                          <a:effectLst/>
                          <a:latin typeface="メイリオ"/>
                          <a:ea typeface="メイリオ"/>
                          <a:cs typeface="+mn-cs"/>
                        </a:rPr>
                        <a:t>万円～）</a:t>
                      </a:r>
                      <a:endParaRPr kumimoji="1" lang="en-US" altLang="ja-JP" sz="900" u="none" strike="noStrike" kern="1200" dirty="0">
                        <a:solidFill>
                          <a:srgbClr val="0D0D0D"/>
                        </a:solidFill>
                        <a:effectLst/>
                        <a:latin typeface="メイリオ"/>
                        <a:ea typeface="メイリオ"/>
                        <a:cs typeface="+mn-cs"/>
                      </a:endParaRPr>
                    </a:p>
                    <a:p>
                      <a:pPr marL="99450" indent="-99450" algn="l" defTabSz="914423" rtl="0" eaLnBrk="1" fontAlgn="ctr" latinLnBrk="0" hangingPunct="1">
                        <a:lnSpc>
                          <a:spcPct val="110000"/>
                        </a:lnSpc>
                        <a:buFont typeface="Arial" panose="020B0604020202020204" pitchFamily="34" charset="0"/>
                        <a:buChar char="•"/>
                      </a:pPr>
                      <a:r>
                        <a:rPr kumimoji="1" lang="ja-JP" altLang="en-US" sz="900" u="none" strike="noStrike" kern="1200" dirty="0">
                          <a:solidFill>
                            <a:srgbClr val="0D0D0D"/>
                          </a:solidFill>
                          <a:effectLst/>
                          <a:latin typeface="メイリオ"/>
                          <a:ea typeface="メイリオ"/>
                          <a:cs typeface="+mn-cs"/>
                        </a:rPr>
                        <a:t>ブランドパネルリッチフォーマット</a:t>
                      </a:r>
                      <a:r>
                        <a:rPr kumimoji="1" lang="en-US" altLang="ja-JP" sz="900" u="none" strike="noStrike" kern="1200" dirty="0">
                          <a:solidFill>
                            <a:srgbClr val="0D0D0D"/>
                          </a:solidFill>
                          <a:effectLst/>
                          <a:latin typeface="メイリオ"/>
                          <a:ea typeface="メイリオ"/>
                          <a:cs typeface="+mn-cs"/>
                        </a:rPr>
                        <a:t>MD</a:t>
                      </a:r>
                      <a:r>
                        <a:rPr kumimoji="1" lang="ja-JP" altLang="en-US" sz="900" u="none" strike="noStrike" kern="1200" dirty="0">
                          <a:solidFill>
                            <a:srgbClr val="0D0D0D"/>
                          </a:solidFill>
                          <a:effectLst/>
                          <a:latin typeface="メイリオ"/>
                          <a:ea typeface="メイリオ"/>
                          <a:cs typeface="+mn-cs"/>
                        </a:rPr>
                        <a:t>（</a:t>
                      </a:r>
                      <a:r>
                        <a:rPr kumimoji="1" lang="en-US" altLang="ja-JP" sz="900" u="none" strike="noStrike" kern="1200" dirty="0">
                          <a:solidFill>
                            <a:srgbClr val="0D0D0D"/>
                          </a:solidFill>
                          <a:effectLst/>
                          <a:latin typeface="メイリオ"/>
                          <a:ea typeface="メイリオ"/>
                          <a:cs typeface="+mn-cs"/>
                        </a:rPr>
                        <a:t>FQ1</a:t>
                      </a:r>
                      <a:r>
                        <a:rPr kumimoji="1" lang="ja-JP" altLang="en-US" sz="900" u="none" strike="noStrike" kern="1200" dirty="0">
                          <a:solidFill>
                            <a:srgbClr val="0D0D0D"/>
                          </a:solidFill>
                          <a:effectLst/>
                          <a:latin typeface="メイリオ"/>
                          <a:ea typeface="メイリオ"/>
                          <a:cs typeface="+mn-cs"/>
                        </a:rPr>
                        <a:t>）（</a:t>
                      </a:r>
                      <a:r>
                        <a:rPr kumimoji="1" lang="en-US" altLang="ja-JP" sz="900" u="none" strike="noStrike" kern="1200" dirty="0">
                          <a:solidFill>
                            <a:srgbClr val="0D0D0D"/>
                          </a:solidFill>
                          <a:effectLst/>
                          <a:latin typeface="メイリオ"/>
                          <a:ea typeface="メイリオ"/>
                          <a:cs typeface="+mn-cs"/>
                        </a:rPr>
                        <a:t>2000</a:t>
                      </a:r>
                      <a:r>
                        <a:rPr kumimoji="1" lang="ja-JP" altLang="en-US" sz="900" u="none" strike="noStrike" kern="1200" dirty="0">
                          <a:solidFill>
                            <a:srgbClr val="0D0D0D"/>
                          </a:solidFill>
                          <a:effectLst/>
                          <a:latin typeface="メイリオ"/>
                          <a:ea typeface="メイリオ"/>
                          <a:cs typeface="+mn-cs"/>
                        </a:rPr>
                        <a:t>万円～）</a:t>
                      </a:r>
                      <a:endParaRPr kumimoji="1" lang="en-US" altLang="ja-JP" sz="900" u="none" strike="noStrike" kern="1200" dirty="0">
                        <a:solidFill>
                          <a:srgbClr val="0D0D0D"/>
                        </a:solidFill>
                        <a:effectLst/>
                        <a:latin typeface="メイリオ"/>
                        <a:ea typeface="メイリオ"/>
                        <a:cs typeface="+mn-cs"/>
                      </a:endParaRPr>
                    </a:p>
                    <a:p>
                      <a:pPr marL="99450" indent="-99450" algn="l" defTabSz="914423" rtl="0" eaLnBrk="1" fontAlgn="ctr" latinLnBrk="0" hangingPunct="1">
                        <a:lnSpc>
                          <a:spcPct val="110000"/>
                        </a:lnSpc>
                        <a:buFont typeface="Arial" panose="020B0604020202020204" pitchFamily="34" charset="0"/>
                        <a:buChar char="•"/>
                      </a:pPr>
                      <a:r>
                        <a:rPr kumimoji="1" lang="ja-JP" altLang="en-US" sz="900" u="none" strike="noStrike" kern="1200" dirty="0">
                          <a:solidFill>
                            <a:srgbClr val="0D0D0D"/>
                          </a:solidFill>
                          <a:effectLst/>
                          <a:latin typeface="メイリオ"/>
                          <a:ea typeface="メイリオ"/>
                          <a:cs typeface="+mn-cs"/>
                        </a:rPr>
                        <a:t>ブランドパネルリッチフォーマット</a:t>
                      </a:r>
                      <a:r>
                        <a:rPr kumimoji="1" lang="en-US" altLang="ja-JP" sz="900" u="none" strike="noStrike" kern="1200" dirty="0">
                          <a:solidFill>
                            <a:srgbClr val="0D0D0D"/>
                          </a:solidFill>
                          <a:effectLst/>
                          <a:latin typeface="メイリオ"/>
                          <a:ea typeface="メイリオ"/>
                          <a:cs typeface="+mn-cs"/>
                        </a:rPr>
                        <a:t>MD</a:t>
                      </a:r>
                      <a:r>
                        <a:rPr kumimoji="1" lang="ja-JP" altLang="en-US" sz="900" u="none" strike="noStrike" kern="1200" dirty="0">
                          <a:solidFill>
                            <a:srgbClr val="0D0D0D"/>
                          </a:solidFill>
                          <a:effectLst/>
                          <a:latin typeface="メイリオ"/>
                          <a:ea typeface="メイリオ"/>
                          <a:cs typeface="+mn-cs"/>
                        </a:rPr>
                        <a:t>（都道府県）</a:t>
                      </a:r>
                      <a:endParaRPr kumimoji="1" lang="en-US" altLang="ja-JP" sz="900" u="none" strike="noStrike" kern="1200" dirty="0">
                        <a:solidFill>
                          <a:srgbClr val="0D0D0D"/>
                        </a:solidFill>
                        <a:effectLst/>
                        <a:latin typeface="メイリオ"/>
                        <a:ea typeface="メイリオ"/>
                        <a:cs typeface="+mn-cs"/>
                      </a:endParaRPr>
                    </a:p>
                    <a:p>
                      <a:pPr marL="99450" indent="-99450" algn="l" defTabSz="914423" rtl="0" eaLnBrk="1" fontAlgn="ctr" latinLnBrk="0" hangingPunct="1">
                        <a:lnSpc>
                          <a:spcPct val="110000"/>
                        </a:lnSpc>
                        <a:buFont typeface="Arial" panose="020B0604020202020204" pitchFamily="34" charset="0"/>
                        <a:buChar char="•"/>
                      </a:pPr>
                      <a:r>
                        <a:rPr kumimoji="1" lang="ja-JP" altLang="en-US" sz="900" u="none" strike="noStrike" kern="1200" dirty="0">
                          <a:solidFill>
                            <a:srgbClr val="0D0D0D"/>
                          </a:solidFill>
                          <a:effectLst/>
                          <a:latin typeface="メイリオ"/>
                          <a:ea typeface="メイリオ"/>
                          <a:cs typeface="+mn-cs"/>
                        </a:rPr>
                        <a:t>ブランドパネルトップインパクトパノラマ</a:t>
                      </a:r>
                      <a:r>
                        <a:rPr kumimoji="1" lang="en-US" altLang="ja-JP" sz="900" u="none" strike="noStrike" kern="1200" dirty="0">
                          <a:solidFill>
                            <a:srgbClr val="0D0D0D"/>
                          </a:solidFill>
                          <a:effectLst/>
                          <a:latin typeface="メイリオ"/>
                          <a:ea typeface="メイリオ"/>
                          <a:cs typeface="+mn-cs"/>
                        </a:rPr>
                        <a:t>MD</a:t>
                      </a:r>
                      <a:r>
                        <a:rPr kumimoji="1" lang="ja-JP" altLang="en-US" sz="900" u="none" strike="noStrike" kern="1200" dirty="0">
                          <a:solidFill>
                            <a:srgbClr val="0D0D0D"/>
                          </a:solidFill>
                          <a:effectLst/>
                          <a:latin typeface="メイリオ"/>
                          <a:ea typeface="メイリオ"/>
                          <a:cs typeface="+mn-cs"/>
                        </a:rPr>
                        <a:t>（</a:t>
                      </a:r>
                      <a:r>
                        <a:rPr kumimoji="1" lang="en-US" altLang="ja-JP" sz="900" u="none" strike="noStrike" kern="1200" dirty="0">
                          <a:solidFill>
                            <a:srgbClr val="0D0D0D"/>
                          </a:solidFill>
                          <a:effectLst/>
                          <a:latin typeface="メイリオ"/>
                          <a:ea typeface="メイリオ"/>
                          <a:cs typeface="+mn-cs"/>
                        </a:rPr>
                        <a:t>1000</a:t>
                      </a:r>
                      <a:r>
                        <a:rPr kumimoji="1" lang="ja-JP" altLang="en-US" sz="900" u="none" strike="noStrike" kern="1200" dirty="0">
                          <a:solidFill>
                            <a:srgbClr val="0D0D0D"/>
                          </a:solidFill>
                          <a:effectLst/>
                          <a:latin typeface="メイリオ"/>
                          <a:ea typeface="メイリオ"/>
                          <a:cs typeface="+mn-cs"/>
                        </a:rPr>
                        <a:t>万円～）</a:t>
                      </a:r>
                      <a:endParaRPr kumimoji="1" lang="en-US" altLang="ja-JP" sz="900" u="none" strike="noStrike" kern="1200" dirty="0">
                        <a:solidFill>
                          <a:srgbClr val="0D0D0D"/>
                        </a:solidFill>
                        <a:effectLst/>
                        <a:latin typeface="メイリオ"/>
                        <a:ea typeface="メイリオ"/>
                        <a:cs typeface="+mn-cs"/>
                      </a:endParaRPr>
                    </a:p>
                    <a:p>
                      <a:pPr marL="99450" indent="-99450" algn="l" defTabSz="914423" rtl="0" eaLnBrk="1" fontAlgn="ctr" latinLnBrk="0" hangingPunct="1">
                        <a:lnSpc>
                          <a:spcPct val="110000"/>
                        </a:lnSpc>
                        <a:buFont typeface="Arial" panose="020B0604020202020204" pitchFamily="34" charset="0"/>
                        <a:buChar char="•"/>
                      </a:pPr>
                      <a:r>
                        <a:rPr kumimoji="1" lang="ja-JP" altLang="en-US" sz="900" u="none" strike="noStrike" kern="1200" dirty="0">
                          <a:solidFill>
                            <a:srgbClr val="0D0D0D"/>
                          </a:solidFill>
                          <a:effectLst/>
                          <a:latin typeface="メイリオ"/>
                          <a:ea typeface="メイリオ"/>
                          <a:cs typeface="+mn-cs"/>
                        </a:rPr>
                        <a:t>ブランドパネルトップインパクトパノラマ</a:t>
                      </a:r>
                      <a:r>
                        <a:rPr kumimoji="1" lang="en-US" altLang="ja-JP" sz="900" u="none" strike="noStrike" kern="1200" dirty="0">
                          <a:solidFill>
                            <a:srgbClr val="0D0D0D"/>
                          </a:solidFill>
                          <a:effectLst/>
                          <a:latin typeface="メイリオ"/>
                          <a:ea typeface="メイリオ"/>
                          <a:cs typeface="+mn-cs"/>
                        </a:rPr>
                        <a:t>MD</a:t>
                      </a:r>
                      <a:r>
                        <a:rPr kumimoji="1" lang="ja-JP" altLang="en-US" sz="900" u="none" strike="noStrike" kern="1200" dirty="0">
                          <a:solidFill>
                            <a:srgbClr val="0D0D0D"/>
                          </a:solidFill>
                          <a:effectLst/>
                          <a:latin typeface="メイリオ"/>
                          <a:ea typeface="メイリオ"/>
                          <a:cs typeface="+mn-cs"/>
                        </a:rPr>
                        <a:t>（</a:t>
                      </a:r>
                      <a:r>
                        <a:rPr kumimoji="1" lang="en-US" altLang="ja-JP" sz="900" u="none" strike="noStrike" kern="1200" dirty="0">
                          <a:solidFill>
                            <a:srgbClr val="0D0D0D"/>
                          </a:solidFill>
                          <a:effectLst/>
                          <a:latin typeface="メイリオ"/>
                          <a:ea typeface="メイリオ"/>
                          <a:cs typeface="+mn-cs"/>
                        </a:rPr>
                        <a:t>FQ1</a:t>
                      </a:r>
                      <a:r>
                        <a:rPr kumimoji="1" lang="ja-JP" altLang="en-US" sz="900" u="none" strike="noStrike" kern="1200" dirty="0">
                          <a:solidFill>
                            <a:srgbClr val="0D0D0D"/>
                          </a:solidFill>
                          <a:effectLst/>
                          <a:latin typeface="メイリオ"/>
                          <a:ea typeface="メイリオ"/>
                          <a:cs typeface="+mn-cs"/>
                        </a:rPr>
                        <a:t>）（</a:t>
                      </a:r>
                      <a:r>
                        <a:rPr kumimoji="1" lang="en-US" altLang="ja-JP" sz="900" u="none" strike="noStrike" kern="1200" dirty="0">
                          <a:solidFill>
                            <a:srgbClr val="0D0D0D"/>
                          </a:solidFill>
                          <a:effectLst/>
                          <a:latin typeface="メイリオ"/>
                          <a:ea typeface="メイリオ"/>
                          <a:cs typeface="+mn-cs"/>
                        </a:rPr>
                        <a:t>2000</a:t>
                      </a:r>
                      <a:r>
                        <a:rPr kumimoji="1" lang="ja-JP" altLang="en-US" sz="900" u="none" strike="noStrike" kern="1200" dirty="0">
                          <a:solidFill>
                            <a:srgbClr val="0D0D0D"/>
                          </a:solidFill>
                          <a:effectLst/>
                          <a:latin typeface="メイリオ"/>
                          <a:ea typeface="メイリオ"/>
                          <a:cs typeface="+mn-cs"/>
                        </a:rPr>
                        <a:t>万円～）</a:t>
                      </a:r>
                      <a:endParaRPr kumimoji="1" lang="en-US" altLang="ja-JP" sz="900" u="none" strike="noStrike" kern="1200" dirty="0">
                        <a:solidFill>
                          <a:srgbClr val="0D0D0D"/>
                        </a:solidFill>
                        <a:effectLst/>
                        <a:latin typeface="メイリオ"/>
                        <a:ea typeface="メイリオ"/>
                        <a:cs typeface="+mn-cs"/>
                      </a:endParaRPr>
                    </a:p>
                    <a:p>
                      <a:pPr marL="99450" indent="-99450" algn="l" defTabSz="914423" rtl="0" eaLnBrk="1" fontAlgn="ctr" latinLnBrk="0" hangingPunct="1">
                        <a:lnSpc>
                          <a:spcPct val="110000"/>
                        </a:lnSpc>
                        <a:buFont typeface="Arial" panose="020B0604020202020204" pitchFamily="34" charset="0"/>
                        <a:buChar char="•"/>
                      </a:pPr>
                      <a:r>
                        <a:rPr kumimoji="1" lang="ja-JP" altLang="en-US" sz="900" u="none" strike="noStrike" kern="1200" dirty="0">
                          <a:solidFill>
                            <a:srgbClr val="0D0D0D"/>
                          </a:solidFill>
                          <a:effectLst/>
                          <a:latin typeface="メイリオ"/>
                          <a:ea typeface="メイリオ"/>
                          <a:cs typeface="+mn-cs"/>
                        </a:rPr>
                        <a:t>ブランドパネルトップインパクトパノラマ</a:t>
                      </a:r>
                      <a:r>
                        <a:rPr kumimoji="1" lang="en-US" altLang="ja-JP" sz="900" u="none" strike="noStrike" kern="1200" dirty="0">
                          <a:solidFill>
                            <a:srgbClr val="0D0D0D"/>
                          </a:solidFill>
                          <a:effectLst/>
                          <a:latin typeface="メイリオ"/>
                          <a:ea typeface="メイリオ"/>
                          <a:cs typeface="+mn-cs"/>
                        </a:rPr>
                        <a:t>MD</a:t>
                      </a:r>
                      <a:r>
                        <a:rPr kumimoji="1" lang="ja-JP" altLang="en-US" sz="900" u="none" strike="noStrike" kern="1200" dirty="0">
                          <a:solidFill>
                            <a:srgbClr val="0D0D0D"/>
                          </a:solidFill>
                          <a:effectLst/>
                          <a:latin typeface="メイリオ"/>
                          <a:ea typeface="メイリオ"/>
                          <a:cs typeface="+mn-cs"/>
                        </a:rPr>
                        <a:t>（都道府県）</a:t>
                      </a:r>
                      <a:endParaRPr kumimoji="1" lang="en-US" altLang="ja-JP" sz="900" u="none" strike="noStrike" kern="1200" dirty="0">
                        <a:solidFill>
                          <a:srgbClr val="0D0D0D"/>
                        </a:solidFill>
                        <a:effectLst/>
                        <a:latin typeface="メイリオ"/>
                        <a:ea typeface="メイリオ"/>
                        <a:cs typeface="+mn-cs"/>
                      </a:endParaRPr>
                    </a:p>
                    <a:p>
                      <a:pPr marL="99450" indent="-99450" algn="l">
                        <a:lnSpc>
                          <a:spcPct val="110000"/>
                        </a:lnSpc>
                        <a:buFont typeface="Arial" panose="020B0604020202020204" pitchFamily="34" charset="0"/>
                        <a:buChar char="•"/>
                      </a:pPr>
                      <a:r>
                        <a:rPr kumimoji="1" lang="ja-JP" altLang="en-US" sz="900" kern="1200" dirty="0">
                          <a:solidFill>
                            <a:schemeClr val="tx2"/>
                          </a:solidFill>
                          <a:latin typeface="+mj-ea"/>
                          <a:ea typeface="メイリオ"/>
                          <a:cs typeface="+mn-cs"/>
                        </a:rPr>
                        <a:t>ブランドパネル　</a:t>
                      </a:r>
                      <a:r>
                        <a:rPr kumimoji="1" lang="en-US" altLang="ja-JP" sz="900" kern="1200" dirty="0">
                          <a:solidFill>
                            <a:schemeClr val="tx2"/>
                          </a:solidFill>
                          <a:latin typeface="+mj-ea"/>
                          <a:ea typeface="メイリオ"/>
                          <a:cs typeface="+mn-cs"/>
                        </a:rPr>
                        <a:t>MD</a:t>
                      </a:r>
                      <a:r>
                        <a:rPr kumimoji="1" lang="ja-JP" altLang="en-US" sz="900" kern="1200" dirty="0">
                          <a:solidFill>
                            <a:schemeClr val="tx2"/>
                          </a:solidFill>
                          <a:latin typeface="+mj-ea"/>
                          <a:ea typeface="メイリオ"/>
                          <a:cs typeface="+mn-cs"/>
                        </a:rPr>
                        <a:t>　トップカバー（</a:t>
                      </a:r>
                      <a:r>
                        <a:rPr kumimoji="1" lang="en-US" altLang="ja-JP" sz="900" kern="1200" dirty="0">
                          <a:solidFill>
                            <a:schemeClr val="tx2"/>
                          </a:solidFill>
                          <a:latin typeface="+mj-ea"/>
                          <a:ea typeface="メイリオ"/>
                          <a:cs typeface="+mn-cs"/>
                        </a:rPr>
                        <a:t>1000</a:t>
                      </a:r>
                      <a:r>
                        <a:rPr kumimoji="1" lang="ja-JP" altLang="en-US" sz="900" kern="1200" dirty="0">
                          <a:solidFill>
                            <a:schemeClr val="tx2"/>
                          </a:solidFill>
                          <a:latin typeface="+mj-ea"/>
                          <a:ea typeface="メイリオ"/>
                          <a:cs typeface="+mn-cs"/>
                        </a:rPr>
                        <a:t>万円～）</a:t>
                      </a:r>
                      <a:endParaRPr kumimoji="1" lang="en-US" altLang="ja-JP" sz="900" kern="1200" dirty="0">
                        <a:solidFill>
                          <a:schemeClr val="tx2"/>
                        </a:solidFill>
                        <a:latin typeface="+mj-ea"/>
                        <a:ea typeface="メイリオ"/>
                        <a:cs typeface="+mn-cs"/>
                      </a:endParaRPr>
                    </a:p>
                    <a:p>
                      <a:pPr marL="99450" indent="-99450" algn="l">
                        <a:lnSpc>
                          <a:spcPct val="110000"/>
                        </a:lnSpc>
                        <a:buFont typeface="Arial" panose="020B0604020202020204" pitchFamily="34" charset="0"/>
                        <a:buChar char="•"/>
                      </a:pPr>
                      <a:r>
                        <a:rPr kumimoji="1" lang="ja-JP" altLang="en-US" sz="900" kern="1200" dirty="0">
                          <a:solidFill>
                            <a:schemeClr val="tx2"/>
                          </a:solidFill>
                          <a:latin typeface="+mj-ea"/>
                          <a:ea typeface="メイリオ"/>
                          <a:cs typeface="+mn-cs"/>
                        </a:rPr>
                        <a:t>ブランドパネル　</a:t>
                      </a:r>
                      <a:r>
                        <a:rPr kumimoji="1" lang="en-US" altLang="ja-JP" sz="900" kern="1200" dirty="0">
                          <a:solidFill>
                            <a:schemeClr val="tx2"/>
                          </a:solidFill>
                          <a:latin typeface="+mj-ea"/>
                          <a:ea typeface="メイリオ"/>
                          <a:cs typeface="+mn-cs"/>
                        </a:rPr>
                        <a:t>MD</a:t>
                      </a:r>
                      <a:r>
                        <a:rPr kumimoji="1" lang="ja-JP" altLang="en-US" sz="900" kern="1200" dirty="0">
                          <a:solidFill>
                            <a:schemeClr val="tx2"/>
                          </a:solidFill>
                          <a:latin typeface="+mj-ea"/>
                          <a:ea typeface="メイリオ"/>
                          <a:cs typeface="+mn-cs"/>
                        </a:rPr>
                        <a:t>　トップカバー（</a:t>
                      </a:r>
                      <a:r>
                        <a:rPr kumimoji="1" lang="en-US" altLang="ja-JP" sz="900" kern="1200" dirty="0">
                          <a:solidFill>
                            <a:schemeClr val="tx2"/>
                          </a:solidFill>
                          <a:latin typeface="+mj-ea"/>
                          <a:ea typeface="メイリオ"/>
                          <a:cs typeface="+mn-cs"/>
                        </a:rPr>
                        <a:t>FQ1</a:t>
                      </a:r>
                      <a:r>
                        <a:rPr kumimoji="1" lang="ja-JP" altLang="en-US" sz="900" kern="1200" dirty="0">
                          <a:solidFill>
                            <a:schemeClr val="tx2"/>
                          </a:solidFill>
                          <a:latin typeface="+mj-ea"/>
                          <a:ea typeface="メイリオ"/>
                          <a:cs typeface="+mn-cs"/>
                        </a:rPr>
                        <a:t>）</a:t>
                      </a:r>
                      <a:endParaRPr kumimoji="1" lang="en-US" altLang="ja-JP" sz="900" kern="1200" dirty="0">
                        <a:solidFill>
                          <a:schemeClr val="tx2"/>
                        </a:solidFill>
                        <a:latin typeface="+mj-ea"/>
                        <a:ea typeface="メイリオ"/>
                        <a:cs typeface="+mn-cs"/>
                      </a:endParaRPr>
                    </a:p>
                    <a:p>
                      <a:pPr marL="99450" indent="-99450" algn="l">
                        <a:lnSpc>
                          <a:spcPct val="110000"/>
                        </a:lnSpc>
                        <a:buFont typeface="Arial" panose="020B0604020202020204" pitchFamily="34" charset="0"/>
                        <a:buChar char="•"/>
                      </a:pPr>
                      <a:r>
                        <a:rPr kumimoji="1" lang="ja-JP" altLang="en-US" sz="900" kern="1200" dirty="0">
                          <a:solidFill>
                            <a:schemeClr val="tx2"/>
                          </a:solidFill>
                          <a:latin typeface="+mj-ea"/>
                          <a:ea typeface="メイリオ"/>
                          <a:cs typeface="+mn-cs"/>
                        </a:rPr>
                        <a:t>ブランドパネル　リッチフォーマット　</a:t>
                      </a:r>
                      <a:r>
                        <a:rPr kumimoji="1" lang="en-US" altLang="ja-JP" sz="900" kern="1200" dirty="0">
                          <a:solidFill>
                            <a:schemeClr val="tx2"/>
                          </a:solidFill>
                          <a:latin typeface="+mj-ea"/>
                          <a:ea typeface="メイリオ"/>
                          <a:cs typeface="+mn-cs"/>
                        </a:rPr>
                        <a:t>MD</a:t>
                      </a:r>
                      <a:r>
                        <a:rPr kumimoji="1" lang="ja-JP" altLang="en-US" sz="900" kern="1200" dirty="0">
                          <a:solidFill>
                            <a:schemeClr val="tx2"/>
                          </a:solidFill>
                          <a:latin typeface="+mj-ea"/>
                          <a:ea typeface="メイリオ"/>
                          <a:cs typeface="+mn-cs"/>
                        </a:rPr>
                        <a:t>　トップカバー（</a:t>
                      </a:r>
                      <a:r>
                        <a:rPr kumimoji="1" lang="en-US" altLang="ja-JP" sz="900" kern="1200" dirty="0">
                          <a:solidFill>
                            <a:schemeClr val="tx2"/>
                          </a:solidFill>
                          <a:latin typeface="+mj-ea"/>
                          <a:ea typeface="メイリオ"/>
                          <a:cs typeface="+mn-cs"/>
                        </a:rPr>
                        <a:t>1000</a:t>
                      </a:r>
                      <a:r>
                        <a:rPr kumimoji="1" lang="ja-JP" altLang="en-US" sz="900" kern="1200" dirty="0">
                          <a:solidFill>
                            <a:schemeClr val="tx2"/>
                          </a:solidFill>
                          <a:latin typeface="+mj-ea"/>
                          <a:ea typeface="メイリオ"/>
                          <a:cs typeface="+mn-cs"/>
                        </a:rPr>
                        <a:t>万円～）</a:t>
                      </a:r>
                      <a:endParaRPr kumimoji="1" lang="en-US" altLang="ja-JP" sz="900" kern="1200" dirty="0">
                        <a:solidFill>
                          <a:schemeClr val="tx2"/>
                        </a:solidFill>
                        <a:latin typeface="+mj-ea"/>
                        <a:ea typeface="メイリオ"/>
                        <a:cs typeface="+mn-cs"/>
                      </a:endParaRPr>
                    </a:p>
                    <a:p>
                      <a:pPr marL="99450" indent="-99450" algn="l">
                        <a:lnSpc>
                          <a:spcPct val="110000"/>
                        </a:lnSpc>
                        <a:buFont typeface="Arial" panose="020B0604020202020204" pitchFamily="34" charset="0"/>
                        <a:buChar char="•"/>
                      </a:pPr>
                      <a:r>
                        <a:rPr kumimoji="1" lang="ja-JP" altLang="en-US" sz="900" kern="1200" dirty="0">
                          <a:solidFill>
                            <a:schemeClr val="tx2"/>
                          </a:solidFill>
                          <a:latin typeface="+mj-ea"/>
                          <a:ea typeface="メイリオ"/>
                          <a:cs typeface="+mn-cs"/>
                        </a:rPr>
                        <a:t>ブランドパネル　リッチフォーマット　</a:t>
                      </a:r>
                      <a:r>
                        <a:rPr kumimoji="1" lang="en-US" altLang="ja-JP" sz="900" kern="1200" dirty="0">
                          <a:solidFill>
                            <a:schemeClr val="tx2"/>
                          </a:solidFill>
                          <a:latin typeface="+mj-ea"/>
                          <a:ea typeface="メイリオ"/>
                          <a:cs typeface="+mn-cs"/>
                        </a:rPr>
                        <a:t>MD</a:t>
                      </a:r>
                      <a:r>
                        <a:rPr kumimoji="1" lang="ja-JP" altLang="en-US" sz="900" kern="1200" dirty="0">
                          <a:solidFill>
                            <a:schemeClr val="tx2"/>
                          </a:solidFill>
                          <a:latin typeface="+mj-ea"/>
                          <a:ea typeface="メイリオ"/>
                          <a:cs typeface="+mn-cs"/>
                        </a:rPr>
                        <a:t>　トップカバー（</a:t>
                      </a:r>
                      <a:r>
                        <a:rPr kumimoji="1" lang="en-US" altLang="ja-JP" sz="900" kern="1200" dirty="0">
                          <a:solidFill>
                            <a:schemeClr val="tx2"/>
                          </a:solidFill>
                          <a:latin typeface="+mj-ea"/>
                          <a:ea typeface="メイリオ"/>
                          <a:cs typeface="+mn-cs"/>
                        </a:rPr>
                        <a:t>FQ1</a:t>
                      </a:r>
                      <a:r>
                        <a:rPr kumimoji="1" lang="ja-JP" altLang="en-US" sz="900" kern="1200" dirty="0">
                          <a:solidFill>
                            <a:schemeClr val="tx2"/>
                          </a:solidFill>
                          <a:latin typeface="+mj-ea"/>
                          <a:ea typeface="メイリオ"/>
                          <a:cs typeface="+mn-cs"/>
                        </a:rPr>
                        <a:t>）（</a:t>
                      </a:r>
                      <a:r>
                        <a:rPr kumimoji="1" lang="en-US" altLang="ja-JP" sz="900" kern="1200" dirty="0">
                          <a:solidFill>
                            <a:schemeClr val="tx2"/>
                          </a:solidFill>
                          <a:latin typeface="+mj-ea"/>
                          <a:ea typeface="メイリオ"/>
                          <a:cs typeface="+mn-cs"/>
                        </a:rPr>
                        <a:t>1000</a:t>
                      </a:r>
                      <a:r>
                        <a:rPr kumimoji="1" lang="ja-JP" altLang="en-US" sz="900" kern="1200" dirty="0">
                          <a:solidFill>
                            <a:schemeClr val="tx2"/>
                          </a:solidFill>
                          <a:latin typeface="+mj-ea"/>
                          <a:ea typeface="メイリオ"/>
                          <a:cs typeface="+mn-cs"/>
                        </a:rPr>
                        <a:t>万円～）</a:t>
                      </a:r>
                      <a:endParaRPr kumimoji="1" lang="en-US" altLang="ja-JP" sz="900" kern="1200" dirty="0">
                        <a:solidFill>
                          <a:schemeClr val="tx2"/>
                        </a:solidFill>
                        <a:latin typeface="+mj-ea"/>
                        <a:ea typeface="メイリオ"/>
                        <a:cs typeface="+mn-cs"/>
                      </a:endParaRPr>
                    </a:p>
                    <a:p>
                      <a:pPr marL="99450" marR="0" lvl="0" indent="-99450" algn="l" defTabSz="914423" rtl="0" eaLnBrk="1" fontAlgn="auto" latinLnBrk="0" hangingPunct="1">
                        <a:lnSpc>
                          <a:spcPct val="110000"/>
                        </a:lnSpc>
                        <a:spcBef>
                          <a:spcPts val="0"/>
                        </a:spcBef>
                        <a:spcAft>
                          <a:spcPts val="0"/>
                        </a:spcAft>
                        <a:buClrTx/>
                        <a:buSzTx/>
                        <a:buFont typeface="Arial" panose="020B0604020202020204" pitchFamily="34" charset="0"/>
                        <a:buChar char="•"/>
                        <a:tabLst/>
                        <a:defRPr/>
                      </a:pPr>
                      <a:r>
                        <a:rPr kumimoji="1" lang="ja-JP" altLang="en-US" sz="900" b="0" i="0" u="none" strike="noStrike" kern="1200" cap="none" spc="0" normalizeH="0" baseline="0" noProof="0" dirty="0">
                          <a:ln>
                            <a:noFill/>
                          </a:ln>
                          <a:solidFill>
                            <a:schemeClr val="tx2"/>
                          </a:solidFill>
                          <a:effectLst/>
                          <a:uLnTx/>
                          <a:uFillTx/>
                          <a:latin typeface="+mj-ea"/>
                          <a:ea typeface="メイリオ"/>
                          <a:cs typeface="+mn-cs"/>
                        </a:rPr>
                        <a:t>ブランドパネル　</a:t>
                      </a:r>
                      <a:r>
                        <a:rPr kumimoji="1" lang="en-US" altLang="ja-JP" sz="900" b="0" i="0" u="none" strike="noStrike" kern="1200" cap="none" spc="0" normalizeH="0" baseline="0" noProof="0" dirty="0">
                          <a:ln>
                            <a:noFill/>
                          </a:ln>
                          <a:solidFill>
                            <a:schemeClr val="tx2"/>
                          </a:solidFill>
                          <a:effectLst/>
                          <a:uLnTx/>
                          <a:uFillTx/>
                          <a:latin typeface="+mj-ea"/>
                          <a:ea typeface="メイリオ"/>
                          <a:cs typeface="+mn-cs"/>
                        </a:rPr>
                        <a:t>MD</a:t>
                      </a:r>
                      <a:r>
                        <a:rPr kumimoji="1" lang="ja-JP" altLang="en-US" sz="900" b="0" i="0" u="none" strike="noStrike" kern="1200" cap="none" spc="0" normalizeH="0" baseline="0" noProof="0" dirty="0">
                          <a:ln>
                            <a:noFill/>
                          </a:ln>
                          <a:solidFill>
                            <a:schemeClr val="tx2"/>
                          </a:solidFill>
                          <a:effectLst/>
                          <a:uLnTx/>
                          <a:uFillTx/>
                          <a:latin typeface="+mj-ea"/>
                          <a:ea typeface="メイリオ"/>
                          <a:cs typeface="+mn-cs"/>
                        </a:rPr>
                        <a:t>　トップカバー（都道府県）（</a:t>
                      </a:r>
                      <a:r>
                        <a:rPr kumimoji="1" lang="en-US" altLang="ja-JP" sz="900" b="0" i="0" u="none" strike="noStrike" kern="1200" cap="none" spc="0" normalizeH="0" baseline="0" noProof="0" dirty="0">
                          <a:ln>
                            <a:noFill/>
                          </a:ln>
                          <a:solidFill>
                            <a:schemeClr val="tx2"/>
                          </a:solidFill>
                          <a:effectLst/>
                          <a:uLnTx/>
                          <a:uFillTx/>
                          <a:latin typeface="+mj-ea"/>
                          <a:ea typeface="メイリオ"/>
                          <a:cs typeface="+mn-cs"/>
                        </a:rPr>
                        <a:t>300</a:t>
                      </a:r>
                      <a:r>
                        <a:rPr kumimoji="1" lang="ja-JP" altLang="en-US" sz="900" b="0" i="0" u="none" strike="noStrike" kern="1200" cap="none" spc="0" normalizeH="0" baseline="0" noProof="0" dirty="0">
                          <a:ln>
                            <a:noFill/>
                          </a:ln>
                          <a:solidFill>
                            <a:schemeClr val="tx2"/>
                          </a:solidFill>
                          <a:effectLst/>
                          <a:uLnTx/>
                          <a:uFillTx/>
                          <a:latin typeface="+mj-ea"/>
                          <a:ea typeface="メイリオ"/>
                          <a:cs typeface="+mn-cs"/>
                        </a:rPr>
                        <a:t>万円～）</a:t>
                      </a:r>
                      <a:endParaRPr kumimoji="1" lang="en-US" altLang="ja-JP" sz="900" b="0" i="0" u="none" strike="noStrike" kern="1200" cap="none" spc="0" normalizeH="0" baseline="0" noProof="0" dirty="0">
                        <a:ln>
                          <a:noFill/>
                        </a:ln>
                        <a:solidFill>
                          <a:schemeClr val="tx2"/>
                        </a:solidFill>
                        <a:effectLst/>
                        <a:uLnTx/>
                        <a:uFillTx/>
                        <a:latin typeface="+mj-ea"/>
                        <a:ea typeface="メイリオ"/>
                        <a:cs typeface="+mn-cs"/>
                      </a:endParaRPr>
                    </a:p>
                    <a:p>
                      <a:pPr marL="99450" marR="0" lvl="0" indent="-99450" algn="l" defTabSz="914423" rtl="0" eaLnBrk="1" fontAlgn="auto" latinLnBrk="0" hangingPunct="1">
                        <a:lnSpc>
                          <a:spcPct val="110000"/>
                        </a:lnSpc>
                        <a:spcBef>
                          <a:spcPts val="0"/>
                        </a:spcBef>
                        <a:spcAft>
                          <a:spcPts val="0"/>
                        </a:spcAft>
                        <a:buClrTx/>
                        <a:buSzTx/>
                        <a:buFont typeface="Arial" panose="020B0604020202020204" pitchFamily="34" charset="0"/>
                        <a:buChar char="•"/>
                        <a:tabLst/>
                        <a:defRPr/>
                      </a:pPr>
                      <a:r>
                        <a:rPr kumimoji="1" lang="ja-JP" altLang="en-US" sz="900" b="0" i="0" u="none" strike="noStrike" kern="1200" cap="none" spc="0" normalizeH="0" baseline="0" noProof="0" dirty="0">
                          <a:ln>
                            <a:noFill/>
                          </a:ln>
                          <a:solidFill>
                            <a:schemeClr val="tx2"/>
                          </a:solidFill>
                          <a:effectLst/>
                          <a:uLnTx/>
                          <a:uFillTx/>
                          <a:latin typeface="+mj-ea"/>
                          <a:ea typeface="メイリオ"/>
                          <a:cs typeface="+mn-cs"/>
                        </a:rPr>
                        <a:t>ブランドパネル　</a:t>
                      </a:r>
                      <a:r>
                        <a:rPr kumimoji="1" lang="en-US" altLang="ja-JP" sz="900" b="0" i="0" u="none" strike="noStrike" kern="1200" cap="none" spc="0" normalizeH="0" baseline="0" noProof="0" dirty="0">
                          <a:ln>
                            <a:noFill/>
                          </a:ln>
                          <a:solidFill>
                            <a:schemeClr val="tx2"/>
                          </a:solidFill>
                          <a:effectLst/>
                          <a:uLnTx/>
                          <a:uFillTx/>
                          <a:latin typeface="+mj-ea"/>
                          <a:ea typeface="メイリオ"/>
                          <a:cs typeface="+mn-cs"/>
                        </a:rPr>
                        <a:t>MD</a:t>
                      </a:r>
                      <a:r>
                        <a:rPr kumimoji="1" lang="ja-JP" altLang="en-US" sz="900" b="0" i="0" u="none" strike="noStrike" kern="1200" cap="none" spc="0" normalizeH="0" baseline="0" noProof="0" dirty="0">
                          <a:ln>
                            <a:noFill/>
                          </a:ln>
                          <a:solidFill>
                            <a:schemeClr val="tx2"/>
                          </a:solidFill>
                          <a:effectLst/>
                          <a:uLnTx/>
                          <a:uFillTx/>
                          <a:latin typeface="+mj-ea"/>
                          <a:ea typeface="メイリオ"/>
                          <a:cs typeface="+mn-cs"/>
                        </a:rPr>
                        <a:t>　トップカバー（市区郡）</a:t>
                      </a:r>
                      <a:endParaRPr kumimoji="1" lang="en-US" altLang="ja-JP" sz="900" b="0" i="0" u="none" strike="noStrike" kern="1200" cap="none" spc="0" normalizeH="0" baseline="0" noProof="0" dirty="0">
                        <a:ln>
                          <a:noFill/>
                        </a:ln>
                        <a:solidFill>
                          <a:schemeClr val="tx2"/>
                        </a:solidFill>
                        <a:effectLst/>
                        <a:uLnTx/>
                        <a:uFillTx/>
                        <a:latin typeface="+mj-ea"/>
                        <a:ea typeface="メイリオ"/>
                        <a:cs typeface="+mn-cs"/>
                      </a:endParaRPr>
                    </a:p>
                    <a:p>
                      <a:pPr marL="99450" marR="0" lvl="0" indent="-99450" algn="l" defTabSz="914423" rtl="0" eaLnBrk="1" fontAlgn="auto" latinLnBrk="0" hangingPunct="1">
                        <a:lnSpc>
                          <a:spcPct val="110000"/>
                        </a:lnSpc>
                        <a:spcBef>
                          <a:spcPts val="0"/>
                        </a:spcBef>
                        <a:spcAft>
                          <a:spcPts val="0"/>
                        </a:spcAft>
                        <a:buClrTx/>
                        <a:buSzTx/>
                        <a:buFont typeface="Arial" panose="020B0604020202020204" pitchFamily="34" charset="0"/>
                        <a:buChar char="•"/>
                        <a:tabLst/>
                        <a:defRPr/>
                      </a:pPr>
                      <a:r>
                        <a:rPr kumimoji="1" lang="ja-JP" altLang="en-US" sz="900" b="0" i="0" u="none" strike="noStrike" kern="1200" cap="none" spc="0" normalizeH="0" baseline="0" noProof="0" dirty="0">
                          <a:ln>
                            <a:noFill/>
                          </a:ln>
                          <a:solidFill>
                            <a:schemeClr val="tx2"/>
                          </a:solidFill>
                          <a:effectLst/>
                          <a:uLnTx/>
                          <a:uFillTx/>
                          <a:latin typeface="+mj-ea"/>
                          <a:ea typeface="メイリオ"/>
                          <a:cs typeface="+mn-cs"/>
                        </a:rPr>
                        <a:t>ブランドパネル　リッチフォーマット　</a:t>
                      </a:r>
                      <a:r>
                        <a:rPr kumimoji="1" lang="en-US" altLang="ja-JP" sz="900" b="0" i="0" u="none" strike="noStrike" kern="1200" cap="none" spc="0" normalizeH="0" baseline="0" noProof="0" dirty="0">
                          <a:ln>
                            <a:noFill/>
                          </a:ln>
                          <a:solidFill>
                            <a:schemeClr val="tx2"/>
                          </a:solidFill>
                          <a:effectLst/>
                          <a:uLnTx/>
                          <a:uFillTx/>
                          <a:latin typeface="+mj-ea"/>
                          <a:ea typeface="メイリオ"/>
                          <a:cs typeface="+mn-cs"/>
                        </a:rPr>
                        <a:t>MD</a:t>
                      </a:r>
                      <a:r>
                        <a:rPr kumimoji="1" lang="ja-JP" altLang="en-US" sz="900" b="0" i="0" u="none" strike="noStrike" kern="1200" cap="none" spc="0" normalizeH="0" baseline="0" noProof="0" dirty="0">
                          <a:ln>
                            <a:noFill/>
                          </a:ln>
                          <a:solidFill>
                            <a:schemeClr val="tx2"/>
                          </a:solidFill>
                          <a:effectLst/>
                          <a:uLnTx/>
                          <a:uFillTx/>
                          <a:latin typeface="+mj-ea"/>
                          <a:ea typeface="メイリオ"/>
                          <a:cs typeface="+mn-cs"/>
                        </a:rPr>
                        <a:t>　トップカバー（都道府県）</a:t>
                      </a:r>
                      <a:endParaRPr kumimoji="1" lang="ja-JP" altLang="en-US" sz="900" u="none" strike="noStrike" kern="1200" dirty="0">
                        <a:solidFill>
                          <a:srgbClr val="0D0D0D"/>
                        </a:solidFill>
                        <a:effectLst/>
                        <a:latin typeface="メイリオ"/>
                        <a:ea typeface="メイリオ"/>
                        <a:cs typeface="+mn-cs"/>
                      </a:endParaRPr>
                    </a:p>
                  </a:txBody>
                  <a:tcPr marR="108000" anchor="ctr">
                    <a:lnL w="28575"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768858381"/>
                  </a:ext>
                </a:extLst>
              </a:tr>
              <a:tr h="221480">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b="0" dirty="0">
                          <a:solidFill>
                            <a:schemeClr val="bg1"/>
                          </a:solidFill>
                          <a:latin typeface="Meiryo" panose="020B0604030504040204" pitchFamily="34" charset="-128"/>
                          <a:ea typeface="Meiryo" panose="020B0604030504040204" pitchFamily="34" charset="-128"/>
                        </a:rPr>
                        <a:t>制作費・</a:t>
                      </a:r>
                      <a:r>
                        <a:rPr kumimoji="1" lang="ja-JP" altLang="en-US" sz="1000" b="0" dirty="0">
                          <a:solidFill>
                            <a:srgbClr val="FFFFFF"/>
                          </a:solidFill>
                          <a:latin typeface="Meiryo" panose="020B0604030504040204" pitchFamily="34" charset="-128"/>
                          <a:ea typeface="Meiryo" panose="020B0604030504040204" pitchFamily="34" charset="-128"/>
                        </a:rPr>
                        <a:t>掲載費</a:t>
                      </a:r>
                      <a:endParaRPr kumimoji="1" lang="en-US" altLang="ja-JP" sz="1000" b="0" dirty="0">
                        <a:solidFill>
                          <a:srgbClr val="FFFFFF"/>
                        </a:solidFill>
                        <a:latin typeface="Meiryo" panose="020B0604030504040204" pitchFamily="34" charset="-128"/>
                        <a:ea typeface="Meiryo" panose="020B0604030504040204" pitchFamily="34" charset="-128"/>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6">
                        <a:lumMod val="75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900" dirty="0">
                          <a:solidFill>
                            <a:schemeClr val="tx2"/>
                          </a:solidFill>
                        </a:rPr>
                        <a:t>上記、最低出稿金額に含む</a:t>
                      </a:r>
                      <a:endParaRPr kumimoji="1" lang="en-US" altLang="ja-JP" sz="900" dirty="0">
                        <a:solidFill>
                          <a:schemeClr val="tx2"/>
                        </a:solidFill>
                        <a:latin typeface="Meiryo" panose="020B0604030504040204" pitchFamily="34" charset="-128"/>
                        <a:ea typeface="Meiryo" panose="020B0604030504040204" pitchFamily="34" charset="-128"/>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hMerge="1">
                  <a:txBody>
                    <a:bodyPr/>
                    <a:lstStyle/>
                    <a:p>
                      <a:pPr algn="ctr"/>
                      <a:endParaRPr kumimoji="1" lang="ja-JP" altLang="en-US" sz="800"/>
                    </a:p>
                  </a:txBody>
                  <a:tcPr anchor="ct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900" dirty="0">
                          <a:solidFill>
                            <a:schemeClr val="tx2"/>
                          </a:solidFill>
                        </a:rPr>
                        <a:t>上記、最低出稿金額に含む</a:t>
                      </a:r>
                      <a:endParaRPr kumimoji="1" lang="en-US" altLang="ja-JP" sz="900" dirty="0">
                        <a:solidFill>
                          <a:schemeClr val="tx2"/>
                        </a:solidFill>
                        <a:latin typeface="Meiryo" panose="020B0604030504040204" pitchFamily="34" charset="-128"/>
                        <a:ea typeface="Meiryo" panose="020B0604030504040204" pitchFamily="34" charset="-128"/>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hMerge="1">
                  <a:txBody>
                    <a:bodyPr/>
                    <a:lstStyle/>
                    <a:p>
                      <a:pPr algn="ctr"/>
                      <a:endParaRPr kumimoji="1" lang="ja-JP" altLang="en-US" sz="800"/>
                    </a:p>
                  </a:txBody>
                  <a:tcPr anchor="ct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900" dirty="0">
                          <a:solidFill>
                            <a:schemeClr val="tx2"/>
                          </a:solidFill>
                        </a:rPr>
                        <a:t>上記、最低出稿金額に含む</a:t>
                      </a:r>
                      <a:endParaRPr kumimoji="1" lang="en-US" altLang="ja-JP" sz="900" dirty="0">
                        <a:solidFill>
                          <a:schemeClr val="tx2"/>
                        </a:solidFill>
                        <a:latin typeface="Meiryo" panose="020B0604030504040204" pitchFamily="34" charset="-128"/>
                        <a:ea typeface="Meiryo" panose="020B0604030504040204" pitchFamily="34" charset="-128"/>
                      </a:endParaRPr>
                    </a:p>
                  </a:txBody>
                  <a:tcPr anchor="ctr">
                    <a:lnL w="28575"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hMerge="1">
                  <a:txBody>
                    <a:bodyPr/>
                    <a:lstStyle/>
                    <a:p>
                      <a:pPr algn="ctr"/>
                      <a:endParaRPr kumimoji="1" lang="ja-JP" altLang="en-US" sz="800"/>
                    </a:p>
                  </a:txBody>
                  <a:tcPr anchor="ctr"/>
                </a:tc>
                <a:extLst>
                  <a:ext uri="{0D108BD9-81ED-4DB2-BD59-A6C34878D82A}">
                    <a16:rowId xmlns:a16="http://schemas.microsoft.com/office/drawing/2014/main" val="485842313"/>
                  </a:ext>
                </a:extLst>
              </a:tr>
              <a:tr h="457662">
                <a:tc>
                  <a:txBody>
                    <a:bodyPr/>
                    <a:lstStyle/>
                    <a:p>
                      <a:pPr algn="ctr"/>
                      <a:r>
                        <a:rPr kumimoji="1" lang="zh-TW" altLang="en-US" sz="1000" b="0" dirty="0">
                          <a:solidFill>
                            <a:srgbClr val="FFFFFF"/>
                          </a:solidFill>
                          <a:latin typeface="メイリオ" panose="020B0604030504040204" pitchFamily="50" charset="-128"/>
                          <a:ea typeface="メイリオ" panose="020B0604030504040204" pitchFamily="50" charset="-128"/>
                        </a:rPr>
                        <a:t>制作費</a:t>
                      </a:r>
                      <a:r>
                        <a:rPr kumimoji="1" lang="ja-JP" altLang="en-US" sz="1000" b="0" dirty="0">
                          <a:solidFill>
                            <a:srgbClr val="FFFFFF"/>
                          </a:solidFill>
                          <a:latin typeface="メイリオ" panose="020B0604030504040204" pitchFamily="50" charset="-128"/>
                          <a:ea typeface="+mn-ea"/>
                        </a:rPr>
                        <a:t>・掲載費</a:t>
                      </a:r>
                      <a:r>
                        <a:rPr kumimoji="1" lang="zh-TW" altLang="en-US" sz="1000" b="0" dirty="0">
                          <a:solidFill>
                            <a:srgbClr val="FFFFFF"/>
                          </a:solidFill>
                          <a:latin typeface="メイリオ" panose="020B0604030504040204" pitchFamily="50" charset="-128"/>
                          <a:ea typeface="メイリオ" panose="020B0604030504040204" pitchFamily="50" charset="-128"/>
                        </a:rPr>
                        <a:t>申込（</a:t>
                      </a:r>
                      <a:r>
                        <a:rPr kumimoji="1" lang="en-US" altLang="zh-TW" sz="1000" b="0" dirty="0">
                          <a:solidFill>
                            <a:srgbClr val="FFFFFF"/>
                          </a:solidFill>
                          <a:latin typeface="メイリオ" panose="020B0604030504040204" pitchFamily="50" charset="-128"/>
                          <a:ea typeface="メイリオ" panose="020B0604030504040204" pitchFamily="50" charset="-128"/>
                        </a:rPr>
                        <a:t>LBPM</a:t>
                      </a:r>
                      <a:r>
                        <a:rPr kumimoji="1" lang="zh-TW" altLang="en-US" sz="1000" b="0" dirty="0">
                          <a:solidFill>
                            <a:srgbClr val="FFFFFF"/>
                          </a:solidFill>
                          <a:latin typeface="メイリオ" panose="020B0604030504040204" pitchFamily="50" charset="-128"/>
                          <a:ea typeface="メイリオ" panose="020B0604030504040204" pitchFamily="50" charset="-128"/>
                        </a:rPr>
                        <a:t>）</a:t>
                      </a:r>
                      <a:endParaRPr kumimoji="1" lang="en-US" altLang="ja-JP" sz="1000" b="0" dirty="0">
                        <a:solidFill>
                          <a:srgbClr val="FFFFFF"/>
                        </a:solidFill>
                        <a:latin typeface="メイリオ" panose="020B0604030504040204" pitchFamily="50" charset="-128"/>
                        <a:ea typeface="+mn-ea"/>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6">
                        <a:lumMod val="75000"/>
                      </a:schemeClr>
                    </a:solidFill>
                  </a:tcPr>
                </a:tc>
                <a:tc gridSpan="6">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900" dirty="0"/>
                        <a:t>「制作・掲載費」としてお申し込みが必要</a:t>
                      </a:r>
                      <a:endParaRPr lang="en-US" altLang="ja-JP" sz="900" dirty="0"/>
                    </a:p>
                  </a:txBody>
                  <a:tcPr anchor="ctr">
                    <a:lnL w="28575" cap="flat" cmpd="sng" algn="ctr">
                      <a:solidFill>
                        <a:srgbClr val="FFFFFF"/>
                      </a:solidFill>
                      <a:prstDash val="solid"/>
                      <a:round/>
                      <a:headEnd type="none" w="med" len="med"/>
                      <a:tailEnd type="none" w="med" len="med"/>
                    </a:lnL>
                    <a:lnR w="12700" cmpd="sng">
                      <a:noFill/>
                      <a:prstDash val="soli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hMerge="1">
                  <a:txBody>
                    <a:bodyPr/>
                    <a:lstStyle/>
                    <a:p>
                      <a:endParaRPr kumimoji="1" lang="ja-JP" altLang="en-US"/>
                    </a:p>
                  </a:txBody>
                  <a:tcPr/>
                </a:tc>
                <a:tc hMerge="1">
                  <a:txBody>
                    <a:bodyPr/>
                    <a:lstStyle/>
                    <a:p>
                      <a:pPr algn="ctr"/>
                      <a:endParaRPr kumimoji="1" lang="en-US" altLang="ja-JP" sz="900" dirty="0">
                        <a:solidFill>
                          <a:schemeClr val="tx2"/>
                        </a:solidFill>
                        <a:latin typeface="Meiryo" panose="020B0604030504040204" pitchFamily="34" charset="-128"/>
                        <a:ea typeface="Meiryo" panose="020B0604030504040204" pitchFamily="34" charset="-128"/>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hMerge="1">
                  <a:txBody>
                    <a:bodyPr/>
                    <a:lstStyle/>
                    <a:p>
                      <a:endParaRPr kumimoji="1" lang="ja-JP" altLang="en-US"/>
                    </a:p>
                  </a:txBody>
                  <a:tcPr/>
                </a:tc>
                <a:tc hMerge="1">
                  <a:txBody>
                    <a:bodyPr/>
                    <a:lstStyle/>
                    <a:p>
                      <a:pPr algn="ctr"/>
                      <a:endParaRPr kumimoji="1" lang="en-US" altLang="ja-JP" sz="900" dirty="0">
                        <a:solidFill>
                          <a:schemeClr val="tx2"/>
                        </a:solidFill>
                        <a:latin typeface="Meiryo" panose="020B0604030504040204" pitchFamily="34" charset="-128"/>
                        <a:ea typeface="Meiryo" panose="020B0604030504040204" pitchFamily="34" charset="-128"/>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hMerge="1">
                  <a:txBody>
                    <a:bodyPr/>
                    <a:lstStyle/>
                    <a:p>
                      <a:endParaRPr kumimoji="1" lang="ja-JP" altLang="en-US"/>
                    </a:p>
                  </a:txBody>
                  <a:tcPr/>
                </a:tc>
                <a:extLst>
                  <a:ext uri="{0D108BD9-81ED-4DB2-BD59-A6C34878D82A}">
                    <a16:rowId xmlns:a16="http://schemas.microsoft.com/office/drawing/2014/main" val="4168447811"/>
                  </a:ext>
                </a:extLst>
              </a:tr>
            </a:tbl>
          </a:graphicData>
        </a:graphic>
      </p:graphicFrame>
      <p:sp>
        <p:nvSpPr>
          <p:cNvPr id="4" name="テキスト ボックス 3">
            <a:extLst>
              <a:ext uri="{FF2B5EF4-FFF2-40B4-BE49-F238E27FC236}">
                <a16:creationId xmlns:a16="http://schemas.microsoft.com/office/drawing/2014/main" id="{C617C4C8-EEAE-96AE-D176-E70877D715AF}"/>
              </a:ext>
            </a:extLst>
          </p:cNvPr>
          <p:cNvSpPr txBox="1"/>
          <p:nvPr/>
        </p:nvSpPr>
        <p:spPr>
          <a:xfrm>
            <a:off x="1091644" y="6651382"/>
            <a:ext cx="11122660" cy="215444"/>
          </a:xfrm>
          <a:prstGeom prst="rect">
            <a:avLst/>
          </a:prstGeom>
          <a:noFill/>
        </p:spPr>
        <p:txBody>
          <a:bodyPr wrap="square" rtlCol="0">
            <a:spAutoFit/>
          </a:bodyPr>
          <a:lstStyle/>
          <a:p>
            <a:r>
              <a:rPr kumimoji="0" lang="en-US" altLang="ja-JP" sz="800" kern="0" dirty="0">
                <a:solidFill>
                  <a:schemeClr val="tx2"/>
                </a:solidFill>
                <a:latin typeface="メイリオ"/>
                <a:ea typeface="メイリオ" panose="020B0604030504040204" pitchFamily="50" charset="-128"/>
              </a:rPr>
              <a:t>※</a:t>
            </a:r>
            <a:r>
              <a:rPr kumimoji="0" lang="ja-JP" altLang="en-US" sz="800" kern="0" dirty="0">
                <a:solidFill>
                  <a:schemeClr val="tx2"/>
                </a:solidFill>
                <a:latin typeface="メイリオ"/>
                <a:ea typeface="メイリオ" panose="020B0604030504040204" pitchFamily="50" charset="-128"/>
              </a:rPr>
              <a:t>誘導用広告でブランドパネル トップカバーを選択された場合、演出インタラクションはブランドパネル掲載状態の</a:t>
            </a:r>
            <a:r>
              <a:rPr kumimoji="0" lang="en-US" altLang="ja-JP" sz="800" kern="0" dirty="0">
                <a:solidFill>
                  <a:schemeClr val="tx2"/>
                </a:solidFill>
                <a:latin typeface="メイリオ"/>
                <a:ea typeface="メイリオ" panose="020B0604030504040204" pitchFamily="50" charset="-128"/>
              </a:rPr>
              <a:t>UI</a:t>
            </a:r>
            <a:r>
              <a:rPr kumimoji="0" lang="ja-JP" altLang="en-US" sz="800" kern="0" dirty="0">
                <a:solidFill>
                  <a:schemeClr val="tx2"/>
                </a:solidFill>
                <a:latin typeface="メイリオ"/>
                <a:ea typeface="メイリオ" panose="020B0604030504040204" pitchFamily="50" charset="-128"/>
              </a:rPr>
              <a:t>を基点とした</a:t>
            </a:r>
            <a:r>
              <a:rPr kumimoji="0" lang="en-US" altLang="ja-JP" sz="800" kern="0" dirty="0">
                <a:solidFill>
                  <a:schemeClr val="tx2"/>
                </a:solidFill>
                <a:latin typeface="メイリオ"/>
                <a:ea typeface="メイリオ" panose="020B0604030504040204" pitchFamily="50" charset="-128"/>
              </a:rPr>
              <a:t>1</a:t>
            </a:r>
            <a:r>
              <a:rPr kumimoji="0" lang="ja-JP" altLang="en-US" sz="800" kern="0" dirty="0">
                <a:solidFill>
                  <a:schemeClr val="tx2"/>
                </a:solidFill>
                <a:latin typeface="メイリオ"/>
                <a:ea typeface="メイリオ" panose="020B0604030504040204" pitchFamily="50" charset="-128"/>
              </a:rPr>
              <a:t>パターンのみの制作となります（追従バナーからもこの演出インタラクションへのリンクとなります）</a:t>
            </a:r>
            <a:endParaRPr kumimoji="0" lang="en-US" altLang="ja-JP" sz="800" kern="0" dirty="0">
              <a:solidFill>
                <a:schemeClr val="tx2"/>
              </a:solidFill>
              <a:latin typeface="メイリオ"/>
              <a:ea typeface="メイリオ" panose="020B0604030504040204" pitchFamily="50" charset="-128"/>
            </a:endParaRPr>
          </a:p>
        </p:txBody>
      </p:sp>
    </p:spTree>
    <p:extLst>
      <p:ext uri="{BB962C8B-B14F-4D97-AF65-F5344CB8AC3E}">
        <p14:creationId xmlns:p14="http://schemas.microsoft.com/office/powerpoint/2010/main" val="79959444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49227BA0-5C76-0B4B-94C1-38C971C9C099}"/>
              </a:ext>
            </a:extLst>
          </p:cNvPr>
          <p:cNvSpPr>
            <a:spLocks noGrp="1"/>
          </p:cNvSpPr>
          <p:nvPr>
            <p:ph type="body" sz="quarter" idx="10"/>
          </p:nvPr>
        </p:nvSpPr>
        <p:spPr/>
        <p:txBody>
          <a:bodyPr/>
          <a:lstStyle/>
          <a:p>
            <a:r>
              <a:rPr kumimoji="1" lang="ja-JP" altLang="en-US" dirty="0"/>
              <a:t>商品価格について</a:t>
            </a:r>
          </a:p>
        </p:txBody>
      </p:sp>
      <p:sp>
        <p:nvSpPr>
          <p:cNvPr id="7" name="正方形/長方形 6">
            <a:extLst>
              <a:ext uri="{FF2B5EF4-FFF2-40B4-BE49-F238E27FC236}">
                <a16:creationId xmlns:a16="http://schemas.microsoft.com/office/drawing/2014/main" id="{830C417F-688A-1751-624A-8A2B16B757CB}"/>
              </a:ext>
            </a:extLst>
          </p:cNvPr>
          <p:cNvSpPr/>
          <p:nvPr/>
        </p:nvSpPr>
        <p:spPr>
          <a:xfrm>
            <a:off x="449011" y="2688685"/>
            <a:ext cx="11128110" cy="1828193"/>
          </a:xfrm>
          <a:prstGeom prst="rect">
            <a:avLst/>
          </a:prstGeom>
        </p:spPr>
        <p:txBody>
          <a:bodyPr wrap="square" lIns="0" tIns="0" rIns="0" bIns="0">
            <a:spAutoFit/>
          </a:bodyPr>
          <a:lstStyle/>
          <a:p>
            <a:pPr eaLnBrk="1" fontAlgn="auto" hangingPunct="1">
              <a:lnSpc>
                <a:spcPct val="110000"/>
              </a:lnSpc>
              <a:spcBef>
                <a:spcPts val="0"/>
              </a:spcBef>
              <a:spcAft>
                <a:spcPts val="0"/>
              </a:spcAft>
              <a:defRPr/>
            </a:pPr>
            <a:r>
              <a:rPr kumimoji="0" lang="en-US" altLang="ja-JP" sz="1200" kern="0" dirty="0">
                <a:solidFill>
                  <a:schemeClr val="tx2"/>
                </a:solidFill>
                <a:latin typeface="メイリオ"/>
                <a:ea typeface="メイリオ" panose="020B0604030504040204" pitchFamily="50" charset="-128"/>
              </a:rPr>
              <a:t>※</a:t>
            </a:r>
            <a:r>
              <a:rPr kumimoji="0" lang="ja-JP" altLang="en-US" sz="1200" kern="0" dirty="0">
                <a:solidFill>
                  <a:schemeClr val="tx2"/>
                </a:solidFill>
                <a:latin typeface="メイリオ"/>
                <a:ea typeface="メイリオ" panose="020B0604030504040204" pitchFamily="50" charset="-128"/>
              </a:rPr>
              <a:t>制作費について：インタラクションプランによっては記載された金額にプラスして費用が発生する場合がございます（制作費内包出稿プランの場合も同様）。</a:t>
            </a:r>
            <a:endParaRPr kumimoji="0" lang="en-US" altLang="ja-JP" sz="1200" kern="0" dirty="0">
              <a:solidFill>
                <a:schemeClr val="tx2"/>
              </a:solidFill>
              <a:latin typeface="メイリオ"/>
              <a:ea typeface="メイリオ" panose="020B0604030504040204" pitchFamily="50" charset="-128"/>
            </a:endParaRPr>
          </a:p>
          <a:p>
            <a:pPr eaLnBrk="1" fontAlgn="auto" hangingPunct="1">
              <a:lnSpc>
                <a:spcPct val="110000"/>
              </a:lnSpc>
              <a:spcBef>
                <a:spcPts val="0"/>
              </a:spcBef>
              <a:spcAft>
                <a:spcPts val="0"/>
              </a:spcAft>
              <a:defRPr/>
            </a:pPr>
            <a:r>
              <a:rPr kumimoji="0" lang="en-US" altLang="ja-JP" sz="1200" kern="0" dirty="0">
                <a:solidFill>
                  <a:schemeClr val="tx2"/>
                </a:solidFill>
                <a:latin typeface="メイリオ"/>
                <a:ea typeface="メイリオ" panose="020B0604030504040204" pitchFamily="50" charset="-128"/>
              </a:rPr>
              <a:t>※Yahoo! JAPAN PR</a:t>
            </a:r>
            <a:r>
              <a:rPr kumimoji="0" lang="ja-JP" altLang="en-US" sz="1200" kern="0" dirty="0">
                <a:solidFill>
                  <a:schemeClr val="tx2"/>
                </a:solidFill>
                <a:latin typeface="メイリオ"/>
                <a:ea typeface="メイリオ" panose="020B0604030504040204" pitchFamily="50" charset="-128"/>
              </a:rPr>
              <a:t>企画</a:t>
            </a:r>
            <a:r>
              <a:rPr kumimoji="0" lang="en-US" altLang="ja-JP" sz="1200" kern="0" dirty="0">
                <a:solidFill>
                  <a:schemeClr val="tx2"/>
                </a:solidFill>
                <a:latin typeface="メイリオ"/>
                <a:ea typeface="メイリオ" panose="020B0604030504040204" pitchFamily="50" charset="-128"/>
              </a:rPr>
              <a:t>LP</a:t>
            </a:r>
            <a:r>
              <a:rPr kumimoji="0" lang="ja-JP" altLang="en-US" sz="1200" kern="0" dirty="0">
                <a:solidFill>
                  <a:schemeClr val="tx2"/>
                </a:solidFill>
                <a:latin typeface="メイリオ"/>
                <a:ea typeface="メイリオ" panose="020B0604030504040204" pitchFamily="50" charset="-128"/>
              </a:rPr>
              <a:t>（</a:t>
            </a:r>
            <a:r>
              <a:rPr kumimoji="0" lang="en-US" altLang="ja-JP" sz="1200" kern="0" dirty="0">
                <a:solidFill>
                  <a:schemeClr val="tx2"/>
                </a:solidFill>
                <a:latin typeface="メイリオ"/>
                <a:ea typeface="メイリオ" panose="020B0604030504040204" pitchFamily="50" charset="-128"/>
              </a:rPr>
              <a:t>LINE</a:t>
            </a:r>
            <a:r>
              <a:rPr kumimoji="0" lang="ja-JP" altLang="en-US" sz="1200" kern="0" dirty="0">
                <a:solidFill>
                  <a:schemeClr val="tx2"/>
                </a:solidFill>
                <a:latin typeface="メイリオ"/>
                <a:ea typeface="メイリオ" panose="020B0604030504040204" pitchFamily="50" charset="-128"/>
              </a:rPr>
              <a:t>ヤフー作成ページ）をご実施いただく場合は、別途制作費が必要です。金額は実施内容によって都度見積もりとなります。</a:t>
            </a:r>
            <a:endParaRPr kumimoji="0" lang="en-US" altLang="ja-JP" sz="1200" kern="0" dirty="0">
              <a:solidFill>
                <a:schemeClr val="tx2"/>
              </a:solidFill>
              <a:latin typeface="メイリオ"/>
              <a:ea typeface="メイリオ" panose="020B0604030504040204" pitchFamily="50" charset="-128"/>
            </a:endParaRPr>
          </a:p>
          <a:p>
            <a:pPr eaLnBrk="1" fontAlgn="auto" hangingPunct="1">
              <a:lnSpc>
                <a:spcPct val="110000"/>
              </a:lnSpc>
              <a:spcBef>
                <a:spcPts val="0"/>
              </a:spcBef>
              <a:spcAft>
                <a:spcPts val="0"/>
              </a:spcAft>
              <a:defRPr/>
            </a:pPr>
            <a:r>
              <a:rPr kumimoji="0" lang="en-US" altLang="ja-JP" sz="1200" kern="0" dirty="0">
                <a:solidFill>
                  <a:schemeClr val="tx2"/>
                </a:solidFill>
                <a:latin typeface="メイリオ"/>
                <a:ea typeface="メイリオ" panose="020B0604030504040204" pitchFamily="50" charset="-128"/>
              </a:rPr>
              <a:t>※</a:t>
            </a:r>
            <a:r>
              <a:rPr kumimoji="0" lang="ja-JP" altLang="en-US" sz="1200" kern="0" dirty="0">
                <a:solidFill>
                  <a:schemeClr val="tx2"/>
                </a:solidFill>
                <a:latin typeface="メイリオ"/>
                <a:ea typeface="メイリオ" panose="020B0604030504040204" pitchFamily="50" charset="-128"/>
              </a:rPr>
              <a:t>企画ページ・</a:t>
            </a:r>
            <a:r>
              <a:rPr kumimoji="0" lang="en-US" altLang="ja-JP" sz="1200" kern="0" dirty="0">
                <a:solidFill>
                  <a:schemeClr val="tx2"/>
                </a:solidFill>
                <a:latin typeface="メイリオ"/>
                <a:ea typeface="メイリオ" panose="020B0604030504040204" pitchFamily="50" charset="-128"/>
              </a:rPr>
              <a:t>LP</a:t>
            </a:r>
            <a:r>
              <a:rPr kumimoji="0" lang="ja-JP" altLang="en-US" sz="1200" kern="0" dirty="0">
                <a:solidFill>
                  <a:schemeClr val="tx2"/>
                </a:solidFill>
                <a:latin typeface="メイリオ"/>
                <a:ea typeface="メイリオ" panose="020B0604030504040204" pitchFamily="50" charset="-128"/>
              </a:rPr>
              <a:t>は掲載期間は広告誘導期間と同一で、最大</a:t>
            </a:r>
            <a:r>
              <a:rPr kumimoji="0" lang="en-US" altLang="ja-JP" sz="1200" kern="0" dirty="0">
                <a:solidFill>
                  <a:schemeClr val="tx2"/>
                </a:solidFill>
                <a:latin typeface="メイリオ"/>
                <a:ea typeface="メイリオ" panose="020B0604030504040204" pitchFamily="50" charset="-128"/>
              </a:rPr>
              <a:t>2</a:t>
            </a:r>
            <a:r>
              <a:rPr kumimoji="0" lang="ja-JP" altLang="en-US" sz="1200" kern="0" dirty="0">
                <a:solidFill>
                  <a:schemeClr val="tx2"/>
                </a:solidFill>
                <a:latin typeface="メイリオ"/>
                <a:ea typeface="メイリオ" panose="020B0604030504040204" pitchFamily="50" charset="-128"/>
              </a:rPr>
              <a:t>週間までを推奨としております。</a:t>
            </a:r>
            <a:endParaRPr kumimoji="0" lang="en-US" altLang="ja-JP" sz="1200" kern="0" dirty="0">
              <a:solidFill>
                <a:schemeClr val="tx2"/>
              </a:solidFill>
              <a:latin typeface="メイリオ"/>
              <a:ea typeface="メイリオ" panose="020B0604030504040204" pitchFamily="50" charset="-128"/>
            </a:endParaRPr>
          </a:p>
          <a:p>
            <a:pPr eaLnBrk="1" fontAlgn="auto" hangingPunct="1">
              <a:lnSpc>
                <a:spcPct val="110000"/>
              </a:lnSpc>
              <a:spcBef>
                <a:spcPts val="0"/>
              </a:spcBef>
              <a:spcAft>
                <a:spcPts val="0"/>
              </a:spcAft>
              <a:defRPr/>
            </a:pPr>
            <a:r>
              <a:rPr kumimoji="0" lang="en-US" altLang="ja-JP" sz="1200" kern="0" dirty="0">
                <a:solidFill>
                  <a:schemeClr val="tx2"/>
                </a:solidFill>
                <a:latin typeface="メイリオ"/>
                <a:ea typeface="メイリオ" panose="020B0604030504040204" pitchFamily="50" charset="-128"/>
              </a:rPr>
              <a:t>※SP</a:t>
            </a:r>
            <a:r>
              <a:rPr kumimoji="0" lang="ja-JP" altLang="en-US" sz="1200" kern="0" dirty="0">
                <a:solidFill>
                  <a:schemeClr val="tx2"/>
                </a:solidFill>
                <a:latin typeface="メイリオ"/>
                <a:ea typeface="メイリオ" panose="020B0604030504040204" pitchFamily="50" charset="-128"/>
              </a:rPr>
              <a:t>はスマートフォン、</a:t>
            </a:r>
            <a:r>
              <a:rPr kumimoji="0" lang="en-US" altLang="ja-JP" sz="1200" kern="0" dirty="0">
                <a:solidFill>
                  <a:schemeClr val="tx2"/>
                </a:solidFill>
                <a:latin typeface="メイリオ"/>
                <a:ea typeface="メイリオ" panose="020B0604030504040204" pitchFamily="50" charset="-128"/>
              </a:rPr>
              <a:t>PC</a:t>
            </a:r>
            <a:r>
              <a:rPr kumimoji="0" lang="ja-JP" altLang="en-US" sz="1200" kern="0" dirty="0">
                <a:solidFill>
                  <a:schemeClr val="tx2"/>
                </a:solidFill>
                <a:latin typeface="メイリオ"/>
                <a:ea typeface="メイリオ" panose="020B0604030504040204" pitchFamily="50" charset="-128"/>
              </a:rPr>
              <a:t>はパソコン、</a:t>
            </a:r>
            <a:r>
              <a:rPr kumimoji="0" lang="en-US" altLang="ja-JP" sz="1200" kern="0" dirty="0">
                <a:solidFill>
                  <a:schemeClr val="tx2"/>
                </a:solidFill>
                <a:latin typeface="メイリオ"/>
                <a:ea typeface="メイリオ" panose="020B0604030504040204" pitchFamily="50" charset="-128"/>
              </a:rPr>
              <a:t>MD</a:t>
            </a:r>
            <a:r>
              <a:rPr kumimoji="0" lang="ja-JP" altLang="en-US" sz="1200" kern="0" dirty="0">
                <a:solidFill>
                  <a:schemeClr val="tx2"/>
                </a:solidFill>
                <a:latin typeface="メイリオ"/>
                <a:ea typeface="メイリオ" panose="020B0604030504040204" pitchFamily="50" charset="-128"/>
              </a:rPr>
              <a:t>はマルチデバイスの略称です。</a:t>
            </a:r>
            <a:endParaRPr kumimoji="0" lang="en-US" altLang="ja-JP" sz="1200" kern="0" dirty="0">
              <a:solidFill>
                <a:schemeClr val="tx2"/>
              </a:solidFill>
              <a:latin typeface="メイリオ"/>
              <a:ea typeface="メイリオ" panose="020B0604030504040204" pitchFamily="50" charset="-128"/>
            </a:endParaRPr>
          </a:p>
          <a:p>
            <a:pPr eaLnBrk="1" fontAlgn="auto" hangingPunct="1">
              <a:lnSpc>
                <a:spcPct val="110000"/>
              </a:lnSpc>
              <a:spcBef>
                <a:spcPts val="0"/>
              </a:spcBef>
              <a:spcAft>
                <a:spcPts val="0"/>
              </a:spcAft>
            </a:pPr>
            <a:endParaRPr kumimoji="0" lang="en-US" altLang="ja-JP" sz="1200" b="1" kern="0" dirty="0">
              <a:solidFill>
                <a:schemeClr val="tx2"/>
              </a:solidFill>
              <a:latin typeface="メイリオ"/>
              <a:ea typeface="メイリオ" panose="020B0604030504040204" pitchFamily="50" charset="-128"/>
            </a:endParaRPr>
          </a:p>
          <a:p>
            <a:pPr eaLnBrk="1" fontAlgn="auto" hangingPunct="1">
              <a:lnSpc>
                <a:spcPct val="110000"/>
              </a:lnSpc>
              <a:spcBef>
                <a:spcPts val="0"/>
              </a:spcBef>
              <a:spcAft>
                <a:spcPts val="0"/>
              </a:spcAft>
            </a:pPr>
            <a:r>
              <a:rPr kumimoji="0" lang="ja-JP" altLang="ja-JP" sz="1200" b="1" kern="0" dirty="0">
                <a:solidFill>
                  <a:schemeClr val="tx2"/>
                </a:solidFill>
                <a:latin typeface="メイリオ"/>
                <a:ea typeface="メイリオ" panose="020B0604030504040204" pitchFamily="50" charset="-128"/>
              </a:rPr>
              <a:t>■誘導用広告をキャンセルされる場合について</a:t>
            </a:r>
            <a:endParaRPr kumimoji="0" lang="en-US" altLang="ja-JP" sz="1200" b="1" kern="0" dirty="0">
              <a:solidFill>
                <a:schemeClr val="tx2"/>
              </a:solidFill>
              <a:latin typeface="メイリオ"/>
              <a:ea typeface="メイリオ" panose="020B0604030504040204" pitchFamily="50" charset="-128"/>
            </a:endParaRPr>
          </a:p>
          <a:p>
            <a:pPr eaLnBrk="1" fontAlgn="auto" hangingPunct="1">
              <a:lnSpc>
                <a:spcPct val="110000"/>
              </a:lnSpc>
              <a:spcBef>
                <a:spcPts val="0"/>
              </a:spcBef>
              <a:spcAft>
                <a:spcPts val="0"/>
              </a:spcAft>
            </a:pPr>
            <a:r>
              <a:rPr kumimoji="0" lang="en-US" altLang="ja-JP" sz="1200" kern="0" dirty="0">
                <a:solidFill>
                  <a:schemeClr val="tx2"/>
                </a:solidFill>
                <a:latin typeface="メイリオ"/>
                <a:ea typeface="メイリオ" panose="020B0604030504040204" pitchFamily="50" charset="-128"/>
              </a:rPr>
              <a:t>LINE</a:t>
            </a:r>
            <a:r>
              <a:rPr kumimoji="0" lang="ja-JP" altLang="ja-JP" sz="1200" kern="0" dirty="0">
                <a:solidFill>
                  <a:schemeClr val="tx2"/>
                </a:solidFill>
                <a:latin typeface="メイリオ"/>
                <a:ea typeface="メイリオ" panose="020B0604030504040204" pitchFamily="50" charset="-128"/>
              </a:rPr>
              <a:t>ヤフーが特別に定める場合をのぞき</a:t>
            </a:r>
            <a:r>
              <a:rPr kumimoji="0" lang="en-US" altLang="ja-JP" sz="1200" kern="0" dirty="0">
                <a:solidFill>
                  <a:schemeClr val="tx2"/>
                </a:solidFill>
                <a:latin typeface="メイリオ"/>
                <a:ea typeface="メイリオ" panose="020B0604030504040204" pitchFamily="50" charset="-128"/>
              </a:rPr>
              <a:t>LINE</a:t>
            </a:r>
            <a:r>
              <a:rPr kumimoji="0" lang="ja-JP" altLang="ja-JP" sz="1200" kern="0" dirty="0">
                <a:solidFill>
                  <a:schemeClr val="tx2"/>
                </a:solidFill>
                <a:latin typeface="メイリオ"/>
                <a:ea typeface="メイリオ" panose="020B0604030504040204" pitchFamily="50" charset="-128"/>
              </a:rPr>
              <a:t>ヤフーが指定する制作費実費をお支払いいただきます。</a:t>
            </a:r>
            <a:endParaRPr kumimoji="0" lang="en-US" altLang="ja-JP" sz="1200" kern="0" dirty="0">
              <a:solidFill>
                <a:schemeClr val="tx2"/>
              </a:solidFill>
              <a:latin typeface="メイリオ"/>
              <a:ea typeface="メイリオ" panose="020B0604030504040204" pitchFamily="50" charset="-128"/>
            </a:endParaRPr>
          </a:p>
          <a:p>
            <a:pPr eaLnBrk="1" fontAlgn="auto" hangingPunct="1">
              <a:lnSpc>
                <a:spcPct val="110000"/>
              </a:lnSpc>
              <a:spcBef>
                <a:spcPts val="0"/>
              </a:spcBef>
              <a:spcAft>
                <a:spcPts val="0"/>
              </a:spcAft>
            </a:pPr>
            <a:r>
              <a:rPr kumimoji="0" lang="ja-JP" altLang="ja-JP" sz="1200" kern="0" dirty="0">
                <a:solidFill>
                  <a:schemeClr val="tx2"/>
                </a:solidFill>
                <a:latin typeface="メイリオ"/>
                <a:ea typeface="メイリオ" panose="020B0604030504040204" pitchFamily="50" charset="-128"/>
              </a:rPr>
              <a:t>なお、キャンセル連絡を受け付けた時点までに対応した制作物を納品いたします。具体的な金額は、</a:t>
            </a:r>
            <a:r>
              <a:rPr kumimoji="0" lang="ja-JP" altLang="en-US" sz="1200" kern="0" dirty="0">
                <a:solidFill>
                  <a:schemeClr val="tx2"/>
                </a:solidFill>
                <a:latin typeface="メイリオ"/>
                <a:ea typeface="メイリオ" panose="020B0604030504040204" pitchFamily="50" charset="-128"/>
              </a:rPr>
              <a:t>弊社営業</a:t>
            </a:r>
            <a:r>
              <a:rPr kumimoji="0" lang="ja-JP" altLang="ja-JP" sz="1200" kern="0" dirty="0">
                <a:solidFill>
                  <a:schemeClr val="tx2"/>
                </a:solidFill>
                <a:latin typeface="メイリオ"/>
                <a:ea typeface="メイリオ" panose="020B0604030504040204" pitchFamily="50" charset="-128"/>
              </a:rPr>
              <a:t>担当にご確認ください。</a:t>
            </a:r>
            <a:br>
              <a:rPr kumimoji="0" lang="en-US" altLang="ja-JP" sz="1200" kern="0" dirty="0">
                <a:solidFill>
                  <a:schemeClr val="tx2"/>
                </a:solidFill>
                <a:latin typeface="メイリオ"/>
                <a:ea typeface="メイリオ" panose="020B0604030504040204" pitchFamily="50" charset="-128"/>
              </a:rPr>
            </a:br>
            <a:r>
              <a:rPr kumimoji="0" lang="ja-JP" altLang="ja-JP" sz="1200" kern="0" dirty="0">
                <a:solidFill>
                  <a:schemeClr val="tx2"/>
                </a:solidFill>
                <a:latin typeface="メイリオ"/>
                <a:ea typeface="メイリオ" panose="020B0604030504040204" pitchFamily="50" charset="-128"/>
              </a:rPr>
              <a:t>また、誘導用広告のキャンセル料については、</a:t>
            </a:r>
            <a:r>
              <a:rPr kumimoji="0" lang="ja-JP" altLang="ja-JP" sz="1200" kern="0" dirty="0">
                <a:solidFill>
                  <a:prstClr val="black"/>
                </a:solidFill>
                <a:latin typeface="メイリオ"/>
                <a:ea typeface="メイリオ" panose="020B0604030504040204" pitchFamily="50" charset="-128"/>
                <a:hlinkClick r:id="rId2"/>
              </a:rPr>
              <a:t>広告取扱基本規定【別紙</a:t>
            </a:r>
            <a:r>
              <a:rPr kumimoji="0" lang="ja-JP" altLang="en-US" sz="1200" kern="0" dirty="0">
                <a:solidFill>
                  <a:prstClr val="black"/>
                </a:solidFill>
                <a:latin typeface="メイリオ"/>
                <a:ea typeface="メイリオ" panose="020B0604030504040204" pitchFamily="50" charset="-128"/>
                <a:hlinkClick r:id="rId2"/>
              </a:rPr>
              <a:t>３</a:t>
            </a:r>
            <a:r>
              <a:rPr kumimoji="0" lang="ja-JP" altLang="ja-JP" sz="1200" kern="0" dirty="0">
                <a:solidFill>
                  <a:prstClr val="black"/>
                </a:solidFill>
                <a:latin typeface="メイリオ"/>
                <a:ea typeface="メイリオ" panose="020B0604030504040204" pitchFamily="50" charset="-128"/>
                <a:hlinkClick r:id="rId2"/>
              </a:rPr>
              <a:t>】</a:t>
            </a:r>
            <a:r>
              <a:rPr kumimoji="0" lang="ja-JP" altLang="ja-JP" sz="1200" kern="0" dirty="0">
                <a:solidFill>
                  <a:schemeClr val="tx2"/>
                </a:solidFill>
                <a:latin typeface="メイリオ"/>
                <a:ea typeface="メイリオ" panose="020B0604030504040204" pitchFamily="50" charset="-128"/>
              </a:rPr>
              <a:t>に従います。</a:t>
            </a:r>
            <a:endParaRPr kumimoji="0" lang="en-US" altLang="ja-JP" sz="1200" kern="0" dirty="0">
              <a:solidFill>
                <a:schemeClr val="tx2"/>
              </a:solidFill>
              <a:latin typeface="メイリオ"/>
              <a:ea typeface="メイリオ" panose="020B0604030504040204" pitchFamily="50" charset="-128"/>
            </a:endParaRPr>
          </a:p>
        </p:txBody>
      </p:sp>
    </p:spTree>
    <p:extLst>
      <p:ext uri="{BB962C8B-B14F-4D97-AF65-F5344CB8AC3E}">
        <p14:creationId xmlns:p14="http://schemas.microsoft.com/office/powerpoint/2010/main" val="206471954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プレースホルダー 6" descr="アイコン&#10;&#10;AI 生成コンテンツは誤りを含む可能性があります。">
            <a:extLst>
              <a:ext uri="{FF2B5EF4-FFF2-40B4-BE49-F238E27FC236}">
                <a16:creationId xmlns:a16="http://schemas.microsoft.com/office/drawing/2014/main" id="{E5AAE4B0-D035-2459-1A78-69FD074CF8A5}"/>
              </a:ext>
            </a:extLst>
          </p:cNvPr>
          <p:cNvPicPr>
            <a:picLocks noGrp="1" noChangeAspect="1"/>
          </p:cNvPicPr>
          <p:nvPr>
            <p:ph type="pic" sz="quarter" idx="15"/>
          </p:nvPr>
        </p:nvPicPr>
        <p:blipFill>
          <a:blip r:embed="rId2" cstate="screen">
            <a:extLst>
              <a:ext uri="{28A0092B-C50C-407E-A947-70E740481C1C}">
                <a14:useLocalDpi xmlns:a14="http://schemas.microsoft.com/office/drawing/2010/main"/>
              </a:ext>
            </a:extLst>
          </a:blip>
          <a:srcRect t="105" b="105"/>
          <a:stretch>
            <a:fillRect/>
          </a:stretch>
        </p:blipFill>
        <p:spPr/>
      </p:pic>
      <p:sp>
        <p:nvSpPr>
          <p:cNvPr id="3" name="テキスト プレースホルダー 2">
            <a:extLst>
              <a:ext uri="{FF2B5EF4-FFF2-40B4-BE49-F238E27FC236}">
                <a16:creationId xmlns:a16="http://schemas.microsoft.com/office/drawing/2014/main" id="{BB369A65-7E9B-35C5-2169-D3AC5296F113}"/>
              </a:ext>
            </a:extLst>
          </p:cNvPr>
          <p:cNvSpPr>
            <a:spLocks noGrp="1"/>
          </p:cNvSpPr>
          <p:nvPr>
            <p:ph type="body" sz="quarter" idx="19"/>
          </p:nvPr>
        </p:nvSpPr>
        <p:spPr/>
        <p:txBody>
          <a:bodyPr/>
          <a:lstStyle/>
          <a:p>
            <a:pPr eaLnBrk="1" hangingPunct="1">
              <a:spcBef>
                <a:spcPct val="0"/>
              </a:spcBef>
            </a:pPr>
            <a:r>
              <a:rPr lang="ja-JP" altLang="en-US" dirty="0">
                <a:solidFill>
                  <a:srgbClr val="000048"/>
                </a:solidFill>
                <a:latin typeface="メイリオ" panose="020B0604030504040204" pitchFamily="34" charset="-128"/>
                <a:ea typeface="メイリオ" panose="020B0604030504040204" pitchFamily="34" charset="-128"/>
              </a:rPr>
              <a:t>スペック詳細</a:t>
            </a:r>
          </a:p>
        </p:txBody>
      </p:sp>
      <p:sp>
        <p:nvSpPr>
          <p:cNvPr id="4" name="テキスト プレースホルダー 3">
            <a:extLst>
              <a:ext uri="{FF2B5EF4-FFF2-40B4-BE49-F238E27FC236}">
                <a16:creationId xmlns:a16="http://schemas.microsoft.com/office/drawing/2014/main" id="{C791C9DE-4E55-6E16-316B-A861ED7D97B5}"/>
              </a:ext>
            </a:extLst>
          </p:cNvPr>
          <p:cNvSpPr>
            <a:spLocks noGrp="1"/>
          </p:cNvSpPr>
          <p:nvPr>
            <p:ph type="body" sz="quarter" idx="20"/>
          </p:nvPr>
        </p:nvSpPr>
        <p:spPr/>
        <p:txBody>
          <a:bodyPr/>
          <a:lstStyle/>
          <a:p>
            <a:r>
              <a:rPr kumimoji="1" lang="en-US" altLang="ja-JP" dirty="0"/>
              <a:t>03</a:t>
            </a:r>
            <a:endParaRPr kumimoji="1" lang="ja-JP" altLang="en-US" dirty="0"/>
          </a:p>
        </p:txBody>
      </p:sp>
    </p:spTree>
    <p:extLst>
      <p:ext uri="{BB962C8B-B14F-4D97-AF65-F5344CB8AC3E}">
        <p14:creationId xmlns:p14="http://schemas.microsoft.com/office/powerpoint/2010/main" val="92254856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2DAC5CF5-A029-462D-552B-3F486FEE9016}"/>
              </a:ext>
            </a:extLst>
          </p:cNvPr>
          <p:cNvSpPr>
            <a:spLocks noGrp="1"/>
          </p:cNvSpPr>
          <p:nvPr>
            <p:ph type="body" sz="quarter" idx="10"/>
          </p:nvPr>
        </p:nvSpPr>
        <p:spPr/>
        <p:txBody>
          <a:bodyPr/>
          <a:lstStyle/>
          <a:p>
            <a:r>
              <a:rPr kumimoji="1" lang="ja-JP" altLang="en-US" sz="2000" b="1" i="0" u="none" strike="noStrike" kern="1200" cap="none" spc="0" normalizeH="0" baseline="0" noProof="0" dirty="0">
                <a:ln>
                  <a:noFill/>
                </a:ln>
                <a:effectLst/>
                <a:uLnTx/>
                <a:uFillTx/>
                <a:latin typeface="メイリオ" panose="020B0604030504040204" pitchFamily="34" charset="-128"/>
                <a:ea typeface="メイリオ" panose="020B0604030504040204" pitchFamily="34" charset="-128"/>
              </a:rPr>
              <a:t>スペック詳細</a:t>
            </a:r>
            <a:endParaRPr lang="ja-JP" altLang="en-US" dirty="0"/>
          </a:p>
        </p:txBody>
      </p:sp>
      <p:graphicFrame>
        <p:nvGraphicFramePr>
          <p:cNvPr id="3" name="表 2">
            <a:extLst>
              <a:ext uri="{FF2B5EF4-FFF2-40B4-BE49-F238E27FC236}">
                <a16:creationId xmlns:a16="http://schemas.microsoft.com/office/drawing/2014/main" id="{DBDC39CF-555E-9880-A950-1F7B0A75D718}"/>
              </a:ext>
            </a:extLst>
          </p:cNvPr>
          <p:cNvGraphicFramePr>
            <a:graphicFrameLocks noGrp="1"/>
          </p:cNvGraphicFramePr>
          <p:nvPr>
            <p:extLst>
              <p:ext uri="{D42A27DB-BD31-4B8C-83A1-F6EECF244321}">
                <p14:modId xmlns:p14="http://schemas.microsoft.com/office/powerpoint/2010/main" val="3645125302"/>
              </p:ext>
            </p:extLst>
          </p:nvPr>
        </p:nvGraphicFramePr>
        <p:xfrm>
          <a:off x="587375" y="1058441"/>
          <a:ext cx="11017250" cy="5232676"/>
        </p:xfrm>
        <a:graphic>
          <a:graphicData uri="http://schemas.openxmlformats.org/drawingml/2006/table">
            <a:tbl>
              <a:tblPr firstRow="1" bandRow="1"/>
              <a:tblGrid>
                <a:gridCol w="1625497">
                  <a:extLst>
                    <a:ext uri="{9D8B030D-6E8A-4147-A177-3AD203B41FA5}">
                      <a16:colId xmlns:a16="http://schemas.microsoft.com/office/drawing/2014/main" val="20000"/>
                    </a:ext>
                  </a:extLst>
                </a:gridCol>
                <a:gridCol w="9391753">
                  <a:extLst>
                    <a:ext uri="{9D8B030D-6E8A-4147-A177-3AD203B41FA5}">
                      <a16:colId xmlns:a16="http://schemas.microsoft.com/office/drawing/2014/main" val="20001"/>
                    </a:ext>
                  </a:extLst>
                </a:gridCol>
              </a:tblGrid>
              <a:tr h="415052">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dirty="0">
                          <a:solidFill>
                            <a:schemeClr val="bg1"/>
                          </a:solidFill>
                          <a:latin typeface="+mj-ea"/>
                          <a:ea typeface="+mj-ea"/>
                          <a:cs typeface="Meiryo UI" pitchFamily="50" charset="-128"/>
                        </a:rPr>
                        <a:t>企画ページへの誘導枠</a:t>
                      </a:r>
                      <a:endParaRPr kumimoji="1" lang="en-US" altLang="ja-JP" sz="1050" b="0" i="0" dirty="0">
                        <a:solidFill>
                          <a:schemeClr val="bg1"/>
                        </a:solidFill>
                        <a:latin typeface="+mj-ea"/>
                        <a:ea typeface="+mj-ea"/>
                        <a:cs typeface="Meiryo UI" pitchFamily="50" charset="-128"/>
                      </a:endParaRP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6">
                        <a:lumMod val="75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indent="-179388" algn="l" fontAlgn="ctr">
                        <a:lnSpc>
                          <a:spcPct val="130000"/>
                        </a:lnSpc>
                        <a:buClr>
                          <a:srgbClr val="687080"/>
                        </a:buClr>
                        <a:buFont typeface="Wingdings" pitchFamily="2" charset="2"/>
                        <a:buNone/>
                      </a:pPr>
                      <a:r>
                        <a:rPr kumimoji="1" lang="ja-JP" altLang="en-US" sz="1050" kern="1200" dirty="0">
                          <a:solidFill>
                            <a:schemeClr val="tx2"/>
                          </a:solidFill>
                          <a:latin typeface="+mj-ea"/>
                          <a:ea typeface="+mj-ea"/>
                          <a:cs typeface="メイリオ" panose="020B0604030504040204" pitchFamily="50" charset="-128"/>
                        </a:rPr>
                        <a:t>ブランドパネル関連商品</a:t>
                      </a:r>
                      <a:r>
                        <a:rPr kumimoji="1" lang="ja-JP" altLang="en-US" sz="1050" kern="1200" dirty="0">
                          <a:solidFill>
                            <a:schemeClr val="tx2"/>
                          </a:solidFill>
                          <a:latin typeface="Meiryo" panose="020B0604030504040204" pitchFamily="34" charset="-128"/>
                          <a:ea typeface="Meiryo" panose="020B0604030504040204" pitchFamily="34" charset="-128"/>
                          <a:cs typeface="メイリオ" panose="020B0604030504040204" pitchFamily="50" charset="-128"/>
                        </a:rPr>
                        <a:t>（詳細は「</a:t>
                      </a:r>
                      <a:r>
                        <a:rPr kumimoji="1" lang="en-US" altLang="ja-JP" sz="1050" kern="1200" dirty="0">
                          <a:solidFill>
                            <a:schemeClr val="tx2"/>
                          </a:solidFill>
                          <a:latin typeface="Meiryo" panose="020B0604030504040204" pitchFamily="34" charset="-128"/>
                          <a:ea typeface="Meiryo" panose="020B0604030504040204" pitchFamily="34" charset="-128"/>
                          <a:cs typeface="メイリオ" panose="020B0604030504040204" pitchFamily="50" charset="-128"/>
                        </a:rPr>
                        <a:t>02 </a:t>
                      </a:r>
                      <a:r>
                        <a:rPr kumimoji="1" lang="ja-JP" altLang="en-US" sz="1050" kern="1200" dirty="0">
                          <a:solidFill>
                            <a:schemeClr val="tx2"/>
                          </a:solidFill>
                          <a:latin typeface="Meiryo" panose="020B0604030504040204" pitchFamily="34" charset="-128"/>
                          <a:ea typeface="Meiryo" panose="020B0604030504040204" pitchFamily="34" charset="-128"/>
                          <a:cs typeface="メイリオ" panose="020B0604030504040204" pitchFamily="50" charset="-128"/>
                        </a:rPr>
                        <a:t>商品価格」を参照）</a:t>
                      </a:r>
                      <a:endParaRPr kumimoji="1" lang="en-US" altLang="ja-JP" sz="1050" kern="1200" dirty="0">
                        <a:solidFill>
                          <a:schemeClr val="tx2"/>
                        </a:solidFill>
                        <a:latin typeface="+mj-ea"/>
                        <a:ea typeface="+mj-ea"/>
                        <a:cs typeface="メイリオ" panose="020B0604030504040204" pitchFamily="50" charset="-128"/>
                      </a:endParaRP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2"/>
                  </a:ext>
                </a:extLst>
              </a:tr>
              <a:tr h="1126069">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dirty="0">
                          <a:solidFill>
                            <a:schemeClr val="bg1"/>
                          </a:solidFill>
                          <a:latin typeface="+mj-ea"/>
                          <a:ea typeface="+mj-ea"/>
                          <a:cs typeface="Meiryo UI" pitchFamily="50" charset="-128"/>
                        </a:rPr>
                        <a:t>企画ページ</a:t>
                      </a: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6">
                        <a:lumMod val="75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lang="ja-JP" altLang="en-US" sz="1050" dirty="0">
                          <a:solidFill>
                            <a:schemeClr val="tx2"/>
                          </a:solidFill>
                          <a:latin typeface="+mj-ea"/>
                          <a:ea typeface="+mj-ea"/>
                          <a:cs typeface="メイリオ" panose="020B0604030504040204" pitchFamily="50" charset="-128"/>
                        </a:rPr>
                        <a:t>・掲載場所：</a:t>
                      </a:r>
                      <a:r>
                        <a:rPr kumimoji="1" lang="en-US" altLang="ja-JP" sz="1050" kern="1200" dirty="0">
                          <a:solidFill>
                            <a:schemeClr val="tx2"/>
                          </a:solidFill>
                          <a:latin typeface="+mj-ea"/>
                          <a:ea typeface="+mj-ea"/>
                          <a:cs typeface="+mn-cs"/>
                        </a:rPr>
                        <a:t>Yahoo! JAPAN PR</a:t>
                      </a:r>
                      <a:r>
                        <a:rPr kumimoji="1" lang="ja-JP" altLang="en-US" sz="1050" kern="1200" dirty="0">
                          <a:solidFill>
                            <a:schemeClr val="tx2"/>
                          </a:solidFill>
                          <a:latin typeface="+mj-ea"/>
                          <a:ea typeface="+mj-ea"/>
                          <a:cs typeface="+mn-cs"/>
                        </a:rPr>
                        <a:t>企画 広告主様専用ページ</a:t>
                      </a:r>
                      <a:endParaRPr kumimoji="1" lang="en-US" altLang="ja-JP" sz="1050" kern="1200" dirty="0">
                        <a:solidFill>
                          <a:schemeClr val="tx2"/>
                        </a:solidFill>
                        <a:latin typeface="+mj-ea"/>
                        <a:ea typeface="+mj-ea"/>
                        <a:cs typeface="+mn-cs"/>
                      </a:endParaRPr>
                    </a:p>
                    <a:p>
                      <a:pPr marL="0" marR="0" lvl="0" indent="0" algn="l" defTabSz="914400" rtl="0" eaLnBrk="1" fontAlgn="auto" latinLnBrk="0" hangingPunct="1">
                        <a:lnSpc>
                          <a:spcPct val="130000"/>
                        </a:lnSpc>
                        <a:spcBef>
                          <a:spcPts val="0"/>
                        </a:spcBef>
                        <a:spcAft>
                          <a:spcPts val="0"/>
                        </a:spcAft>
                        <a:buClrTx/>
                        <a:buSzTx/>
                        <a:buFontTx/>
                        <a:buNone/>
                        <a:tabLst/>
                        <a:defRPr/>
                      </a:pPr>
                      <a:r>
                        <a:rPr lang="ja-JP" altLang="en-US" sz="1050" dirty="0">
                          <a:solidFill>
                            <a:schemeClr val="tx2"/>
                          </a:solidFill>
                          <a:latin typeface="+mj-ea"/>
                          <a:ea typeface="+mj-ea"/>
                          <a:cs typeface="メイリオ" panose="020B0604030504040204" pitchFamily="50" charset="-128"/>
                        </a:rPr>
                        <a:t>・デバイス：</a:t>
                      </a:r>
                      <a:r>
                        <a:rPr lang="en-US" altLang="ja-JP" sz="1050" dirty="0">
                          <a:solidFill>
                            <a:schemeClr val="tx2"/>
                          </a:solidFill>
                          <a:latin typeface="+mj-ea"/>
                          <a:ea typeface="+mj-ea"/>
                        </a:rPr>
                        <a:t>PC</a:t>
                      </a:r>
                      <a:r>
                        <a:rPr lang="ja-JP" altLang="en-US" sz="1050" dirty="0">
                          <a:solidFill>
                            <a:schemeClr val="tx2"/>
                          </a:solidFill>
                          <a:latin typeface="+mj-ea"/>
                          <a:ea typeface="+mj-ea"/>
                        </a:rPr>
                        <a:t>・スマホ・マルチデバイス</a:t>
                      </a:r>
                      <a:endParaRPr lang="en-US" altLang="ja-JP" sz="1050" dirty="0">
                        <a:solidFill>
                          <a:schemeClr val="tx2"/>
                        </a:solidFill>
                        <a:latin typeface="+mj-ea"/>
                        <a:ea typeface="+mj-ea"/>
                      </a:endParaRPr>
                    </a:p>
                    <a:p>
                      <a:pPr marL="0" marR="0" lvl="0" indent="0" algn="l" defTabSz="914400" rtl="0" eaLnBrk="1" fontAlgn="auto" latinLnBrk="0" hangingPunct="1">
                        <a:lnSpc>
                          <a:spcPct val="130000"/>
                        </a:lnSpc>
                        <a:spcBef>
                          <a:spcPts val="0"/>
                        </a:spcBef>
                        <a:spcAft>
                          <a:spcPts val="0"/>
                        </a:spcAft>
                        <a:buClrTx/>
                        <a:buSzTx/>
                        <a:buFontTx/>
                        <a:buNone/>
                        <a:tabLst/>
                        <a:defRPr/>
                      </a:pPr>
                      <a:r>
                        <a:rPr lang="ja-JP" altLang="en-US" sz="1050" dirty="0">
                          <a:solidFill>
                            <a:schemeClr val="tx2"/>
                          </a:solidFill>
                          <a:latin typeface="+mj-ea"/>
                          <a:ea typeface="+mj-ea"/>
                          <a:cs typeface="メイリオ" panose="020B0604030504040204" pitchFamily="50" charset="-128"/>
                        </a:rPr>
                        <a:t>・更新：</a:t>
                      </a:r>
                      <a:r>
                        <a:rPr lang="ja-JP" altLang="en-US" sz="1050" dirty="0">
                          <a:solidFill>
                            <a:schemeClr val="tx2"/>
                          </a:solidFill>
                          <a:latin typeface="+mj-ea"/>
                          <a:ea typeface="+mj-ea"/>
                        </a:rPr>
                        <a:t>原則、掲載期間内における途中更新はお受けできません。</a:t>
                      </a:r>
                      <a:endParaRPr lang="en-US" altLang="ja-JP" sz="1050" dirty="0">
                        <a:solidFill>
                          <a:schemeClr val="tx2"/>
                        </a:solidFill>
                        <a:latin typeface="+mj-ea"/>
                        <a:ea typeface="+mj-ea"/>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050" kern="1200" dirty="0">
                          <a:solidFill>
                            <a:schemeClr val="tx2"/>
                          </a:solidFill>
                          <a:latin typeface="+mj-ea"/>
                          <a:ea typeface="+mj-ea"/>
                          <a:cs typeface="+mn-cs"/>
                        </a:rPr>
                        <a:t>・二次利用：不可</a:t>
                      </a:r>
                      <a:endParaRPr kumimoji="1" lang="en-US" altLang="ja-JP" sz="1050" kern="1200" dirty="0">
                        <a:solidFill>
                          <a:schemeClr val="tx2"/>
                        </a:solidFill>
                        <a:latin typeface="+mj-ea"/>
                        <a:ea typeface="+mj-ea"/>
                        <a:cs typeface="+mn-cs"/>
                      </a:endParaRP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3"/>
                  </a:ext>
                </a:extLst>
              </a:tr>
              <a:tr h="1126069">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申込商品</a:t>
                      </a:r>
                      <a:endParaRPr kumimoji="1" lang="en-US" altLang="ja-JP" sz="1050" b="0" i="0" dirty="0">
                        <a:solidFill>
                          <a:schemeClr val="bg1"/>
                        </a:solidFill>
                        <a:latin typeface="Meiryo" panose="020B0604030504040204" pitchFamily="34" charset="-128"/>
                        <a:ea typeface="Meiryo" panose="020B0604030504040204" pitchFamily="34" charset="-128"/>
                        <a:cs typeface="Meiryo UI" pitchFamily="50" charset="-128"/>
                      </a:endParaRPr>
                    </a:p>
                    <a:p>
                      <a:pPr marL="0" marR="0" indent="0" algn="ctr" defTabSz="914400" rtl="0" eaLnBrk="1" fontAlgn="ctr" latinLnBrk="0" hangingPunct="1">
                        <a:lnSpc>
                          <a:spcPct val="130000"/>
                        </a:lnSpc>
                        <a:spcBef>
                          <a:spcPts val="0"/>
                        </a:spcBef>
                        <a:spcAft>
                          <a:spcPts val="0"/>
                        </a:spcAft>
                        <a:buClrTx/>
                        <a:buSzTx/>
                        <a:buFontTx/>
                        <a:buNone/>
                        <a:tabLst/>
                        <a:defRPr/>
                      </a:pPr>
                      <a:r>
                        <a:rPr kumimoji="1" lang="en-US" altLang="ja-JP" sz="1050" b="0" i="0" dirty="0">
                          <a:solidFill>
                            <a:schemeClr val="bg1"/>
                          </a:solidFill>
                          <a:latin typeface="Meiryo" panose="020B0604030504040204" pitchFamily="34" charset="-128"/>
                          <a:ea typeface="Meiryo" panose="020B0604030504040204" pitchFamily="34" charset="-128"/>
                          <a:cs typeface="Meiryo UI" pitchFamily="50" charset="-128"/>
                        </a:rPr>
                        <a:t>※</a:t>
                      </a: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お申し込み時に選択</a:t>
                      </a:r>
                      <a:endParaRPr kumimoji="1" lang="en-US" altLang="ja-JP" sz="105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6">
                        <a:lumMod val="75000"/>
                      </a:scheme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050" kern="1200" dirty="0">
                          <a:solidFill>
                            <a:schemeClr val="tx2"/>
                          </a:solidFill>
                          <a:latin typeface="+mj-ea"/>
                          <a:ea typeface="+mj-ea"/>
                          <a:cs typeface="メイリオ" panose="020B0604030504040204" pitchFamily="50" charset="-128"/>
                        </a:rPr>
                        <a:t>■企画ページの制作・掲載</a:t>
                      </a:r>
                      <a:endParaRPr kumimoji="1" lang="en-US" altLang="ja-JP" sz="1050" kern="1200" dirty="0">
                        <a:solidFill>
                          <a:schemeClr val="tx2"/>
                        </a:solidFill>
                        <a:latin typeface="+mj-ea"/>
                        <a:ea typeface="+mj-ea"/>
                        <a:cs typeface="メイリオ" panose="020B0604030504040204" pitchFamily="50" charset="-128"/>
                      </a:endParaRPr>
                    </a:p>
                    <a:p>
                      <a:pPr marL="0" marR="0" lvl="0" indent="0" algn="l" defTabSz="914400" rtl="0" eaLnBrk="1" fontAlgn="auto" latinLnBrk="0" hangingPunct="1">
                        <a:lnSpc>
                          <a:spcPct val="130000"/>
                        </a:lnSpc>
                        <a:spcBef>
                          <a:spcPts val="0"/>
                        </a:spcBef>
                        <a:spcAft>
                          <a:spcPts val="0"/>
                        </a:spcAft>
                        <a:buClrTx/>
                        <a:buSzTx/>
                        <a:buFontTx/>
                        <a:buNone/>
                        <a:tabLst/>
                        <a:defRPr/>
                      </a:pPr>
                      <a:r>
                        <a:rPr lang="ja-JP" altLang="en-US" sz="1050" dirty="0">
                          <a:solidFill>
                            <a:schemeClr val="tx2"/>
                          </a:solidFill>
                          <a:latin typeface="Meiryo" panose="020B0604030504040204" pitchFamily="34" charset="-128"/>
                          <a:ea typeface="Meiryo" panose="020B0604030504040204" pitchFamily="34" charset="-128"/>
                          <a:cs typeface="メイリオ" panose="020B0604030504040204" pitchFamily="50" charset="-128"/>
                        </a:rPr>
                        <a:t>①申込商品：特集・タイアップ広告・クリエイティブ企画（スペシャル商品）</a:t>
                      </a:r>
                      <a:endParaRPr lang="en-US" altLang="ja-JP" sz="1050" dirty="0">
                        <a:solidFill>
                          <a:schemeClr val="tx2"/>
                        </a:solidFill>
                        <a:latin typeface="Meiryo" panose="020B0604030504040204" pitchFamily="34" charset="-128"/>
                        <a:ea typeface="Meiryo" panose="020B0604030504040204" pitchFamily="34" charset="-128"/>
                        <a:cs typeface="メイリオ" panose="020B0604030504040204" pitchFamily="50" charset="-128"/>
                      </a:endParaRPr>
                    </a:p>
                    <a:p>
                      <a:pPr marL="0" marR="0" lvl="0" indent="0" algn="l" defTabSz="914400" rtl="0" eaLnBrk="1" fontAlgn="auto" latinLnBrk="0" hangingPunct="1">
                        <a:lnSpc>
                          <a:spcPct val="130000"/>
                        </a:lnSpc>
                        <a:spcBef>
                          <a:spcPts val="0"/>
                        </a:spcBef>
                        <a:spcAft>
                          <a:spcPts val="0"/>
                        </a:spcAft>
                        <a:buClrTx/>
                        <a:buSzTx/>
                        <a:buFontTx/>
                        <a:buNone/>
                        <a:tabLst/>
                        <a:defRPr/>
                      </a:pPr>
                      <a:r>
                        <a:rPr lang="ja-JP" altLang="en-US" sz="1050" dirty="0">
                          <a:solidFill>
                            <a:schemeClr val="tx2"/>
                          </a:solidFill>
                          <a:latin typeface="Meiryo" panose="020B0604030504040204" pitchFamily="34" charset="-128"/>
                          <a:ea typeface="Meiryo" panose="020B0604030504040204" pitchFamily="34" charset="-128"/>
                          <a:cs typeface="メイリオ" panose="020B0604030504040204" pitchFamily="50" charset="-128"/>
                        </a:rPr>
                        <a:t>　</a:t>
                      </a:r>
                      <a:r>
                        <a:rPr lang="en-US" altLang="ja-JP" sz="1050" dirty="0">
                          <a:solidFill>
                            <a:schemeClr val="tx2"/>
                          </a:solidFill>
                          <a:latin typeface="Meiryo" panose="020B0604030504040204" pitchFamily="34" charset="-128"/>
                          <a:ea typeface="Meiryo" panose="020B0604030504040204" pitchFamily="34" charset="-128"/>
                          <a:cs typeface="メイリオ" panose="020B0604030504040204" pitchFamily="50" charset="-128"/>
                        </a:rPr>
                        <a:t>※</a:t>
                      </a:r>
                      <a:r>
                        <a:rPr lang="ja-JP" altLang="en-US" sz="1050" dirty="0">
                          <a:solidFill>
                            <a:schemeClr val="tx2"/>
                          </a:solidFill>
                          <a:latin typeface="Meiryo" panose="020B0604030504040204" pitchFamily="34" charset="-128"/>
                          <a:ea typeface="Meiryo" panose="020B0604030504040204" pitchFamily="34" charset="-128"/>
                          <a:cs typeface="メイリオ" panose="020B0604030504040204" pitchFamily="50" charset="-128"/>
                        </a:rPr>
                        <a:t>制作費内包出稿プランの場合：特集・タイアップ広告・クリエイティブ企画（レギュラー商品）</a:t>
                      </a:r>
                      <a:endParaRPr lang="en-US" altLang="ja-JP" sz="1050" dirty="0">
                        <a:solidFill>
                          <a:schemeClr val="tx2"/>
                        </a:solidFill>
                        <a:latin typeface="Meiryo" panose="020B0604030504040204" pitchFamily="34" charset="-128"/>
                        <a:ea typeface="Meiryo" panose="020B0604030504040204" pitchFamily="34" charset="-128"/>
                        <a:cs typeface="メイリオ" panose="020B0604030504040204" pitchFamily="50" charset="-128"/>
                      </a:endParaRPr>
                    </a:p>
                    <a:p>
                      <a:pPr marL="0" marR="0" lvl="0" indent="0" algn="l" defTabSz="914400" rtl="0" eaLnBrk="1" fontAlgn="auto" latinLnBrk="0" hangingPunct="1">
                        <a:lnSpc>
                          <a:spcPct val="130000"/>
                        </a:lnSpc>
                        <a:spcBef>
                          <a:spcPts val="0"/>
                        </a:spcBef>
                        <a:spcAft>
                          <a:spcPts val="0"/>
                        </a:spcAft>
                        <a:buClrTx/>
                        <a:buSzTx/>
                        <a:buFontTx/>
                        <a:buNone/>
                        <a:tabLst/>
                        <a:defRPr/>
                      </a:pPr>
                      <a:r>
                        <a:rPr lang="ja-JP" altLang="en-US" sz="1050" dirty="0">
                          <a:solidFill>
                            <a:schemeClr val="tx2"/>
                          </a:solidFill>
                          <a:latin typeface="Meiryo" panose="020B0604030504040204" pitchFamily="34" charset="-128"/>
                          <a:ea typeface="Meiryo" panose="020B0604030504040204" pitchFamily="34" charset="-128"/>
                          <a:cs typeface="メイリオ" panose="020B0604030504040204" pitchFamily="50" charset="-128"/>
                        </a:rPr>
                        <a:t>②契約分類：制作＋掲載</a:t>
                      </a:r>
                      <a:endParaRPr lang="en-US" altLang="ja-JP" sz="1050" dirty="0">
                        <a:solidFill>
                          <a:schemeClr val="tx2"/>
                        </a:solidFill>
                        <a:latin typeface="Meiryo" panose="020B0604030504040204" pitchFamily="34" charset="-128"/>
                        <a:ea typeface="Meiryo" panose="020B0604030504040204" pitchFamily="34" charset="-128"/>
                        <a:cs typeface="メイリオ" panose="020B0604030504040204" pitchFamily="50" charset="-128"/>
                      </a:endParaRPr>
                    </a:p>
                    <a:p>
                      <a:pPr marL="0" marR="0" lvl="0" indent="0" algn="l" defTabSz="914400" rtl="0" eaLnBrk="1" fontAlgn="auto" latinLnBrk="0" hangingPunct="1">
                        <a:lnSpc>
                          <a:spcPct val="130000"/>
                        </a:lnSpc>
                        <a:spcBef>
                          <a:spcPts val="0"/>
                        </a:spcBef>
                        <a:spcAft>
                          <a:spcPts val="0"/>
                        </a:spcAft>
                        <a:buClrTx/>
                        <a:buSzTx/>
                        <a:buFontTx/>
                        <a:buNone/>
                        <a:tabLst/>
                        <a:defRPr/>
                      </a:pPr>
                      <a:r>
                        <a:rPr lang="ja-JP" altLang="en-US" sz="1050" dirty="0">
                          <a:solidFill>
                            <a:schemeClr val="tx2"/>
                          </a:solidFill>
                          <a:latin typeface="+mj-ea"/>
                          <a:ea typeface="+mj-ea"/>
                          <a:cs typeface="メイリオ" panose="020B0604030504040204" pitchFamily="50" charset="-128"/>
                        </a:rPr>
                        <a:t>③契約サービス詳細：</a:t>
                      </a:r>
                      <a:r>
                        <a:rPr lang="en-US" altLang="ja-JP" sz="1050" dirty="0">
                          <a:solidFill>
                            <a:schemeClr val="tx2"/>
                          </a:solidFill>
                          <a:latin typeface="+mj-ea"/>
                          <a:ea typeface="+mj-ea"/>
                          <a:cs typeface="メイリオ" panose="020B0604030504040204" pitchFamily="50" charset="-128"/>
                        </a:rPr>
                        <a:t>Yahoo! JAPAN</a:t>
                      </a:r>
                      <a:r>
                        <a:rPr lang="ja-JP" altLang="en-US" sz="1050" dirty="0">
                          <a:solidFill>
                            <a:schemeClr val="tx2"/>
                          </a:solidFill>
                          <a:latin typeface="+mj-ea"/>
                          <a:ea typeface="+mj-ea"/>
                          <a:cs typeface="メイリオ" panose="020B0604030504040204" pitchFamily="50" charset="-128"/>
                        </a:rPr>
                        <a:t>トップページインタラクション企画　制作・掲載費</a:t>
                      </a:r>
                      <a:endParaRPr lang="en-US" altLang="ja-JP" sz="1050" dirty="0">
                        <a:solidFill>
                          <a:schemeClr val="tx2"/>
                        </a:solidFill>
                        <a:latin typeface="+mj-ea"/>
                        <a:ea typeface="+mj-ea"/>
                        <a:cs typeface="メイリオ" panose="020B0604030504040204" pitchFamily="50" charset="-128"/>
                      </a:endParaRP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247624747"/>
                  </a:ext>
                </a:extLst>
              </a:tr>
              <a:tr h="456788">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dirty="0">
                          <a:solidFill>
                            <a:schemeClr val="bg1"/>
                          </a:solidFill>
                          <a:latin typeface="+mj-ea"/>
                          <a:ea typeface="+mj-ea"/>
                        </a:rPr>
                        <a:t>掲載期間</a:t>
                      </a:r>
                      <a:endParaRPr kumimoji="1" lang="ja-JP" altLang="en-US" sz="1050" b="0" i="0" dirty="0">
                        <a:solidFill>
                          <a:schemeClr val="bg1"/>
                        </a:solidFill>
                        <a:latin typeface="+mj-ea"/>
                        <a:ea typeface="+mj-ea"/>
                        <a:cs typeface="Meiryo UI" pitchFamily="50" charset="-128"/>
                      </a:endParaRP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6">
                        <a:lumMod val="75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nSpc>
                          <a:spcPct val="130000"/>
                        </a:lnSpc>
                      </a:pPr>
                      <a:r>
                        <a:rPr lang="ja-JP" altLang="en-US" sz="1050" dirty="0">
                          <a:solidFill>
                            <a:schemeClr val="tx2"/>
                          </a:solidFill>
                          <a:latin typeface="+mj-ea"/>
                          <a:ea typeface="+mj-ea"/>
                          <a:cs typeface="Meiryo UI" panose="020B0604030504040204" pitchFamily="50" charset="-128"/>
                        </a:rPr>
                        <a:t>誘導用広告の掲載期間に準ずる</a:t>
                      </a:r>
                      <a:r>
                        <a:rPr kumimoji="1" lang="ja-JP" altLang="en-US" sz="1050" kern="1200" dirty="0">
                          <a:solidFill>
                            <a:schemeClr val="tx2"/>
                          </a:solidFill>
                          <a:latin typeface="+mj-ea"/>
                          <a:ea typeface="+mj-ea"/>
                          <a:cs typeface="Meiryo UI" panose="020B0604030504040204" pitchFamily="50" charset="-128"/>
                        </a:rPr>
                        <a:t>、最大</a:t>
                      </a:r>
                      <a:r>
                        <a:rPr kumimoji="1" lang="en-US" altLang="ja-JP" sz="1050" kern="1200" dirty="0">
                          <a:solidFill>
                            <a:schemeClr val="tx2"/>
                          </a:solidFill>
                          <a:latin typeface="+mj-ea"/>
                          <a:ea typeface="+mj-ea"/>
                          <a:cs typeface="Meiryo UI" panose="020B0604030504040204" pitchFamily="50" charset="-128"/>
                        </a:rPr>
                        <a:t>2</a:t>
                      </a:r>
                      <a:r>
                        <a:rPr kumimoji="1" lang="ja-JP" altLang="en-US" sz="1050" kern="1200" dirty="0">
                          <a:solidFill>
                            <a:schemeClr val="tx2"/>
                          </a:solidFill>
                          <a:latin typeface="+mj-ea"/>
                          <a:ea typeface="+mj-ea"/>
                          <a:cs typeface="Meiryo UI" panose="020B0604030504040204" pitchFamily="50" charset="-128"/>
                        </a:rPr>
                        <a:t>週間までを推奨</a:t>
                      </a:r>
                      <a:r>
                        <a:rPr kumimoji="1" lang="en-US" altLang="ja-JP" sz="1050" kern="1200" dirty="0">
                          <a:solidFill>
                            <a:schemeClr val="tx2"/>
                          </a:solidFill>
                          <a:latin typeface="+mj-ea"/>
                          <a:ea typeface="+mj-ea"/>
                          <a:cs typeface="Meiryo UI" panose="020B0604030504040204" pitchFamily="50" charset="-128"/>
                        </a:rPr>
                        <a:t>(</a:t>
                      </a:r>
                      <a:r>
                        <a:rPr kumimoji="1" lang="ja-JP" altLang="en-US" sz="1050" kern="1200" dirty="0">
                          <a:solidFill>
                            <a:schemeClr val="tx2"/>
                          </a:solidFill>
                          <a:latin typeface="+mj-ea"/>
                          <a:ea typeface="+mj-ea"/>
                          <a:cs typeface="Meiryo UI" panose="020B0604030504040204" pitchFamily="50" charset="-128"/>
                        </a:rPr>
                        <a:t>平日開始</a:t>
                      </a:r>
                      <a:r>
                        <a:rPr kumimoji="1" lang="en-US" altLang="ja-JP" sz="1050" kern="1200" dirty="0">
                          <a:solidFill>
                            <a:schemeClr val="tx2"/>
                          </a:solidFill>
                          <a:latin typeface="+mj-ea"/>
                          <a:ea typeface="+mj-ea"/>
                          <a:cs typeface="Meiryo UI" panose="020B0604030504040204" pitchFamily="50" charset="-128"/>
                        </a:rPr>
                        <a:t>)</a:t>
                      </a:r>
                      <a:r>
                        <a:rPr lang="ja-JP" altLang="en-US" sz="1050" b="0" i="0" dirty="0">
                          <a:solidFill>
                            <a:schemeClr val="tx2"/>
                          </a:solidFill>
                          <a:effectLst/>
                          <a:latin typeface="+mj-ea"/>
                          <a:ea typeface="+mj-ea"/>
                        </a:rPr>
                        <a:t> </a:t>
                      </a:r>
                      <a:endParaRPr lang="en-US" altLang="ja-JP" sz="1050" b="0" i="0" dirty="0">
                        <a:solidFill>
                          <a:schemeClr val="tx2"/>
                        </a:solidFill>
                        <a:effectLst/>
                        <a:latin typeface="+mj-ea"/>
                        <a:ea typeface="+mj-ea"/>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en-US" altLang="ja-JP" sz="1050" kern="1200" dirty="0">
                          <a:solidFill>
                            <a:schemeClr val="tx2"/>
                          </a:solidFill>
                          <a:latin typeface="+mj-ea"/>
                          <a:ea typeface="+mj-ea"/>
                          <a:cs typeface="+mn-cs"/>
                        </a:rPr>
                        <a:t>※</a:t>
                      </a:r>
                      <a:r>
                        <a:rPr kumimoji="1" lang="ja-JP" altLang="en-US" sz="1050" kern="1200" dirty="0">
                          <a:solidFill>
                            <a:schemeClr val="tx2"/>
                          </a:solidFill>
                          <a:latin typeface="+mj-ea"/>
                          <a:ea typeface="+mj-ea"/>
                          <a:cs typeface="+mn-cs"/>
                        </a:rPr>
                        <a:t>企画ページは、掲載開始日の前営業日までにアップします</a:t>
                      </a:r>
                      <a:endParaRPr lang="en-US" altLang="ja-JP" sz="1050" b="0" i="0" dirty="0">
                        <a:solidFill>
                          <a:schemeClr val="tx2"/>
                        </a:solidFill>
                        <a:effectLst/>
                        <a:latin typeface="+mj-ea"/>
                        <a:ea typeface="+mj-ea"/>
                      </a:endParaRPr>
                    </a:p>
                    <a:p>
                      <a:pPr>
                        <a:lnSpc>
                          <a:spcPct val="130000"/>
                        </a:lnSpc>
                      </a:pPr>
                      <a:r>
                        <a:rPr lang="en-US" altLang="ja-JP" sz="1050" b="0" i="0" dirty="0">
                          <a:solidFill>
                            <a:schemeClr val="accent4"/>
                          </a:solidFill>
                          <a:effectLst/>
                          <a:latin typeface="+mj-ea"/>
                          <a:ea typeface="+mj-ea"/>
                        </a:rPr>
                        <a:t>※</a:t>
                      </a:r>
                      <a:r>
                        <a:rPr lang="ja-JP" altLang="en-US" sz="1050" b="0" i="0" dirty="0">
                          <a:solidFill>
                            <a:schemeClr val="accent4"/>
                          </a:solidFill>
                          <a:effectLst/>
                          <a:latin typeface="+mj-ea"/>
                          <a:ea typeface="+mj-ea"/>
                        </a:rPr>
                        <a:t>誘導用広告の掲載期間にご留意ください</a:t>
                      </a:r>
                      <a:endParaRPr lang="en-US" altLang="ja-JP" sz="1050" b="0" i="0" dirty="0">
                        <a:solidFill>
                          <a:schemeClr val="accent4"/>
                        </a:solidFill>
                        <a:effectLst/>
                        <a:latin typeface="+mj-ea"/>
                        <a:ea typeface="+mj-ea"/>
                      </a:endParaRP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5"/>
                  </a:ext>
                </a:extLst>
              </a:tr>
              <a:tr h="1881409">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dirty="0">
                          <a:solidFill>
                            <a:schemeClr val="bg1"/>
                          </a:solidFill>
                          <a:latin typeface="+mj-ea"/>
                          <a:ea typeface="+mj-ea"/>
                          <a:cs typeface="Meiryo UI" pitchFamily="50" charset="-128"/>
                        </a:rPr>
                        <a:t>料金</a:t>
                      </a: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6">
                        <a:lumMod val="75000"/>
                      </a:scheme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tx2"/>
                          </a:solidFill>
                          <a:effectLst/>
                          <a:latin typeface="+mj-ea"/>
                          <a:ea typeface="+mj-ea"/>
                          <a:cs typeface="+mn-cs"/>
                        </a:rPr>
                        <a:t>■誘導広告</a:t>
                      </a:r>
                      <a:endParaRPr kumimoji="1" lang="en-US" altLang="ja-JP" sz="1050" b="0" i="0" kern="1200" dirty="0">
                        <a:solidFill>
                          <a:schemeClr val="tx2"/>
                        </a:solidFill>
                        <a:effectLst/>
                        <a:latin typeface="+mj-ea"/>
                        <a:ea typeface="+mj-ea"/>
                        <a:cs typeface="+mn-cs"/>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tx2"/>
                          </a:solidFill>
                          <a:effectLst/>
                          <a:latin typeface="+mj-ea"/>
                          <a:ea typeface="+mj-ea"/>
                          <a:cs typeface="+mn-cs"/>
                        </a:rPr>
                        <a:t>料金は</a:t>
                      </a:r>
                      <a:r>
                        <a:rPr kumimoji="1" lang="ja-JP" altLang="en-US" sz="1050" kern="1200" dirty="0">
                          <a:solidFill>
                            <a:schemeClr val="tx2"/>
                          </a:solidFill>
                          <a:latin typeface="Meiryo" panose="020B0604030504040204" pitchFamily="34" charset="-128"/>
                          <a:ea typeface="Meiryo" panose="020B0604030504040204" pitchFamily="34" charset="-128"/>
                          <a:cs typeface="メイリオ" panose="020B0604030504040204" pitchFamily="50" charset="-128"/>
                        </a:rPr>
                        <a:t>「</a:t>
                      </a:r>
                      <a:r>
                        <a:rPr kumimoji="1" lang="en-US" altLang="ja-JP" sz="1050" kern="1200" dirty="0">
                          <a:solidFill>
                            <a:schemeClr val="tx2"/>
                          </a:solidFill>
                          <a:latin typeface="Meiryo" panose="020B0604030504040204" pitchFamily="34" charset="-128"/>
                          <a:ea typeface="Meiryo" panose="020B0604030504040204" pitchFamily="34" charset="-128"/>
                          <a:cs typeface="メイリオ" panose="020B0604030504040204" pitchFamily="50" charset="-128"/>
                        </a:rPr>
                        <a:t>02 </a:t>
                      </a:r>
                      <a:r>
                        <a:rPr kumimoji="1" lang="ja-JP" altLang="en-US" sz="1050" kern="1200" dirty="0">
                          <a:solidFill>
                            <a:schemeClr val="tx2"/>
                          </a:solidFill>
                          <a:latin typeface="Meiryo" panose="020B0604030504040204" pitchFamily="34" charset="-128"/>
                          <a:ea typeface="Meiryo" panose="020B0604030504040204" pitchFamily="34" charset="-128"/>
                          <a:cs typeface="メイリオ" panose="020B0604030504040204" pitchFamily="50" charset="-128"/>
                        </a:rPr>
                        <a:t>商品価格」を</a:t>
                      </a:r>
                      <a:r>
                        <a:rPr kumimoji="1" lang="ja-JP" altLang="en-US" sz="1050" b="0" i="0" kern="1200" dirty="0">
                          <a:solidFill>
                            <a:schemeClr val="tx2"/>
                          </a:solidFill>
                          <a:effectLst/>
                          <a:latin typeface="+mj-ea"/>
                          <a:ea typeface="+mj-ea"/>
                          <a:cs typeface="+mn-cs"/>
                        </a:rPr>
                        <a:t>参照／</a:t>
                      </a:r>
                      <a:r>
                        <a:rPr kumimoji="1" lang="en-US" altLang="ja-JP" sz="1050" b="0" i="0" kern="1200" dirty="0">
                          <a:solidFill>
                            <a:schemeClr val="tx2"/>
                          </a:solidFill>
                          <a:effectLst/>
                          <a:latin typeface="Meiryo" panose="020B0604030504040204" pitchFamily="34" charset="-128"/>
                          <a:ea typeface="Meiryo" panose="020B0604030504040204" pitchFamily="34" charset="-128"/>
                          <a:cs typeface="+mn-cs"/>
                        </a:rPr>
                        <a:t>LINE</a:t>
                      </a:r>
                      <a:r>
                        <a:rPr kumimoji="1" lang="ja-JP" altLang="en-US" sz="1050" b="0" i="0" kern="1200" dirty="0">
                          <a:solidFill>
                            <a:schemeClr val="tx2"/>
                          </a:solidFill>
                          <a:effectLst/>
                          <a:latin typeface="Meiryo" panose="020B0604030504040204" pitchFamily="34" charset="-128"/>
                          <a:ea typeface="Meiryo" panose="020B0604030504040204" pitchFamily="34" charset="-128"/>
                          <a:cs typeface="+mn-cs"/>
                        </a:rPr>
                        <a:t>ヤフー　ディスプレイ広告の広告管理ツールからお申し込み</a:t>
                      </a:r>
                      <a:endParaRPr kumimoji="1" lang="en-US" altLang="ja-JP" sz="1050" b="0" i="0" kern="1200" dirty="0">
                        <a:solidFill>
                          <a:schemeClr val="tx2"/>
                        </a:solidFill>
                        <a:effectLst/>
                        <a:latin typeface="+mj-ea"/>
                        <a:ea typeface="+mj-ea"/>
                        <a:cs typeface="+mn-cs"/>
                      </a:endParaRPr>
                    </a:p>
                    <a:p>
                      <a:pPr marL="179070" marR="0" lvl="0" indent="-179070"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tx2"/>
                          </a:solidFill>
                          <a:effectLst/>
                          <a:latin typeface="Meiryo"/>
                          <a:ea typeface="Meiryo"/>
                          <a:cs typeface="+mn-cs"/>
                        </a:rPr>
                        <a:t>■制作・掲載</a:t>
                      </a:r>
                      <a:endParaRPr kumimoji="1" lang="en-US" altLang="ja-JP" sz="1050" b="0" i="0" kern="1200" dirty="0">
                        <a:solidFill>
                          <a:schemeClr val="tx2"/>
                        </a:solidFill>
                        <a:effectLst/>
                        <a:latin typeface="Meiryo"/>
                        <a:ea typeface="Meiryo"/>
                        <a:cs typeface="+mn-cs"/>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tx2"/>
                          </a:solidFill>
                          <a:effectLst/>
                          <a:latin typeface="Meiryo" panose="020B0604030504040204" pitchFamily="34" charset="-128"/>
                          <a:ea typeface="Meiryo" panose="020B0604030504040204" pitchFamily="34" charset="-128"/>
                          <a:cs typeface="+mn-cs"/>
                        </a:rPr>
                        <a:t>料金は</a:t>
                      </a:r>
                      <a:r>
                        <a:rPr kumimoji="1" lang="ja-JP" altLang="en-US" sz="1050" kern="1200" dirty="0">
                          <a:solidFill>
                            <a:schemeClr val="tx2"/>
                          </a:solidFill>
                          <a:latin typeface="Meiryo" panose="020B0604030504040204" pitchFamily="34" charset="-128"/>
                          <a:ea typeface="Meiryo" panose="020B0604030504040204" pitchFamily="34" charset="-128"/>
                          <a:cs typeface="メイリオ" panose="020B0604030504040204" pitchFamily="50" charset="-128"/>
                        </a:rPr>
                        <a:t>「</a:t>
                      </a:r>
                      <a:r>
                        <a:rPr kumimoji="1" lang="en-US" altLang="ja-JP" sz="1050" kern="1200" dirty="0">
                          <a:solidFill>
                            <a:schemeClr val="tx2"/>
                          </a:solidFill>
                          <a:latin typeface="Meiryo" panose="020B0604030504040204" pitchFamily="34" charset="-128"/>
                          <a:ea typeface="Meiryo" panose="020B0604030504040204" pitchFamily="34" charset="-128"/>
                          <a:cs typeface="メイリオ" panose="020B0604030504040204" pitchFamily="50" charset="-128"/>
                        </a:rPr>
                        <a:t>02 </a:t>
                      </a:r>
                      <a:r>
                        <a:rPr kumimoji="1" lang="ja-JP" altLang="en-US" sz="1050" kern="1200" dirty="0">
                          <a:solidFill>
                            <a:schemeClr val="tx2"/>
                          </a:solidFill>
                          <a:latin typeface="Meiryo" panose="020B0604030504040204" pitchFamily="34" charset="-128"/>
                          <a:ea typeface="Meiryo" panose="020B0604030504040204" pitchFamily="34" charset="-128"/>
                          <a:cs typeface="メイリオ" panose="020B0604030504040204" pitchFamily="50" charset="-128"/>
                        </a:rPr>
                        <a:t>商品価格」を</a:t>
                      </a:r>
                      <a:r>
                        <a:rPr kumimoji="1" lang="ja-JP" altLang="en-US" sz="1050" b="0" i="0" kern="1200" dirty="0">
                          <a:solidFill>
                            <a:schemeClr val="tx2"/>
                          </a:solidFill>
                          <a:effectLst/>
                          <a:latin typeface="Meiryo" panose="020B0604030504040204" pitchFamily="34" charset="-128"/>
                          <a:ea typeface="Meiryo" panose="020B0604030504040204" pitchFamily="34" charset="-128"/>
                          <a:cs typeface="+mn-cs"/>
                        </a:rPr>
                        <a:t>参照／</a:t>
                      </a:r>
                      <a:r>
                        <a:rPr kumimoji="1" lang="en-US" altLang="ja-JP" sz="1050" b="0" i="0" kern="1200" dirty="0">
                          <a:solidFill>
                            <a:schemeClr val="tx2"/>
                          </a:solidFill>
                          <a:effectLst/>
                          <a:latin typeface="Meiryo" panose="020B0604030504040204" pitchFamily="34" charset="-128"/>
                          <a:ea typeface="Meiryo" panose="020B0604030504040204" pitchFamily="34" charset="-128"/>
                          <a:cs typeface="+mn-cs"/>
                        </a:rPr>
                        <a:t>LINE Biz Process Manager</a:t>
                      </a:r>
                      <a:r>
                        <a:rPr kumimoji="1" lang="ja-JP" altLang="en-US" sz="1050" b="0" i="0" kern="1200" dirty="0">
                          <a:solidFill>
                            <a:schemeClr val="tx2"/>
                          </a:solidFill>
                          <a:effectLst/>
                          <a:latin typeface="Meiryo" panose="020B0604030504040204" pitchFamily="34" charset="-128"/>
                          <a:ea typeface="Meiryo" panose="020B0604030504040204" pitchFamily="34" charset="-128"/>
                          <a:cs typeface="+mn-cs"/>
                        </a:rPr>
                        <a:t>（</a:t>
                      </a:r>
                      <a:r>
                        <a:rPr kumimoji="1" lang="en-US" altLang="ja-JP" sz="1050" b="0" i="0" kern="1200" dirty="0">
                          <a:solidFill>
                            <a:schemeClr val="tx2"/>
                          </a:solidFill>
                          <a:effectLst/>
                          <a:latin typeface="Meiryo" panose="020B0604030504040204" pitchFamily="34" charset="-128"/>
                          <a:ea typeface="Meiryo" panose="020B0604030504040204" pitchFamily="34" charset="-128"/>
                          <a:cs typeface="+mn-cs"/>
                        </a:rPr>
                        <a:t>LBPM</a:t>
                      </a:r>
                      <a:r>
                        <a:rPr kumimoji="1" lang="ja-JP" altLang="en-US" sz="1050" b="0" i="0" kern="1200" dirty="0">
                          <a:solidFill>
                            <a:schemeClr val="tx2"/>
                          </a:solidFill>
                          <a:effectLst/>
                          <a:latin typeface="Meiryo" panose="020B0604030504040204" pitchFamily="34" charset="-128"/>
                          <a:ea typeface="Meiryo" panose="020B0604030504040204" pitchFamily="34" charset="-128"/>
                          <a:cs typeface="+mn-cs"/>
                        </a:rPr>
                        <a:t>）からお申し込み</a:t>
                      </a:r>
                      <a:endParaRPr kumimoji="1" lang="en-US" altLang="ja-JP" sz="1050" b="0" i="0" kern="1200" dirty="0">
                        <a:solidFill>
                          <a:schemeClr val="tx2"/>
                        </a:solidFill>
                        <a:effectLst/>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en-US" altLang="ja-JP" sz="1050" b="0" i="0" kern="1200" dirty="0">
                          <a:solidFill>
                            <a:schemeClr val="tx2"/>
                          </a:solidFill>
                          <a:effectLst/>
                          <a:latin typeface="Meiryo" panose="020B0604030504040204" pitchFamily="34" charset="-128"/>
                          <a:ea typeface="Meiryo" panose="020B0604030504040204" pitchFamily="34" charset="-128"/>
                          <a:cs typeface="+mn-cs"/>
                        </a:rPr>
                        <a:t>※</a:t>
                      </a:r>
                      <a:r>
                        <a:rPr kumimoji="1" lang="ja-JP" altLang="en-US" sz="1050" b="0" i="0" kern="1200" dirty="0">
                          <a:solidFill>
                            <a:schemeClr val="tx2"/>
                          </a:solidFill>
                          <a:effectLst/>
                          <a:latin typeface="Meiryo" panose="020B0604030504040204" pitchFamily="34" charset="-128"/>
                          <a:ea typeface="Meiryo" panose="020B0604030504040204" pitchFamily="34" charset="-128"/>
                          <a:cs typeface="+mn-cs"/>
                        </a:rPr>
                        <a:t>企画内容によって、別途費用が発生する場合があります</a:t>
                      </a:r>
                      <a:endParaRPr kumimoji="1" lang="en-US" altLang="ja-JP" sz="1050" b="0" i="0" kern="1200" dirty="0">
                        <a:solidFill>
                          <a:schemeClr val="tx2"/>
                        </a:solidFill>
                        <a:effectLst/>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en-US" altLang="ja-JP" sz="1050" b="0" i="0" kern="1200" dirty="0">
                          <a:solidFill>
                            <a:schemeClr val="accent4"/>
                          </a:solidFill>
                          <a:effectLst/>
                          <a:latin typeface="Meiryo" panose="020B0604030504040204" pitchFamily="34" charset="-128"/>
                          <a:ea typeface="Meiryo" panose="020B0604030504040204" pitchFamily="34" charset="-128"/>
                          <a:cs typeface="+mn-cs"/>
                        </a:rPr>
                        <a:t>※</a:t>
                      </a:r>
                      <a:r>
                        <a:rPr kumimoji="1" lang="ja-JP" altLang="en-US" sz="1050" b="0" i="0" kern="1200" dirty="0">
                          <a:solidFill>
                            <a:schemeClr val="accent4"/>
                          </a:solidFill>
                          <a:effectLst/>
                          <a:latin typeface="Meiryo" panose="020B0604030504040204" pitchFamily="34" charset="-128"/>
                          <a:ea typeface="Meiryo" panose="020B0604030504040204" pitchFamily="34" charset="-128"/>
                          <a:cs typeface="+mn-cs"/>
                        </a:rPr>
                        <a:t>制作費内包出稿プランの場合も、関連約款に同意いただく必要があるためお申し込みが必要となります</a:t>
                      </a:r>
                      <a:endParaRPr kumimoji="1" lang="en-US" altLang="ja-JP" sz="1050" b="0" u="none" strike="noStrike" kern="1200" cap="none" spc="0" normalizeH="0" baseline="0" noProof="0" dirty="0">
                        <a:ln>
                          <a:noFill/>
                        </a:ln>
                        <a:solidFill>
                          <a:schemeClr val="accent4"/>
                        </a:solidFill>
                        <a:effectLst/>
                        <a:uLnTx/>
                        <a:uFillTx/>
                        <a:latin typeface="Meiryo" panose="020B0604030504040204" pitchFamily="34" charset="-128"/>
                        <a:ea typeface="Meiryo" panose="020B0604030504040204" pitchFamily="34" charset="-128"/>
                      </a:endParaRP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429329815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AFA97E61-082F-06D9-21D9-BED1D99D4FCD}"/>
              </a:ext>
            </a:extLst>
          </p:cNvPr>
          <p:cNvSpPr>
            <a:spLocks noGrp="1"/>
          </p:cNvSpPr>
          <p:nvPr>
            <p:ph type="body" sz="quarter" idx="10"/>
          </p:nvPr>
        </p:nvSpPr>
        <p:spPr/>
        <p:txBody>
          <a:bodyPr/>
          <a:lstStyle/>
          <a:p>
            <a:r>
              <a:rPr kumimoji="1" lang="ja-JP" altLang="en-US" sz="2000" b="1" i="0" u="none" strike="noStrike" kern="1200" cap="none" spc="0" normalizeH="0" baseline="0" noProof="0" dirty="0">
                <a:ln>
                  <a:noFill/>
                </a:ln>
                <a:effectLst/>
                <a:uLnTx/>
                <a:uFillTx/>
                <a:latin typeface="メイリオ" panose="020B0604030504040204" pitchFamily="34" charset="-128"/>
                <a:ea typeface="メイリオ" panose="020B0604030504040204" pitchFamily="34" charset="-128"/>
              </a:rPr>
              <a:t>スペック詳細</a:t>
            </a:r>
            <a:endParaRPr lang="ja-JP" altLang="en-US" dirty="0"/>
          </a:p>
        </p:txBody>
      </p:sp>
      <p:graphicFrame>
        <p:nvGraphicFramePr>
          <p:cNvPr id="3" name="表 2">
            <a:extLst>
              <a:ext uri="{FF2B5EF4-FFF2-40B4-BE49-F238E27FC236}">
                <a16:creationId xmlns:a16="http://schemas.microsoft.com/office/drawing/2014/main" id="{0F9AC017-FF18-D529-FBBE-CD62E0D3E549}"/>
              </a:ext>
            </a:extLst>
          </p:cNvPr>
          <p:cNvGraphicFramePr>
            <a:graphicFrameLocks noGrp="1"/>
          </p:cNvGraphicFramePr>
          <p:nvPr>
            <p:extLst>
              <p:ext uri="{D42A27DB-BD31-4B8C-83A1-F6EECF244321}">
                <p14:modId xmlns:p14="http://schemas.microsoft.com/office/powerpoint/2010/main" val="1020391919"/>
              </p:ext>
            </p:extLst>
          </p:nvPr>
        </p:nvGraphicFramePr>
        <p:xfrm>
          <a:off x="587375" y="1268413"/>
          <a:ext cx="11017250" cy="5005387"/>
        </p:xfrm>
        <a:graphic>
          <a:graphicData uri="http://schemas.openxmlformats.org/drawingml/2006/table">
            <a:tbl>
              <a:tblPr firstRow="1" bandRow="1"/>
              <a:tblGrid>
                <a:gridCol w="1625497">
                  <a:extLst>
                    <a:ext uri="{9D8B030D-6E8A-4147-A177-3AD203B41FA5}">
                      <a16:colId xmlns:a16="http://schemas.microsoft.com/office/drawing/2014/main" val="20000"/>
                    </a:ext>
                  </a:extLst>
                </a:gridCol>
                <a:gridCol w="9391753">
                  <a:extLst>
                    <a:ext uri="{9D8B030D-6E8A-4147-A177-3AD203B41FA5}">
                      <a16:colId xmlns:a16="http://schemas.microsoft.com/office/drawing/2014/main" val="20001"/>
                    </a:ext>
                  </a:extLst>
                </a:gridCol>
              </a:tblGrid>
              <a:tr h="1152822">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dirty="0">
                          <a:solidFill>
                            <a:schemeClr val="bg1"/>
                          </a:solidFill>
                          <a:latin typeface="メイリオ"/>
                          <a:ea typeface="メイリオ"/>
                          <a:cs typeface="Meiryo UI" pitchFamily="50" charset="-128"/>
                        </a:rPr>
                        <a:t>お申し込み期限</a:t>
                      </a: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6">
                        <a:lumMod val="75000"/>
                      </a:scheme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en-US" sz="1050" b="0" u="none" strike="noStrike" kern="1200" cap="none" spc="0" normalizeH="0" baseline="0" noProof="0" dirty="0">
                          <a:ln>
                            <a:noFill/>
                          </a:ln>
                          <a:solidFill>
                            <a:schemeClr val="tx2"/>
                          </a:solidFill>
                          <a:effectLst/>
                          <a:uLnTx/>
                          <a:uFillTx/>
                          <a:latin typeface="メイリオ"/>
                          <a:ea typeface="メイリオ"/>
                        </a:rPr>
                        <a:t>原則として、</a:t>
                      </a:r>
                      <a:r>
                        <a:rPr kumimoji="1" lang="ja-JP" altLang="en-US" sz="1050" b="0" u="none" strike="noStrike" kern="1200" cap="none" spc="0" normalizeH="0" baseline="0" noProof="0" dirty="0">
                          <a:ln>
                            <a:noFill/>
                          </a:ln>
                          <a:solidFill>
                            <a:schemeClr val="accent4"/>
                          </a:solidFill>
                          <a:effectLst/>
                          <a:uLnTx/>
                          <a:uFillTx/>
                          <a:latin typeface="メイリオ"/>
                          <a:ea typeface="メイリオ"/>
                        </a:rPr>
                        <a:t>掲載開始の</a:t>
                      </a:r>
                      <a:r>
                        <a:rPr kumimoji="1" lang="en-US" altLang="ja-JP" sz="1050" b="0" u="none" strike="noStrike" kern="1200" cap="none" spc="0" normalizeH="0" baseline="0" noProof="0" dirty="0">
                          <a:ln>
                            <a:noFill/>
                          </a:ln>
                          <a:solidFill>
                            <a:schemeClr val="accent4"/>
                          </a:solidFill>
                          <a:effectLst/>
                          <a:uLnTx/>
                          <a:uFillTx/>
                          <a:latin typeface="メイリオ"/>
                          <a:ea typeface="メイリオ"/>
                        </a:rPr>
                        <a:t>2</a:t>
                      </a:r>
                      <a:r>
                        <a:rPr kumimoji="1" lang="ja-JP" altLang="en-US" sz="1050" b="0" u="none" strike="noStrike" kern="1200" cap="none" spc="0" normalizeH="0" baseline="0" noProof="0" dirty="0">
                          <a:ln>
                            <a:noFill/>
                          </a:ln>
                          <a:solidFill>
                            <a:schemeClr val="accent4"/>
                          </a:solidFill>
                          <a:effectLst/>
                          <a:uLnTx/>
                          <a:uFillTx/>
                          <a:latin typeface="メイリオ"/>
                          <a:ea typeface="メイリオ"/>
                        </a:rPr>
                        <a:t>か月前</a:t>
                      </a:r>
                      <a:r>
                        <a:rPr kumimoji="1" lang="ja-JP" altLang="en-US" sz="1050" b="0" u="none" strike="noStrike" kern="1200" cap="none" spc="0" normalizeH="0" baseline="0" noProof="0" dirty="0">
                          <a:ln>
                            <a:noFill/>
                          </a:ln>
                          <a:solidFill>
                            <a:schemeClr val="tx2"/>
                          </a:solidFill>
                          <a:effectLst/>
                          <a:uLnTx/>
                          <a:uFillTx/>
                          <a:latin typeface="メイリオ"/>
                          <a:ea typeface="メイリオ"/>
                        </a:rPr>
                        <a:t>までにお申し込みください</a:t>
                      </a:r>
                      <a:endParaRPr kumimoji="1" lang="en-US" altLang="ja-JP" sz="1050" b="0" u="none" strike="noStrike" kern="1200" cap="none" spc="0" normalizeH="0" baseline="0" noProof="0" dirty="0">
                        <a:ln>
                          <a:noFill/>
                        </a:ln>
                        <a:solidFill>
                          <a:schemeClr val="tx2"/>
                        </a:solidFill>
                        <a:effectLst/>
                        <a:uLnTx/>
                        <a:uFillTx/>
                        <a:latin typeface="メイリオ"/>
                        <a:ea typeface="メイリオ"/>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en-US" altLang="ja-JP" sz="900" b="0" i="0" kern="1200" noProof="0" dirty="0">
                          <a:solidFill>
                            <a:schemeClr val="tx2"/>
                          </a:solidFill>
                          <a:effectLst/>
                          <a:latin typeface="+mn-lt"/>
                          <a:ea typeface="+mn-ea"/>
                          <a:cs typeface="+mn-cs"/>
                        </a:rPr>
                        <a:t>※</a:t>
                      </a:r>
                      <a:r>
                        <a:rPr kumimoji="1" lang="ja-JP" altLang="en-US" sz="900" b="0" i="0" kern="1200" dirty="0">
                          <a:solidFill>
                            <a:schemeClr val="tx2"/>
                          </a:solidFill>
                          <a:effectLst/>
                          <a:latin typeface="+mn-lt"/>
                          <a:ea typeface="+mn-ea"/>
                          <a:cs typeface="+mn-cs"/>
                        </a:rPr>
                        <a:t>制作および、弊社のトップページ、ブランド管理の担当部署による表現確認、動作検証等含む</a:t>
                      </a:r>
                      <a:endParaRPr kumimoji="1" lang="en-US" altLang="ja-JP" sz="900" b="0" i="0" kern="1200" noProof="0" dirty="0">
                        <a:solidFill>
                          <a:schemeClr val="tx2"/>
                        </a:solidFill>
                        <a:effectLst/>
                        <a:latin typeface="+mn-lt"/>
                        <a:ea typeface="+mn-ea"/>
                        <a:cs typeface="+mn-cs"/>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en-US" altLang="ja-JP" sz="900" b="0" u="none" strike="noStrike" kern="1200" cap="none" spc="0" normalizeH="0" baseline="0" noProof="0" dirty="0">
                          <a:ln>
                            <a:noFill/>
                          </a:ln>
                          <a:solidFill>
                            <a:schemeClr val="tx2"/>
                          </a:solidFill>
                          <a:effectLst/>
                          <a:uLnTx/>
                          <a:uFillTx/>
                          <a:latin typeface="メイリオ"/>
                          <a:ea typeface="メイリオ"/>
                        </a:rPr>
                        <a:t>※</a:t>
                      </a:r>
                      <a:r>
                        <a:rPr kumimoji="1" lang="ja-JP" altLang="en-US" sz="900" b="0" u="none" strike="noStrike" kern="1200" cap="none" spc="0" normalizeH="0" baseline="0" noProof="0" dirty="0">
                          <a:ln>
                            <a:noFill/>
                          </a:ln>
                          <a:solidFill>
                            <a:schemeClr val="tx2"/>
                          </a:solidFill>
                          <a:effectLst/>
                          <a:uLnTx/>
                          <a:uFillTx/>
                          <a:latin typeface="メイリオ"/>
                          <a:ea typeface="メイリオ"/>
                        </a:rPr>
                        <a:t>所定の方法によるお申し込み契約の成立後はキャンセルは不可となります</a:t>
                      </a:r>
                      <a:endParaRPr kumimoji="1" lang="en-US" altLang="ja-JP" sz="900" b="0" u="none" strike="noStrike" kern="1200" cap="none" spc="0" normalizeH="0" baseline="0" noProof="0" dirty="0">
                        <a:ln>
                          <a:noFill/>
                        </a:ln>
                        <a:solidFill>
                          <a:schemeClr val="tx2"/>
                        </a:solidFill>
                        <a:effectLst/>
                        <a:uLnTx/>
                        <a:uFillTx/>
                        <a:latin typeface="メイリオ"/>
                        <a:ea typeface="メイリオ"/>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en-US" altLang="ja-JP" sz="900" b="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rPr>
                        <a:t>※</a:t>
                      </a:r>
                      <a:r>
                        <a:rPr kumimoji="1" lang="ja-JP" altLang="en-US" sz="900" b="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rPr>
                        <a:t>お申し込み時に掲載期間が未決定の場合は、別途、掲載開始日の</a:t>
                      </a:r>
                      <a:r>
                        <a:rPr kumimoji="1" lang="en-US" altLang="ja-JP" sz="900" b="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rPr>
                        <a:t>5</a:t>
                      </a:r>
                      <a:r>
                        <a:rPr kumimoji="1" lang="ja-JP" altLang="en-US" sz="900" b="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rPr>
                        <a:t>営業日前までに発注フォームの掲載期間を更新いただきます</a:t>
                      </a: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7"/>
                  </a:ext>
                </a:extLst>
              </a:tr>
              <a:tr h="1676711">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kern="1200" dirty="0">
                          <a:solidFill>
                            <a:schemeClr val="bg1"/>
                          </a:solidFill>
                          <a:latin typeface="メイリオ"/>
                          <a:ea typeface="メイリオ"/>
                          <a:cs typeface="+mn-cs"/>
                        </a:rPr>
                        <a:t>誘導用広告をキャンセル</a:t>
                      </a:r>
                      <a:br>
                        <a:rPr kumimoji="1" lang="en-US" altLang="ja-JP" sz="1050" b="0" i="0" kern="1200" dirty="0">
                          <a:solidFill>
                            <a:srgbClr val="FFFFFF"/>
                          </a:solidFill>
                          <a:latin typeface="メイリオ"/>
                          <a:ea typeface="メイリオ"/>
                          <a:cs typeface="+mn-cs"/>
                        </a:rPr>
                      </a:br>
                      <a:r>
                        <a:rPr kumimoji="1" lang="ja-JP" altLang="en-US" sz="1050" b="0" i="0" kern="1200" dirty="0">
                          <a:solidFill>
                            <a:schemeClr val="bg1"/>
                          </a:solidFill>
                          <a:latin typeface="メイリオ"/>
                          <a:ea typeface="メイリオ"/>
                          <a:cs typeface="+mn-cs"/>
                        </a:rPr>
                        <a:t>される場合について</a:t>
                      </a:r>
                      <a:endParaRPr kumimoji="1" lang="ja-JP" altLang="en-US" sz="1050" b="0" i="0" kern="1200" noProof="0" dirty="0">
                        <a:solidFill>
                          <a:schemeClr val="bg1"/>
                        </a:solidFill>
                        <a:latin typeface="メイリオ"/>
                        <a:ea typeface="メイリオ"/>
                        <a:cs typeface="Meiryo UI" pitchFamily="50" charset="-128"/>
                      </a:endParaRP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6">
                        <a:lumMod val="75000"/>
                      </a:scheme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ja-JP" sz="1050" kern="1200" dirty="0">
                          <a:solidFill>
                            <a:schemeClr val="tx2"/>
                          </a:solidFill>
                          <a:latin typeface="Meiryo" panose="020B0604030504040204" pitchFamily="34" charset="-128"/>
                          <a:ea typeface="Meiryo" panose="020B0604030504040204" pitchFamily="34" charset="-128"/>
                          <a:cs typeface="Meiryo UI" panose="020B0604030504040204" pitchFamily="50" charset="-128"/>
                        </a:rPr>
                        <a:t>制作費</a:t>
                      </a:r>
                      <a:r>
                        <a:rPr kumimoji="1" lang="ja-JP" altLang="en-US" sz="1050" kern="1200" dirty="0">
                          <a:solidFill>
                            <a:schemeClr val="tx2"/>
                          </a:solidFill>
                          <a:latin typeface="Meiryo" panose="020B0604030504040204" pitchFamily="34" charset="-128"/>
                          <a:ea typeface="Meiryo" panose="020B0604030504040204" pitchFamily="34" charset="-128"/>
                          <a:cs typeface="Meiryo UI" panose="020B0604030504040204" pitchFamily="50" charset="-128"/>
                        </a:rPr>
                        <a:t>内包出稿</a:t>
                      </a:r>
                      <a:r>
                        <a:rPr kumimoji="1" lang="ja-JP" altLang="ja-JP" sz="1050" kern="1200" dirty="0">
                          <a:solidFill>
                            <a:schemeClr val="tx2"/>
                          </a:solidFill>
                          <a:latin typeface="Meiryo" panose="020B0604030504040204" pitchFamily="34" charset="-128"/>
                          <a:ea typeface="Meiryo" panose="020B0604030504040204" pitchFamily="34" charset="-128"/>
                          <a:cs typeface="Meiryo UI" panose="020B0604030504040204" pitchFamily="50" charset="-128"/>
                        </a:rPr>
                        <a:t>プランの場合であっても、</a:t>
                      </a:r>
                      <a:r>
                        <a:rPr kumimoji="1" lang="en-US" altLang="ja-JP" sz="1050" kern="1200" dirty="0">
                          <a:solidFill>
                            <a:schemeClr val="tx2"/>
                          </a:solidFill>
                          <a:latin typeface="Meiryo" panose="020B0604030504040204" pitchFamily="34" charset="-128"/>
                          <a:ea typeface="Meiryo" panose="020B0604030504040204" pitchFamily="34" charset="-128"/>
                          <a:cs typeface="Meiryo UI" panose="020B0604030504040204" pitchFamily="50" charset="-128"/>
                        </a:rPr>
                        <a:t>LINE</a:t>
                      </a:r>
                      <a:r>
                        <a:rPr kumimoji="1" lang="ja-JP" altLang="ja-JP" sz="1050" kern="1200" dirty="0">
                          <a:solidFill>
                            <a:schemeClr val="tx2"/>
                          </a:solidFill>
                          <a:latin typeface="Meiryo" panose="020B0604030504040204" pitchFamily="34" charset="-128"/>
                          <a:ea typeface="Meiryo" panose="020B0604030504040204" pitchFamily="34" charset="-128"/>
                          <a:cs typeface="Meiryo UI" panose="020B0604030504040204" pitchFamily="50" charset="-128"/>
                        </a:rPr>
                        <a:t>ヤフーが特別に定める場合をのぞき</a:t>
                      </a:r>
                      <a:r>
                        <a:rPr kumimoji="1" lang="en-US" altLang="ja-JP" sz="1050" kern="1200" dirty="0">
                          <a:solidFill>
                            <a:schemeClr val="tx2"/>
                          </a:solidFill>
                          <a:latin typeface="Meiryo" panose="020B0604030504040204" pitchFamily="34" charset="-128"/>
                          <a:ea typeface="Meiryo" panose="020B0604030504040204" pitchFamily="34" charset="-128"/>
                          <a:cs typeface="Meiryo UI" panose="020B0604030504040204" pitchFamily="50" charset="-128"/>
                        </a:rPr>
                        <a:t>LINE</a:t>
                      </a:r>
                      <a:r>
                        <a:rPr kumimoji="1" lang="ja-JP" altLang="ja-JP" sz="1050" kern="1200" dirty="0">
                          <a:solidFill>
                            <a:schemeClr val="tx2"/>
                          </a:solidFill>
                          <a:latin typeface="Meiryo" panose="020B0604030504040204" pitchFamily="34" charset="-128"/>
                          <a:ea typeface="Meiryo" panose="020B0604030504040204" pitchFamily="34" charset="-128"/>
                          <a:cs typeface="Meiryo UI" panose="020B0604030504040204" pitchFamily="50" charset="-128"/>
                        </a:rPr>
                        <a:t>ヤフーが指定する制作費実費をお支払いいただきます。</a:t>
                      </a:r>
                      <a:br>
                        <a:rPr kumimoji="1" lang="en-US" altLang="ja-JP" sz="1050" kern="1200" dirty="0">
                          <a:solidFill>
                            <a:schemeClr val="tx2"/>
                          </a:solidFill>
                          <a:latin typeface="Meiryo" panose="020B0604030504040204" pitchFamily="34" charset="-128"/>
                          <a:ea typeface="Meiryo" panose="020B0604030504040204" pitchFamily="34" charset="-128"/>
                          <a:cs typeface="Meiryo UI" panose="020B0604030504040204" pitchFamily="50" charset="-128"/>
                        </a:rPr>
                      </a:br>
                      <a:r>
                        <a:rPr kumimoji="1" lang="ja-JP" altLang="ja-JP" sz="1050" kern="1200" dirty="0">
                          <a:solidFill>
                            <a:schemeClr val="tx2"/>
                          </a:solidFill>
                          <a:latin typeface="Meiryo" panose="020B0604030504040204" pitchFamily="34" charset="-128"/>
                          <a:ea typeface="Meiryo" panose="020B0604030504040204" pitchFamily="34" charset="-128"/>
                          <a:cs typeface="Meiryo UI" panose="020B0604030504040204" pitchFamily="50" charset="-128"/>
                        </a:rPr>
                        <a:t>なお、キャンセル連絡を受け付けた時点までに対応した制作物を納品いたします。具体的な金額は、</a:t>
                      </a:r>
                      <a:r>
                        <a:rPr kumimoji="1" lang="ja-JP" altLang="en-US" sz="1050" kern="1200" dirty="0">
                          <a:solidFill>
                            <a:schemeClr val="tx2"/>
                          </a:solidFill>
                          <a:latin typeface="Meiryo" panose="020B0604030504040204" pitchFamily="34" charset="-128"/>
                          <a:ea typeface="Meiryo" panose="020B0604030504040204" pitchFamily="34" charset="-128"/>
                          <a:cs typeface="Meiryo UI" panose="020B0604030504040204" pitchFamily="50" charset="-128"/>
                        </a:rPr>
                        <a:t>弊社営業</a:t>
                      </a:r>
                      <a:r>
                        <a:rPr kumimoji="1" lang="ja-JP" altLang="ja-JP" sz="1050" kern="1200" dirty="0">
                          <a:solidFill>
                            <a:schemeClr val="tx2"/>
                          </a:solidFill>
                          <a:latin typeface="Meiryo" panose="020B0604030504040204" pitchFamily="34" charset="-128"/>
                          <a:ea typeface="Meiryo" panose="020B0604030504040204" pitchFamily="34" charset="-128"/>
                          <a:cs typeface="Meiryo UI" panose="020B0604030504040204" pitchFamily="50" charset="-128"/>
                        </a:rPr>
                        <a:t>担当にご確認ください。</a:t>
                      </a:r>
                      <a:br>
                        <a:rPr kumimoji="1" lang="en-US" altLang="ja-JP" sz="1050" kern="1200" dirty="0">
                          <a:solidFill>
                            <a:schemeClr val="tx2"/>
                          </a:solidFill>
                          <a:latin typeface="Meiryo" panose="020B0604030504040204" pitchFamily="34" charset="-128"/>
                          <a:ea typeface="Meiryo" panose="020B0604030504040204" pitchFamily="34" charset="-128"/>
                          <a:cs typeface="Meiryo UI" panose="020B0604030504040204" pitchFamily="50" charset="-128"/>
                        </a:rPr>
                      </a:br>
                      <a:r>
                        <a:rPr kumimoji="1" lang="ja-JP" altLang="ja-JP" sz="1050" kern="1200" dirty="0">
                          <a:solidFill>
                            <a:schemeClr val="tx2"/>
                          </a:solidFill>
                          <a:latin typeface="Meiryo" panose="020B0604030504040204" pitchFamily="34" charset="-128"/>
                          <a:ea typeface="Meiryo" panose="020B0604030504040204" pitchFamily="34" charset="-128"/>
                          <a:cs typeface="Meiryo UI" panose="020B0604030504040204" pitchFamily="50" charset="-128"/>
                        </a:rPr>
                        <a:t>また、誘導用広告のキャンセル料については、広告取扱基本規定【別紙</a:t>
                      </a:r>
                      <a:r>
                        <a:rPr kumimoji="1" lang="ja-JP" altLang="en-US" sz="1050" kern="1200" dirty="0">
                          <a:solidFill>
                            <a:schemeClr val="tx2"/>
                          </a:solidFill>
                          <a:latin typeface="Meiryo" panose="020B0604030504040204" pitchFamily="34" charset="-128"/>
                          <a:ea typeface="Meiryo" panose="020B0604030504040204" pitchFamily="34" charset="-128"/>
                          <a:cs typeface="Meiryo UI" panose="020B0604030504040204" pitchFamily="50" charset="-128"/>
                        </a:rPr>
                        <a:t>３</a:t>
                      </a:r>
                      <a:r>
                        <a:rPr kumimoji="1" lang="ja-JP" altLang="ja-JP" sz="1050" kern="1200" dirty="0">
                          <a:solidFill>
                            <a:schemeClr val="tx2"/>
                          </a:solidFill>
                          <a:latin typeface="Meiryo" panose="020B0604030504040204" pitchFamily="34" charset="-128"/>
                          <a:ea typeface="Meiryo" panose="020B0604030504040204" pitchFamily="34" charset="-128"/>
                          <a:cs typeface="Meiryo UI" panose="020B0604030504040204" pitchFamily="50" charset="-128"/>
                        </a:rPr>
                        <a:t>】に従います。</a:t>
                      </a:r>
                      <a:endParaRPr kumimoji="1" lang="en-US" altLang="ja-JP" sz="1050" kern="1200" dirty="0">
                        <a:solidFill>
                          <a:schemeClr val="tx2"/>
                        </a:solidFill>
                        <a:latin typeface="Meiryo" panose="020B0604030504040204" pitchFamily="34" charset="-128"/>
                        <a:ea typeface="Meiryo" panose="020B0604030504040204" pitchFamily="34" charset="-128"/>
                        <a:cs typeface="Meiryo UI" panose="020B0604030504040204" pitchFamily="50" charset="-128"/>
                      </a:endParaRPr>
                    </a:p>
                    <a:p>
                      <a:pPr marL="0" marR="0" lvl="0" indent="0"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en-US" sz="1050" kern="1200" noProof="0" dirty="0">
                          <a:solidFill>
                            <a:schemeClr val="tx2"/>
                          </a:solidFill>
                          <a:latin typeface="Meiryo" panose="020B0604030504040204" pitchFamily="34" charset="-128"/>
                          <a:ea typeface="Meiryo" panose="020B0604030504040204" pitchFamily="34" charset="-128"/>
                          <a:cs typeface="Meiryo UI" panose="020B0604030504040204" pitchFamily="50" charset="-128"/>
                        </a:rPr>
                        <a:t>広告取扱基本規定：</a:t>
                      </a:r>
                      <a:r>
                        <a:rPr kumimoji="1" lang="en-US" altLang="ja-JP" sz="1050" kern="1200" noProof="0" dirty="0">
                          <a:solidFill>
                            <a:srgbClr val="0563C1"/>
                          </a:solidFill>
                          <a:latin typeface="Meiryo" panose="020B0604030504040204" pitchFamily="34" charset="-128"/>
                          <a:ea typeface="Meiryo" panose="020B0604030504040204" pitchFamily="34" charset="-128"/>
                          <a:cs typeface="Meiryo UI" panose="020B0604030504040204" pitchFamily="50" charset="-128"/>
                        </a:rPr>
                        <a:t>https://www.lycbiz.com/jp/terms-and-policies/yahoo/terms/</a:t>
                      </a:r>
                      <a:endParaRPr kumimoji="1" lang="en-US" altLang="ja-JP" sz="1050" kern="1200" noProof="0" dirty="0">
                        <a:solidFill>
                          <a:schemeClr val="tx1">
                            <a:lumMod val="65000"/>
                            <a:lumOff val="35000"/>
                          </a:schemeClr>
                        </a:solidFill>
                        <a:latin typeface="Meiryo" panose="020B0604030504040204" pitchFamily="34" charset="-128"/>
                        <a:ea typeface="Meiryo" panose="020B0604030504040204" pitchFamily="34" charset="-128"/>
                        <a:cs typeface="Meiryo UI" panose="020B0604030504040204" pitchFamily="50" charset="-128"/>
                      </a:endParaRP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2169349961"/>
                  </a:ext>
                </a:extLst>
              </a:tr>
              <a:tr h="463399">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dirty="0">
                          <a:solidFill>
                            <a:schemeClr val="bg1"/>
                          </a:solidFill>
                          <a:latin typeface="+mn-lt"/>
                          <a:ea typeface="+mn-ea"/>
                        </a:rPr>
                        <a:t>有効期限</a:t>
                      </a:r>
                      <a:endParaRPr kumimoji="1" lang="ja-JP" altLang="en-US" sz="1050" b="0" i="0" dirty="0">
                        <a:solidFill>
                          <a:schemeClr val="bg1"/>
                        </a:solidFill>
                        <a:latin typeface="メイリオ"/>
                        <a:ea typeface="メイリオ"/>
                        <a:cs typeface="Meiryo UI" pitchFamily="50" charset="-128"/>
                      </a:endParaRP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6">
                        <a:lumMod val="75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lang="en-US" altLang="ja-JP" sz="1050" dirty="0">
                          <a:solidFill>
                            <a:schemeClr val="tx2"/>
                          </a:solidFill>
                          <a:latin typeface="メイリオ"/>
                          <a:ea typeface="メイリオ"/>
                          <a:cs typeface="Meiryo UI" panose="020B0604030504040204" pitchFamily="50" charset="-128"/>
                        </a:rPr>
                        <a:t>2026</a:t>
                      </a:r>
                      <a:r>
                        <a:rPr lang="ja-JP" altLang="en-US" sz="1050" dirty="0">
                          <a:solidFill>
                            <a:schemeClr val="tx2"/>
                          </a:solidFill>
                          <a:latin typeface="メイリオ"/>
                          <a:ea typeface="メイリオ"/>
                          <a:cs typeface="Meiryo UI" panose="020B0604030504040204" pitchFamily="50" charset="-128"/>
                        </a:rPr>
                        <a:t>年</a:t>
                      </a:r>
                      <a:r>
                        <a:rPr lang="en-US" altLang="ja-JP" sz="1050" dirty="0">
                          <a:solidFill>
                            <a:schemeClr val="tx2"/>
                          </a:solidFill>
                          <a:latin typeface="メイリオ"/>
                          <a:ea typeface="メイリオ"/>
                          <a:cs typeface="Meiryo UI" panose="020B0604030504040204" pitchFamily="50" charset="-128"/>
                        </a:rPr>
                        <a:t>9</a:t>
                      </a:r>
                      <a:r>
                        <a:rPr kumimoji="1" lang="ja-JP" altLang="en-US" sz="1050" kern="1200" dirty="0">
                          <a:solidFill>
                            <a:schemeClr val="tx2"/>
                          </a:solidFill>
                          <a:latin typeface="メイリオ"/>
                          <a:ea typeface="メイリオ"/>
                          <a:cs typeface="Meiryo UI" panose="020B0604030504040204" pitchFamily="50" charset="-128"/>
                        </a:rPr>
                        <a:t>月</a:t>
                      </a:r>
                      <a:r>
                        <a:rPr kumimoji="1" lang="en-US" altLang="ja-JP" sz="1050" kern="1200" dirty="0">
                          <a:solidFill>
                            <a:schemeClr val="tx2"/>
                          </a:solidFill>
                          <a:latin typeface="メイリオ"/>
                          <a:ea typeface="メイリオ"/>
                          <a:cs typeface="Meiryo UI" panose="020B0604030504040204" pitchFamily="50" charset="-128"/>
                        </a:rPr>
                        <a:t>30</a:t>
                      </a:r>
                      <a:r>
                        <a:rPr lang="ja-JP" altLang="en-US" sz="1050" dirty="0">
                          <a:solidFill>
                            <a:schemeClr val="tx2"/>
                          </a:solidFill>
                          <a:latin typeface="メイリオ"/>
                          <a:ea typeface="メイリオ"/>
                          <a:cs typeface="Meiryo UI" panose="020B0604030504040204" pitchFamily="50" charset="-128"/>
                        </a:rPr>
                        <a:t>日掲載終了分</a:t>
                      </a:r>
                      <a:endParaRPr lang="ja-JP" altLang="en-US" sz="1050" dirty="0">
                        <a:solidFill>
                          <a:schemeClr val="tx2"/>
                        </a:solidFill>
                        <a:latin typeface="メイリオ"/>
                        <a:ea typeface="メイリオ"/>
                        <a:cs typeface="Verdana" pitchFamily="34" charset="0"/>
                      </a:endParaRP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3752225600"/>
                  </a:ext>
                </a:extLst>
              </a:tr>
              <a:tr h="997235">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dirty="0">
                          <a:solidFill>
                            <a:schemeClr val="bg1"/>
                          </a:solidFill>
                          <a:latin typeface="メイリオ"/>
                          <a:ea typeface="メイリオ"/>
                          <a:cs typeface="Meiryo UI" pitchFamily="50" charset="-128"/>
                        </a:rPr>
                        <a:t>レポート項目</a:t>
                      </a: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6">
                        <a:lumMod val="75000"/>
                      </a:scheme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050" b="0" i="0" kern="1200" dirty="0">
                          <a:solidFill>
                            <a:schemeClr val="tx2"/>
                          </a:solidFill>
                          <a:effectLst/>
                          <a:latin typeface="+mn-lt"/>
                          <a:ea typeface="+mn-ea"/>
                          <a:cs typeface="+mn-cs"/>
                        </a:rPr>
                        <a:t>■誘導広告：</a:t>
                      </a:r>
                      <a:r>
                        <a:rPr kumimoji="1" lang="en-US" altLang="ja-JP" sz="1050" b="0" i="0" kern="1200" dirty="0">
                          <a:solidFill>
                            <a:schemeClr val="tx2"/>
                          </a:solidFill>
                          <a:effectLst/>
                          <a:latin typeface="+mn-lt"/>
                          <a:ea typeface="+mn-ea"/>
                          <a:cs typeface="+mn-cs"/>
                        </a:rPr>
                        <a:t>imps</a:t>
                      </a:r>
                      <a:r>
                        <a:rPr kumimoji="1" lang="ja-JP" altLang="en-US" sz="1050" b="0" i="0" kern="1200" dirty="0">
                          <a:solidFill>
                            <a:schemeClr val="tx2"/>
                          </a:solidFill>
                          <a:effectLst/>
                          <a:latin typeface="+mn-lt"/>
                          <a:ea typeface="+mn-ea"/>
                          <a:cs typeface="+mn-cs"/>
                        </a:rPr>
                        <a:t>数、クリック数、クリック率</a:t>
                      </a:r>
                      <a:endParaRPr kumimoji="1" lang="en-US" altLang="ja-JP" sz="1050" b="0" i="0" kern="1200" dirty="0">
                        <a:solidFill>
                          <a:schemeClr val="tx2"/>
                        </a:solidFill>
                        <a:effectLst/>
                        <a:latin typeface="+mn-lt"/>
                        <a:ea typeface="+mn-ea"/>
                        <a:cs typeface="+mn-cs"/>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050" b="0" i="0" kern="1200" dirty="0">
                          <a:solidFill>
                            <a:schemeClr val="tx2"/>
                          </a:solidFill>
                          <a:effectLst/>
                          <a:latin typeface="+mn-lt"/>
                          <a:ea typeface="+mn-ea"/>
                          <a:cs typeface="+mn-cs"/>
                        </a:rPr>
                        <a:t>■企画ページ：</a:t>
                      </a:r>
                      <a:r>
                        <a:rPr kumimoji="1" lang="en-US" altLang="ja-JP" sz="1050" b="0" i="0" kern="1200" dirty="0">
                          <a:solidFill>
                            <a:schemeClr val="tx2"/>
                          </a:solidFill>
                          <a:effectLst/>
                          <a:latin typeface="+mn-lt"/>
                          <a:ea typeface="+mn-ea"/>
                          <a:cs typeface="+mn-cs"/>
                        </a:rPr>
                        <a:t>PV</a:t>
                      </a:r>
                      <a:r>
                        <a:rPr kumimoji="1" lang="ja-JP" altLang="en-US" sz="1050" b="0" i="0" kern="1200" dirty="0">
                          <a:solidFill>
                            <a:schemeClr val="tx2"/>
                          </a:solidFill>
                          <a:effectLst/>
                          <a:latin typeface="+mn-lt"/>
                          <a:ea typeface="+mn-ea"/>
                          <a:cs typeface="+mn-cs"/>
                        </a:rPr>
                        <a:t>、インタラクションのアクション数・率、着地ページへの遷移数、アンケート（任意）</a:t>
                      </a:r>
                      <a:endParaRPr kumimoji="1" lang="en-US" altLang="ja-JP" sz="1050" b="0" i="0" kern="1200" dirty="0">
                        <a:solidFill>
                          <a:schemeClr val="tx2"/>
                        </a:solidFill>
                        <a:effectLst/>
                        <a:latin typeface="+mn-lt"/>
                        <a:ea typeface="+mn-ea"/>
                        <a:cs typeface="+mn-cs"/>
                      </a:endParaRPr>
                    </a:p>
                    <a:p>
                      <a:pPr marL="0" marR="0" lvl="0" indent="0" algn="l" defTabSz="914400" rtl="0" eaLnBrk="1" fontAlgn="auto" latinLnBrk="0" hangingPunct="1">
                        <a:lnSpc>
                          <a:spcPct val="130000"/>
                        </a:lnSpc>
                        <a:spcBef>
                          <a:spcPts val="0"/>
                        </a:spcBef>
                        <a:spcAft>
                          <a:spcPts val="0"/>
                        </a:spcAft>
                        <a:buClrTx/>
                        <a:buSzTx/>
                        <a:buFontTx/>
                        <a:buNone/>
                        <a:tabLst/>
                        <a:defRPr/>
                      </a:pPr>
                      <a:r>
                        <a:rPr lang="en-US" altLang="ja-JP" sz="900" dirty="0">
                          <a:solidFill>
                            <a:schemeClr val="tx2"/>
                          </a:solidFill>
                          <a:latin typeface="メイリオ"/>
                          <a:ea typeface="メイリオ"/>
                          <a:cs typeface="Verdana" pitchFamily="34" charset="0"/>
                        </a:rPr>
                        <a:t>※</a:t>
                      </a:r>
                      <a:r>
                        <a:rPr lang="ja-JP" altLang="en-US" sz="900" dirty="0">
                          <a:solidFill>
                            <a:schemeClr val="tx2"/>
                          </a:solidFill>
                          <a:latin typeface="メイリオ"/>
                          <a:ea typeface="メイリオ"/>
                          <a:cs typeface="Verdana" pitchFamily="34" charset="0"/>
                        </a:rPr>
                        <a:t>掲載終了から</a:t>
                      </a:r>
                      <a:r>
                        <a:rPr lang="en-US" altLang="ja-JP" sz="900" dirty="0">
                          <a:solidFill>
                            <a:schemeClr val="tx2"/>
                          </a:solidFill>
                          <a:latin typeface="メイリオ"/>
                          <a:ea typeface="メイリオ"/>
                          <a:cs typeface="Verdana" pitchFamily="34" charset="0"/>
                        </a:rPr>
                        <a:t>2</a:t>
                      </a:r>
                      <a:r>
                        <a:rPr lang="ja-JP" altLang="en-US" sz="900" dirty="0">
                          <a:solidFill>
                            <a:schemeClr val="tx2"/>
                          </a:solidFill>
                          <a:latin typeface="メイリオ"/>
                          <a:ea typeface="メイリオ"/>
                          <a:cs typeface="Verdana" pitchFamily="34" charset="0"/>
                        </a:rPr>
                        <a:t>週間程度でご提出いたします</a:t>
                      </a:r>
                      <a:endParaRPr lang="en-US" altLang="ja-JP" sz="900" dirty="0">
                        <a:solidFill>
                          <a:schemeClr val="tx2"/>
                        </a:solidFill>
                        <a:latin typeface="メイリオ"/>
                        <a:ea typeface="メイリオ"/>
                        <a:cs typeface="Verdana" pitchFamily="34" charset="0"/>
                      </a:endParaRP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3120150108"/>
                  </a:ext>
                </a:extLst>
              </a:tr>
              <a:tr h="715220">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kern="1200" dirty="0">
                          <a:solidFill>
                            <a:schemeClr val="bg1"/>
                          </a:solidFill>
                          <a:latin typeface="メイリオ"/>
                          <a:ea typeface="メイリオ"/>
                          <a:cs typeface="Meiryo UI" pitchFamily="50" charset="-128"/>
                        </a:rPr>
                        <a:t>備考</a:t>
                      </a: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6">
                        <a:lumMod val="75000"/>
                      </a:scheme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nSpc>
                          <a:spcPct val="130000"/>
                        </a:lnSpc>
                      </a:pPr>
                      <a:r>
                        <a:rPr kumimoji="1" lang="ja-JP" altLang="ja-JP" sz="1050" b="0" u="none" strike="noStrike" kern="1200" cap="none" spc="0" normalizeH="0" baseline="0" dirty="0">
                          <a:ln>
                            <a:noFill/>
                          </a:ln>
                          <a:solidFill>
                            <a:schemeClr val="tx2"/>
                          </a:solidFill>
                          <a:effectLst/>
                          <a:uLnTx/>
                          <a:uFillTx/>
                          <a:latin typeface="Meiryo"/>
                          <a:ea typeface="Meiryo"/>
                          <a:cs typeface="+mn-cs"/>
                        </a:rPr>
                        <a:t>制作・掲載費の申し込みの際に、</a:t>
                      </a:r>
                      <a:r>
                        <a:rPr kumimoji="1" lang="ja-JP" altLang="en-US" sz="1050" b="0" u="none" strike="noStrike" kern="1200" cap="none" spc="0" normalizeH="0" baseline="0" dirty="0">
                          <a:ln>
                            <a:noFill/>
                          </a:ln>
                          <a:solidFill>
                            <a:schemeClr val="accent4"/>
                          </a:solidFill>
                          <a:effectLst/>
                          <a:uLnTx/>
                          <a:uFillTx/>
                          <a:latin typeface="Meiryo"/>
                          <a:ea typeface="Meiryo"/>
                          <a:cs typeface="+mn-cs"/>
                        </a:rPr>
                        <a:t>発注フォーム</a:t>
                      </a:r>
                      <a:r>
                        <a:rPr kumimoji="1" lang="ja-JP" altLang="ja-JP" sz="1050" b="0" u="none" strike="noStrike" kern="1200" cap="none" spc="0" normalizeH="0" baseline="0" dirty="0">
                          <a:ln>
                            <a:noFill/>
                          </a:ln>
                          <a:solidFill>
                            <a:schemeClr val="accent4"/>
                          </a:solidFill>
                          <a:effectLst/>
                          <a:uLnTx/>
                          <a:uFillTx/>
                          <a:latin typeface="Meiryo"/>
                          <a:ea typeface="Meiryo"/>
                          <a:cs typeface="+mn-cs"/>
                        </a:rPr>
                        <a:t>に予約した誘導用広告の</a:t>
                      </a:r>
                      <a:r>
                        <a:rPr kumimoji="1" lang="ja-JP" altLang="en-US" sz="1050" b="0" u="none" strike="noStrike" kern="1200" cap="none" spc="0" normalizeH="0" baseline="0" dirty="0">
                          <a:ln>
                            <a:noFill/>
                          </a:ln>
                          <a:solidFill>
                            <a:schemeClr val="accent4"/>
                          </a:solidFill>
                          <a:effectLst/>
                          <a:uLnTx/>
                          <a:uFillTx/>
                          <a:latin typeface="Meiryo"/>
                          <a:ea typeface="Meiryo"/>
                          <a:cs typeface="+mn-cs"/>
                        </a:rPr>
                        <a:t>アカウント</a:t>
                      </a:r>
                      <a:r>
                        <a:rPr kumimoji="1" lang="en-US" altLang="ja-JP" sz="1050" b="0" u="none" strike="noStrike" kern="1200" cap="none" spc="0" normalizeH="0" baseline="0" dirty="0">
                          <a:ln>
                            <a:noFill/>
                          </a:ln>
                          <a:solidFill>
                            <a:schemeClr val="accent4"/>
                          </a:solidFill>
                          <a:effectLst/>
                          <a:uLnTx/>
                          <a:uFillTx/>
                          <a:latin typeface="Meiryo"/>
                          <a:ea typeface="Meiryo"/>
                          <a:cs typeface="+mn-cs"/>
                        </a:rPr>
                        <a:t>ID/</a:t>
                      </a:r>
                      <a:r>
                        <a:rPr kumimoji="1" lang="ja-JP" altLang="ja-JP" sz="1050" b="0" u="none" strike="noStrike" kern="1200" cap="none" spc="0" normalizeH="0" baseline="0" dirty="0">
                          <a:ln>
                            <a:noFill/>
                          </a:ln>
                          <a:solidFill>
                            <a:schemeClr val="accent4"/>
                          </a:solidFill>
                          <a:effectLst/>
                          <a:uLnTx/>
                          <a:uFillTx/>
                          <a:latin typeface="Meiryo"/>
                          <a:ea typeface="Meiryo"/>
                          <a:cs typeface="+mn-cs"/>
                        </a:rPr>
                        <a:t>キャンペーン</a:t>
                      </a:r>
                      <a:r>
                        <a:rPr kumimoji="1" lang="en-US" altLang="ja-JP" sz="1050" b="0" u="none" strike="noStrike" kern="1200" cap="none" spc="0" normalizeH="0" baseline="0" dirty="0">
                          <a:ln>
                            <a:noFill/>
                          </a:ln>
                          <a:solidFill>
                            <a:schemeClr val="accent4"/>
                          </a:solidFill>
                          <a:effectLst/>
                          <a:uLnTx/>
                          <a:uFillTx/>
                          <a:latin typeface="Meiryo"/>
                          <a:ea typeface="Meiryo"/>
                          <a:cs typeface="+mn-cs"/>
                        </a:rPr>
                        <a:t>ID</a:t>
                      </a:r>
                      <a:r>
                        <a:rPr kumimoji="1" lang="ja-JP" altLang="ja-JP" sz="1050" b="0" u="none" strike="noStrike" kern="1200" cap="none" spc="0" normalizeH="0" baseline="0" dirty="0">
                          <a:ln>
                            <a:noFill/>
                          </a:ln>
                          <a:solidFill>
                            <a:schemeClr val="accent4"/>
                          </a:solidFill>
                          <a:effectLst/>
                          <a:uLnTx/>
                          <a:uFillTx/>
                          <a:latin typeface="Meiryo"/>
                          <a:ea typeface="Meiryo"/>
                          <a:cs typeface="+mn-cs"/>
                        </a:rPr>
                        <a:t>を記載してください</a:t>
                      </a:r>
                    </a:p>
                    <a:p>
                      <a:pPr>
                        <a:lnSpc>
                          <a:spcPct val="130000"/>
                        </a:lnSpc>
                      </a:pPr>
                      <a:r>
                        <a:rPr kumimoji="1" lang="ja-JP" altLang="ja-JP" sz="900" b="0" u="none" strike="noStrike" kern="1200" cap="none" spc="0" normalizeH="0" baseline="0" dirty="0">
                          <a:ln>
                            <a:noFill/>
                          </a:ln>
                          <a:solidFill>
                            <a:schemeClr val="tx2"/>
                          </a:solidFill>
                          <a:effectLst/>
                          <a:uLnTx/>
                          <a:uFillTx/>
                          <a:latin typeface="Meiryo" panose="020B0604030504040204" pitchFamily="34" charset="-128"/>
                          <a:ea typeface="Meiryo" panose="020B0604030504040204" pitchFamily="34" charset="-128"/>
                          <a:cs typeface="+mn-cs"/>
                        </a:rPr>
                        <a:t>※お申し込み時に掲載期間が未決定の場合は、別途、掲載開始日の</a:t>
                      </a:r>
                      <a:r>
                        <a:rPr kumimoji="1" lang="en-US" altLang="ja-JP" sz="900" b="0" u="none" strike="noStrike" kern="1200" cap="none" spc="0" normalizeH="0" baseline="0" dirty="0">
                          <a:ln>
                            <a:noFill/>
                          </a:ln>
                          <a:solidFill>
                            <a:schemeClr val="tx2"/>
                          </a:solidFill>
                          <a:effectLst/>
                          <a:uLnTx/>
                          <a:uFillTx/>
                          <a:latin typeface="Meiryo" panose="020B0604030504040204" pitchFamily="34" charset="-128"/>
                          <a:ea typeface="Meiryo" panose="020B0604030504040204" pitchFamily="34" charset="-128"/>
                          <a:cs typeface="+mn-cs"/>
                        </a:rPr>
                        <a:t>5</a:t>
                      </a:r>
                      <a:r>
                        <a:rPr kumimoji="1" lang="ja-JP" altLang="ja-JP" sz="900" b="0" u="none" strike="noStrike" kern="1200" cap="none" spc="0" normalizeH="0" baseline="0" dirty="0">
                          <a:ln>
                            <a:noFill/>
                          </a:ln>
                          <a:solidFill>
                            <a:schemeClr val="tx2"/>
                          </a:solidFill>
                          <a:effectLst/>
                          <a:uLnTx/>
                          <a:uFillTx/>
                          <a:latin typeface="Meiryo" panose="020B0604030504040204" pitchFamily="34" charset="-128"/>
                          <a:ea typeface="Meiryo" panose="020B0604030504040204" pitchFamily="34" charset="-128"/>
                          <a:cs typeface="+mn-cs"/>
                        </a:rPr>
                        <a:t>営業日前までに予約した誘導用広告の</a:t>
                      </a:r>
                      <a:r>
                        <a:rPr kumimoji="1" lang="ja-JP" altLang="en-US" sz="900" b="0" u="none" strike="noStrike" kern="1200" cap="none" spc="0" normalizeH="0" baseline="0" dirty="0">
                          <a:ln>
                            <a:noFill/>
                          </a:ln>
                          <a:solidFill>
                            <a:schemeClr val="tx2"/>
                          </a:solidFill>
                          <a:effectLst/>
                          <a:uLnTx/>
                          <a:uFillTx/>
                          <a:latin typeface="Meiryo" panose="020B0604030504040204" pitchFamily="34" charset="-128"/>
                          <a:ea typeface="Meiryo" panose="020B0604030504040204" pitchFamily="34" charset="-128"/>
                          <a:cs typeface="+mn-cs"/>
                        </a:rPr>
                        <a:t>アカウント</a:t>
                      </a:r>
                      <a:r>
                        <a:rPr kumimoji="1" lang="en-US" altLang="ja-JP" sz="900" b="0" u="none" strike="noStrike" kern="1200" cap="none" spc="0" normalizeH="0" baseline="0" dirty="0">
                          <a:ln>
                            <a:noFill/>
                          </a:ln>
                          <a:solidFill>
                            <a:schemeClr val="tx2"/>
                          </a:solidFill>
                          <a:effectLst/>
                          <a:uLnTx/>
                          <a:uFillTx/>
                          <a:latin typeface="Meiryo" panose="020B0604030504040204" pitchFamily="34" charset="-128"/>
                          <a:ea typeface="Meiryo" panose="020B0604030504040204" pitchFamily="34" charset="-128"/>
                          <a:cs typeface="+mn-cs"/>
                        </a:rPr>
                        <a:t>ID/</a:t>
                      </a:r>
                      <a:r>
                        <a:rPr kumimoji="1" lang="ja-JP" altLang="ja-JP" sz="900" b="0" u="none" strike="noStrike" kern="1200" cap="none" spc="0" normalizeH="0" baseline="0" dirty="0">
                          <a:ln>
                            <a:noFill/>
                          </a:ln>
                          <a:solidFill>
                            <a:schemeClr val="tx2"/>
                          </a:solidFill>
                          <a:effectLst/>
                          <a:uLnTx/>
                          <a:uFillTx/>
                          <a:latin typeface="Meiryo" panose="020B0604030504040204" pitchFamily="34" charset="-128"/>
                          <a:ea typeface="Meiryo" panose="020B0604030504040204" pitchFamily="34" charset="-128"/>
                          <a:cs typeface="+mn-cs"/>
                        </a:rPr>
                        <a:t>キャンペーン</a:t>
                      </a:r>
                      <a:r>
                        <a:rPr kumimoji="1" lang="en-US" altLang="ja-JP" sz="900" b="0" u="none" strike="noStrike" kern="1200" cap="none" spc="0" normalizeH="0" baseline="0" dirty="0">
                          <a:ln>
                            <a:noFill/>
                          </a:ln>
                          <a:solidFill>
                            <a:schemeClr val="tx2"/>
                          </a:solidFill>
                          <a:effectLst/>
                          <a:uLnTx/>
                          <a:uFillTx/>
                          <a:latin typeface="Meiryo" panose="020B0604030504040204" pitchFamily="34" charset="-128"/>
                          <a:ea typeface="Meiryo" panose="020B0604030504040204" pitchFamily="34" charset="-128"/>
                          <a:cs typeface="+mn-cs"/>
                        </a:rPr>
                        <a:t>ID</a:t>
                      </a:r>
                      <a:r>
                        <a:rPr kumimoji="1" lang="ja-JP" altLang="ja-JP" sz="900" b="0" u="none" strike="noStrike" kern="1200" cap="none" spc="0" normalizeH="0" baseline="0" dirty="0">
                          <a:ln>
                            <a:noFill/>
                          </a:ln>
                          <a:solidFill>
                            <a:schemeClr val="tx2"/>
                          </a:solidFill>
                          <a:effectLst/>
                          <a:uLnTx/>
                          <a:uFillTx/>
                          <a:latin typeface="Meiryo" panose="020B0604030504040204" pitchFamily="34" charset="-128"/>
                          <a:ea typeface="Meiryo" panose="020B0604030504040204" pitchFamily="34" charset="-128"/>
                          <a:cs typeface="+mn-cs"/>
                        </a:rPr>
                        <a:t>を</a:t>
                      </a:r>
                      <a:r>
                        <a:rPr kumimoji="1" lang="ja-JP" altLang="en-US" sz="900" b="0" u="none" strike="noStrike" kern="1200" cap="none" spc="0" normalizeH="0" baseline="0" dirty="0">
                          <a:ln>
                            <a:noFill/>
                          </a:ln>
                          <a:solidFill>
                            <a:schemeClr val="tx2"/>
                          </a:solidFill>
                          <a:effectLst/>
                          <a:uLnTx/>
                          <a:uFillTx/>
                          <a:latin typeface="Meiryo" panose="020B0604030504040204" pitchFamily="34" charset="-128"/>
                          <a:ea typeface="Meiryo" panose="020B0604030504040204" pitchFamily="34" charset="-128"/>
                          <a:cs typeface="+mn-cs"/>
                        </a:rPr>
                        <a:t>発注フォームにて更新いただきます</a:t>
                      </a: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84709290"/>
                  </a:ext>
                </a:extLst>
              </a:tr>
            </a:tbl>
          </a:graphicData>
        </a:graphic>
      </p:graphicFrame>
    </p:spTree>
    <p:extLst>
      <p:ext uri="{BB962C8B-B14F-4D97-AF65-F5344CB8AC3E}">
        <p14:creationId xmlns:p14="http://schemas.microsoft.com/office/powerpoint/2010/main" val="31434635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1">
            <a:extLst>
              <a:ext uri="{FF2B5EF4-FFF2-40B4-BE49-F238E27FC236}">
                <a16:creationId xmlns:a16="http://schemas.microsoft.com/office/drawing/2014/main" id="{82E23DAE-86B1-3F54-619A-0564163EE2F4}"/>
              </a:ext>
            </a:extLst>
          </p:cNvPr>
          <p:cNvSpPr txBox="1">
            <a:spLocks noGrp="1"/>
          </p:cNvSpPr>
          <p:nvPr>
            <p:ph type="body" sz="quarter" idx="10"/>
          </p:nvPr>
        </p:nvSpPr>
        <p:spPr>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en-US" altLang="ja-JP" dirty="0">
                <a:solidFill>
                  <a:srgbClr val="000048"/>
                </a:solidFill>
              </a:rPr>
              <a:t>LINE</a:t>
            </a:r>
            <a:r>
              <a:rPr lang="ja-JP" altLang="en-US" dirty="0">
                <a:solidFill>
                  <a:srgbClr val="000048"/>
                </a:solidFill>
              </a:rPr>
              <a:t>ヤフー広告 ディスプレイ広告（予約型）</a:t>
            </a:r>
            <a:endParaRPr lang="en-US" altLang="ja-JP" dirty="0">
              <a:solidFill>
                <a:srgbClr val="000048"/>
              </a:solidFill>
            </a:endParaRPr>
          </a:p>
          <a:p>
            <a:r>
              <a:rPr lang="en-US" altLang="ja-JP" dirty="0">
                <a:solidFill>
                  <a:srgbClr val="000048"/>
                </a:solidFill>
              </a:rPr>
              <a:t>2026</a:t>
            </a:r>
            <a:r>
              <a:rPr lang="ja-JP" altLang="en-US" dirty="0">
                <a:solidFill>
                  <a:srgbClr val="000048"/>
                </a:solidFill>
              </a:rPr>
              <a:t>年</a:t>
            </a:r>
            <a:r>
              <a:rPr lang="en-US" altLang="ja-JP" dirty="0">
                <a:solidFill>
                  <a:srgbClr val="000048"/>
                </a:solidFill>
              </a:rPr>
              <a:t>4</a:t>
            </a:r>
            <a:r>
              <a:rPr lang="ja-JP" altLang="en-US" dirty="0">
                <a:solidFill>
                  <a:srgbClr val="000048"/>
                </a:solidFill>
              </a:rPr>
              <a:t>月</a:t>
            </a:r>
            <a:r>
              <a:rPr lang="en-US" altLang="ja-JP" dirty="0">
                <a:solidFill>
                  <a:srgbClr val="000048"/>
                </a:solidFill>
              </a:rPr>
              <a:t>1</a:t>
            </a:r>
            <a:r>
              <a:rPr lang="ja-JP" altLang="en-US" dirty="0">
                <a:solidFill>
                  <a:srgbClr val="000048"/>
                </a:solidFill>
              </a:rPr>
              <a:t>日掲載開始商品　変更点・お知らせサマリー</a:t>
            </a:r>
          </a:p>
        </p:txBody>
      </p:sp>
      <p:sp>
        <p:nvSpPr>
          <p:cNvPr id="16" name="正方形/長方形 15">
            <a:extLst>
              <a:ext uri="{FF2B5EF4-FFF2-40B4-BE49-F238E27FC236}">
                <a16:creationId xmlns:a16="http://schemas.microsoft.com/office/drawing/2014/main" id="{4D7D8BE2-0870-CF9B-6459-6E5E2DE52E45}"/>
              </a:ext>
            </a:extLst>
          </p:cNvPr>
          <p:cNvSpPr/>
          <p:nvPr/>
        </p:nvSpPr>
        <p:spPr>
          <a:xfrm>
            <a:off x="555391" y="1570842"/>
            <a:ext cx="11175398" cy="4902147"/>
          </a:xfrm>
          <a:prstGeom prst="rect">
            <a:avLst/>
          </a:prstGeom>
          <a:solidFill>
            <a:srgbClr val="000048">
              <a:alpha val="9804"/>
            </a:srgbClr>
          </a:solidFill>
          <a:ln w="9525" cap="flat" cmpd="sng" algn="ctr">
            <a:noFill/>
            <a:prstDash val="solid"/>
          </a:ln>
          <a:effectLst/>
        </p:spPr>
        <p:txBody>
          <a:bodyPr rot="0" spcFirstLastPara="0" vertOverflow="overflow" horzOverflow="overflow" vert="horz" wrap="none" lIns="396000" tIns="108000" rIns="90000" bIns="180000" numCol="1" spcCol="0" rtlCol="0" fromWordArt="0" anchor="ctr" anchorCtr="0" forceAA="0" compatLnSpc="1">
            <a:prstTxWarp prst="textNoShape">
              <a:avLst/>
            </a:prstTxWarp>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t>1</a:t>
            </a: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t>．プラットフォーム統合以降の商品リリース情報</a:t>
            </a:r>
            <a:br>
              <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br>
            <a:endPar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t>2</a:t>
            </a: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t>．予約型商品全体にかかわる変更</a:t>
            </a:r>
            <a:endPar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t>　・ターゲティング項目</a:t>
            </a:r>
            <a:endPar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t>　・</a:t>
            </a:r>
            <a:r>
              <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t>2026</a:t>
            </a: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t>年</a:t>
            </a:r>
            <a:r>
              <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t>3</a:t>
            </a: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t>月～</a:t>
            </a:r>
            <a:r>
              <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t>4</a:t>
            </a: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t>月の期またぎ掲載</a:t>
            </a: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t>　・掲載制限カテゴリーリストの追加</a:t>
            </a: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t>　・制作費申し込みフォームの変更</a:t>
            </a:r>
            <a:endPar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t>3</a:t>
            </a: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t>．ドキュメント関連</a:t>
            </a:r>
            <a:endPar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t>　・共通免責事項のヘルプ記載</a:t>
            </a: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t>　・セールスシートの掲載場所追加</a:t>
            </a:r>
            <a:endPar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p:txBody>
      </p:sp>
      <p:sp>
        <p:nvSpPr>
          <p:cNvPr id="2" name="1 つの角を丸めた四角形 22">
            <a:extLst>
              <a:ext uri="{FF2B5EF4-FFF2-40B4-BE49-F238E27FC236}">
                <a16:creationId xmlns:a16="http://schemas.microsoft.com/office/drawing/2014/main" id="{F1770C09-0F0F-4280-8641-22BC832B88A4}"/>
              </a:ext>
            </a:extLst>
          </p:cNvPr>
          <p:cNvSpPr/>
          <p:nvPr/>
        </p:nvSpPr>
        <p:spPr>
          <a:xfrm>
            <a:off x="555391" y="989945"/>
            <a:ext cx="8321471" cy="580897"/>
          </a:xfrm>
          <a:prstGeom prst="round1Rect">
            <a:avLst/>
          </a:prstGeom>
          <a:solidFill>
            <a:srgbClr val="02004A"/>
          </a:solidFill>
          <a:ln w="9525">
            <a:noFill/>
          </a:ln>
          <a:effectLst>
            <a:outerShdw dist="25400" algn="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800" b="1" i="0" u="none" strike="noStrike" kern="1200" cap="none" spc="0" normalizeH="0" baseline="0" noProof="0">
                <a:ln>
                  <a:noFill/>
                </a:ln>
                <a:solidFill>
                  <a:srgbClr val="FFFFFF"/>
                </a:solidFill>
                <a:effectLst/>
                <a:uLnTx/>
                <a:uFillTx/>
                <a:latin typeface="Meiryo"/>
                <a:ea typeface="Meiryo"/>
                <a:cs typeface="+mn-cs"/>
              </a:rPr>
              <a:t>変更点・お知らせサマリー</a:t>
            </a:r>
          </a:p>
        </p:txBody>
      </p:sp>
    </p:spTree>
    <p:extLst>
      <p:ext uri="{BB962C8B-B14F-4D97-AF65-F5344CB8AC3E}">
        <p14:creationId xmlns:p14="http://schemas.microsoft.com/office/powerpoint/2010/main" val="380245480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プレースホルダー 6" descr="アイコン&#10;&#10;AI 生成コンテンツは誤りを含む可能性があります。">
            <a:extLst>
              <a:ext uri="{FF2B5EF4-FFF2-40B4-BE49-F238E27FC236}">
                <a16:creationId xmlns:a16="http://schemas.microsoft.com/office/drawing/2014/main" id="{BAA6ED2C-56D0-44EC-30AC-3896A6A860AE}"/>
              </a:ext>
            </a:extLst>
          </p:cNvPr>
          <p:cNvPicPr>
            <a:picLocks noGrp="1" noChangeAspect="1"/>
          </p:cNvPicPr>
          <p:nvPr>
            <p:ph type="pic" sz="quarter" idx="15"/>
          </p:nvPr>
        </p:nvPicPr>
        <p:blipFill>
          <a:blip r:embed="rId2" cstate="screen">
            <a:extLst>
              <a:ext uri="{28A0092B-C50C-407E-A947-70E740481C1C}">
                <a14:useLocalDpi xmlns:a14="http://schemas.microsoft.com/office/drawing/2010/main"/>
              </a:ext>
            </a:extLst>
          </a:blip>
          <a:srcRect t="105" b="105"/>
          <a:stretch>
            <a:fillRect/>
          </a:stretch>
        </p:blipFill>
        <p:spPr/>
      </p:pic>
      <p:sp>
        <p:nvSpPr>
          <p:cNvPr id="3" name="テキスト プレースホルダー 2">
            <a:extLst>
              <a:ext uri="{FF2B5EF4-FFF2-40B4-BE49-F238E27FC236}">
                <a16:creationId xmlns:a16="http://schemas.microsoft.com/office/drawing/2014/main" id="{BB369A65-7E9B-35C5-2169-D3AC5296F113}"/>
              </a:ext>
            </a:extLst>
          </p:cNvPr>
          <p:cNvSpPr>
            <a:spLocks noGrp="1"/>
          </p:cNvSpPr>
          <p:nvPr>
            <p:ph type="body" sz="quarter" idx="19"/>
          </p:nvPr>
        </p:nvSpPr>
        <p:spPr/>
        <p:txBody>
          <a:bodyPr/>
          <a:lstStyle/>
          <a:p>
            <a:pPr eaLnBrk="1" hangingPunct="1">
              <a:spcBef>
                <a:spcPct val="0"/>
              </a:spcBef>
            </a:pPr>
            <a:r>
              <a:rPr lang="ja-JP" altLang="en-US" dirty="0">
                <a:solidFill>
                  <a:srgbClr val="000048"/>
                </a:solidFill>
                <a:latin typeface="メイリオ" panose="020B0604030504040204" pitchFamily="34" charset="-128"/>
                <a:ea typeface="メイリオ" panose="020B0604030504040204" pitchFamily="34" charset="-128"/>
              </a:rPr>
              <a:t>実施フロー</a:t>
            </a:r>
          </a:p>
        </p:txBody>
      </p:sp>
      <p:sp>
        <p:nvSpPr>
          <p:cNvPr id="4" name="テキスト プレースホルダー 3">
            <a:extLst>
              <a:ext uri="{FF2B5EF4-FFF2-40B4-BE49-F238E27FC236}">
                <a16:creationId xmlns:a16="http://schemas.microsoft.com/office/drawing/2014/main" id="{C791C9DE-4E55-6E16-316B-A861ED7D97B5}"/>
              </a:ext>
            </a:extLst>
          </p:cNvPr>
          <p:cNvSpPr>
            <a:spLocks noGrp="1"/>
          </p:cNvSpPr>
          <p:nvPr>
            <p:ph type="body" sz="quarter" idx="20"/>
          </p:nvPr>
        </p:nvSpPr>
        <p:spPr/>
        <p:txBody>
          <a:bodyPr/>
          <a:lstStyle/>
          <a:p>
            <a:r>
              <a:rPr kumimoji="1" lang="en-US" altLang="ja-JP" dirty="0"/>
              <a:t>04</a:t>
            </a:r>
            <a:endParaRPr kumimoji="1" lang="ja-JP" altLang="en-US" dirty="0"/>
          </a:p>
        </p:txBody>
      </p:sp>
    </p:spTree>
    <p:extLst>
      <p:ext uri="{BB962C8B-B14F-4D97-AF65-F5344CB8AC3E}">
        <p14:creationId xmlns:p14="http://schemas.microsoft.com/office/powerpoint/2010/main" val="267590398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13E3856D-C10D-A62E-445D-3C5447E2858B}"/>
              </a:ext>
            </a:extLst>
          </p:cNvPr>
          <p:cNvSpPr>
            <a:spLocks noGrp="1"/>
          </p:cNvSpPr>
          <p:nvPr>
            <p:ph type="body" sz="quarter" idx="10"/>
          </p:nvPr>
        </p:nvSpPr>
        <p:spPr/>
        <p:txBody>
          <a:bodyPr/>
          <a:lstStyle/>
          <a:p>
            <a:r>
              <a:rPr lang="ja-JP" altLang="en-US" dirty="0"/>
              <a:t>実施フロー①</a:t>
            </a:r>
            <a:endParaRPr kumimoji="1" lang="ja-JP" altLang="en-US" dirty="0"/>
          </a:p>
        </p:txBody>
      </p:sp>
      <p:sp>
        <p:nvSpPr>
          <p:cNvPr id="4" name="正方形/長方形 3">
            <a:extLst>
              <a:ext uri="{FF2B5EF4-FFF2-40B4-BE49-F238E27FC236}">
                <a16:creationId xmlns:a16="http://schemas.microsoft.com/office/drawing/2014/main" id="{530AF87D-2E33-D0A9-0FE3-8B27917D21AF}"/>
              </a:ext>
            </a:extLst>
          </p:cNvPr>
          <p:cNvSpPr/>
          <p:nvPr/>
        </p:nvSpPr>
        <p:spPr>
          <a:xfrm>
            <a:off x="427757" y="1022418"/>
            <a:ext cx="1556818" cy="3753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r>
              <a:rPr kumimoji="1" lang="ja-JP" altLang="en-US" sz="1200">
                <a:latin typeface="Meiryo" panose="020B0604030504040204" pitchFamily="34" charset="-128"/>
                <a:ea typeface="Meiryo" panose="020B0604030504040204" pitchFamily="34" charset="-128"/>
              </a:rPr>
              <a:t>ステップ</a:t>
            </a:r>
          </a:p>
        </p:txBody>
      </p:sp>
      <p:sp>
        <p:nvSpPr>
          <p:cNvPr id="5" name="正方形/長方形 4">
            <a:extLst>
              <a:ext uri="{FF2B5EF4-FFF2-40B4-BE49-F238E27FC236}">
                <a16:creationId xmlns:a16="http://schemas.microsoft.com/office/drawing/2014/main" id="{5B57E835-F35E-6013-8EA8-2CE42BDFE086}"/>
              </a:ext>
            </a:extLst>
          </p:cNvPr>
          <p:cNvSpPr/>
          <p:nvPr/>
        </p:nvSpPr>
        <p:spPr>
          <a:xfrm>
            <a:off x="6912718" y="1022419"/>
            <a:ext cx="1683197" cy="17169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r>
              <a:rPr kumimoji="1" lang="ja-JP" altLang="en-US" sz="1000">
                <a:latin typeface="Meiryo" panose="020B0604030504040204" pitchFamily="34" charset="-128"/>
                <a:ea typeface="Meiryo" panose="020B0604030504040204" pitchFamily="34" charset="-128"/>
              </a:rPr>
              <a:t>対応</a:t>
            </a:r>
            <a:endParaRPr kumimoji="1" lang="ja-JP" altLang="en-US" sz="1200">
              <a:latin typeface="Meiryo" panose="020B0604030504040204" pitchFamily="34" charset="-128"/>
              <a:ea typeface="Meiryo" panose="020B0604030504040204" pitchFamily="34" charset="-128"/>
            </a:endParaRPr>
          </a:p>
        </p:txBody>
      </p:sp>
      <p:sp>
        <p:nvSpPr>
          <p:cNvPr id="6" name="正方形/長方形 5">
            <a:extLst>
              <a:ext uri="{FF2B5EF4-FFF2-40B4-BE49-F238E27FC236}">
                <a16:creationId xmlns:a16="http://schemas.microsoft.com/office/drawing/2014/main" id="{D4C4A8B2-8326-5722-FC62-9760793A41F9}"/>
              </a:ext>
            </a:extLst>
          </p:cNvPr>
          <p:cNvSpPr/>
          <p:nvPr/>
        </p:nvSpPr>
        <p:spPr>
          <a:xfrm>
            <a:off x="10846928" y="1003368"/>
            <a:ext cx="763433" cy="3753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r>
              <a:rPr kumimoji="1" lang="ja-JP" altLang="en-US" sz="1200" dirty="0">
                <a:latin typeface="Meiryo" panose="020B0604030504040204" pitchFamily="34" charset="-128"/>
                <a:ea typeface="Meiryo" panose="020B0604030504040204" pitchFamily="34" charset="-128"/>
              </a:rPr>
              <a:t>ツール</a:t>
            </a:r>
          </a:p>
        </p:txBody>
      </p:sp>
      <p:sp>
        <p:nvSpPr>
          <p:cNvPr id="7" name="正方形/長方形 6">
            <a:extLst>
              <a:ext uri="{FF2B5EF4-FFF2-40B4-BE49-F238E27FC236}">
                <a16:creationId xmlns:a16="http://schemas.microsoft.com/office/drawing/2014/main" id="{C993951C-2FEA-3FED-CA0E-EB1B6C3D16AB}"/>
              </a:ext>
            </a:extLst>
          </p:cNvPr>
          <p:cNvSpPr/>
          <p:nvPr/>
        </p:nvSpPr>
        <p:spPr>
          <a:xfrm>
            <a:off x="2095411" y="1022418"/>
            <a:ext cx="4730309" cy="3753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r>
              <a:rPr kumimoji="1" lang="ja-JP" altLang="en-US" sz="1200">
                <a:latin typeface="Meiryo" panose="020B0604030504040204" pitchFamily="34" charset="-128"/>
                <a:ea typeface="Meiryo" panose="020B0604030504040204" pitchFamily="34" charset="-128"/>
              </a:rPr>
              <a:t>概要</a:t>
            </a:r>
          </a:p>
        </p:txBody>
      </p:sp>
      <p:sp>
        <p:nvSpPr>
          <p:cNvPr id="8" name="正方形/長方形 7">
            <a:extLst>
              <a:ext uri="{FF2B5EF4-FFF2-40B4-BE49-F238E27FC236}">
                <a16:creationId xmlns:a16="http://schemas.microsoft.com/office/drawing/2014/main" id="{6EC8810D-268F-9B62-B7DC-7E54A0746062}"/>
              </a:ext>
            </a:extLst>
          </p:cNvPr>
          <p:cNvSpPr/>
          <p:nvPr/>
        </p:nvSpPr>
        <p:spPr>
          <a:xfrm>
            <a:off x="8655471" y="1012126"/>
            <a:ext cx="2131189" cy="37973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r>
              <a:rPr kumimoji="1" lang="ja-JP" altLang="en-US" sz="1200">
                <a:latin typeface="Meiryo" panose="020B0604030504040204" pitchFamily="34" charset="-128"/>
                <a:ea typeface="Meiryo" panose="020B0604030504040204" pitchFamily="34" charset="-128"/>
              </a:rPr>
              <a:t>締切</a:t>
            </a:r>
          </a:p>
        </p:txBody>
      </p:sp>
      <p:sp>
        <p:nvSpPr>
          <p:cNvPr id="9" name="正方形/長方形 8">
            <a:extLst>
              <a:ext uri="{FF2B5EF4-FFF2-40B4-BE49-F238E27FC236}">
                <a16:creationId xmlns:a16="http://schemas.microsoft.com/office/drawing/2014/main" id="{51151478-AA7F-5DDC-DD57-7F7D52E05E1E}"/>
              </a:ext>
            </a:extLst>
          </p:cNvPr>
          <p:cNvSpPr/>
          <p:nvPr/>
        </p:nvSpPr>
        <p:spPr>
          <a:xfrm>
            <a:off x="6912718" y="1260240"/>
            <a:ext cx="798206" cy="1375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r>
              <a:rPr kumimoji="1" lang="en-US" altLang="ja-JP" sz="800">
                <a:latin typeface="Meiryo" panose="020B0604030504040204" pitchFamily="34" charset="-128"/>
                <a:ea typeface="Meiryo" panose="020B0604030504040204" pitchFamily="34" charset="-128"/>
              </a:rPr>
              <a:t>LINE</a:t>
            </a:r>
            <a:r>
              <a:rPr kumimoji="1" lang="ja-JP" altLang="en-US" sz="800">
                <a:latin typeface="Meiryo" panose="020B0604030504040204" pitchFamily="34" charset="-128"/>
                <a:ea typeface="Meiryo" panose="020B0604030504040204" pitchFamily="34" charset="-128"/>
              </a:rPr>
              <a:t>ヤフー</a:t>
            </a:r>
            <a:endParaRPr kumimoji="1" lang="ja-JP" altLang="en-US" sz="1050">
              <a:latin typeface="Meiryo" panose="020B0604030504040204" pitchFamily="34" charset="-128"/>
              <a:ea typeface="Meiryo" panose="020B0604030504040204" pitchFamily="34" charset="-128"/>
            </a:endParaRPr>
          </a:p>
        </p:txBody>
      </p:sp>
      <p:sp>
        <p:nvSpPr>
          <p:cNvPr id="10" name="正方形/長方形 9">
            <a:extLst>
              <a:ext uri="{FF2B5EF4-FFF2-40B4-BE49-F238E27FC236}">
                <a16:creationId xmlns:a16="http://schemas.microsoft.com/office/drawing/2014/main" id="{C020516D-A823-B486-DDD3-C06B9760B47D}"/>
              </a:ext>
            </a:extLst>
          </p:cNvPr>
          <p:cNvSpPr/>
          <p:nvPr/>
        </p:nvSpPr>
        <p:spPr>
          <a:xfrm>
            <a:off x="7798573" y="1260240"/>
            <a:ext cx="798206" cy="1375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r>
              <a:rPr kumimoji="1" lang="ja-JP" altLang="en-US" sz="700" dirty="0">
                <a:solidFill>
                  <a:schemeClr val="bg1"/>
                </a:solidFill>
                <a:latin typeface="Meiryo" panose="020B0604030504040204" pitchFamily="34" charset="-128"/>
                <a:ea typeface="Meiryo" panose="020B0604030504040204" pitchFamily="34" charset="-128"/>
              </a:rPr>
              <a:t>代理店</a:t>
            </a:r>
            <a:r>
              <a:rPr kumimoji="1" lang="en-US" altLang="ja-JP" sz="700" dirty="0">
                <a:solidFill>
                  <a:schemeClr val="bg1"/>
                </a:solidFill>
                <a:latin typeface="Meiryo" panose="020B0604030504040204" pitchFamily="34" charset="-128"/>
                <a:ea typeface="Meiryo" panose="020B0604030504040204" pitchFamily="34" charset="-128"/>
              </a:rPr>
              <a:t>/</a:t>
            </a:r>
            <a:r>
              <a:rPr kumimoji="1" lang="ja-JP" altLang="en-US" sz="700" dirty="0">
                <a:solidFill>
                  <a:schemeClr val="bg1"/>
                </a:solidFill>
                <a:latin typeface="Meiryo" panose="020B0604030504040204" pitchFamily="34" charset="-128"/>
                <a:ea typeface="Meiryo" panose="020B0604030504040204" pitchFamily="34" charset="-128"/>
              </a:rPr>
              <a:t>広告主</a:t>
            </a:r>
            <a:endParaRPr kumimoji="1" lang="ja-JP" altLang="en-US" sz="1000" dirty="0">
              <a:solidFill>
                <a:schemeClr val="bg1"/>
              </a:solidFill>
              <a:latin typeface="Meiryo" panose="020B0604030504040204" pitchFamily="34" charset="-128"/>
              <a:ea typeface="Meiryo" panose="020B0604030504040204" pitchFamily="34" charset="-128"/>
            </a:endParaRPr>
          </a:p>
        </p:txBody>
      </p:sp>
      <p:sp>
        <p:nvSpPr>
          <p:cNvPr id="11" name="正方形/長方形 10">
            <a:extLst>
              <a:ext uri="{FF2B5EF4-FFF2-40B4-BE49-F238E27FC236}">
                <a16:creationId xmlns:a16="http://schemas.microsoft.com/office/drawing/2014/main" id="{CA027370-1B60-A30A-7323-D633E8759431}"/>
              </a:ext>
            </a:extLst>
          </p:cNvPr>
          <p:cNvSpPr/>
          <p:nvPr/>
        </p:nvSpPr>
        <p:spPr>
          <a:xfrm>
            <a:off x="427757" y="3545971"/>
            <a:ext cx="1556818" cy="277233"/>
          </a:xfrm>
          <a:prstGeom prst="rect">
            <a:avLst/>
          </a:prstGeom>
          <a:solidFill>
            <a:srgbClr val="06C755">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r>
              <a:rPr lang="ja-JP" altLang="en-US" sz="750" dirty="0">
                <a:solidFill>
                  <a:schemeClr val="tx1">
                    <a:lumMod val="95000"/>
                    <a:lumOff val="5000"/>
                  </a:schemeClr>
                </a:solidFill>
                <a:latin typeface="Meiryo"/>
                <a:ea typeface="Meiryo"/>
              </a:rPr>
              <a:t>提案可否の回答</a:t>
            </a:r>
            <a:endParaRPr kumimoji="1" lang="ja-JP" altLang="en-US" sz="750" dirty="0">
              <a:solidFill>
                <a:schemeClr val="tx1">
                  <a:lumMod val="95000"/>
                  <a:lumOff val="5000"/>
                </a:schemeClr>
              </a:solidFill>
              <a:latin typeface="Meiryo"/>
              <a:ea typeface="Meiryo"/>
            </a:endParaRPr>
          </a:p>
        </p:txBody>
      </p:sp>
      <p:sp>
        <p:nvSpPr>
          <p:cNvPr id="12" name="正方形/長方形 11">
            <a:extLst>
              <a:ext uri="{FF2B5EF4-FFF2-40B4-BE49-F238E27FC236}">
                <a16:creationId xmlns:a16="http://schemas.microsoft.com/office/drawing/2014/main" id="{E097B4A3-3321-BE65-1175-DDF6DFF6BDF0}"/>
              </a:ext>
            </a:extLst>
          </p:cNvPr>
          <p:cNvSpPr/>
          <p:nvPr/>
        </p:nvSpPr>
        <p:spPr>
          <a:xfrm>
            <a:off x="2092650" y="3545971"/>
            <a:ext cx="4730309" cy="277233"/>
          </a:xfrm>
          <a:prstGeom prst="rect">
            <a:avLst/>
          </a:prstGeom>
          <a:solidFill>
            <a:srgbClr val="06C755">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r>
              <a:rPr kumimoji="1" lang="ja-JP" altLang="en-US" sz="750" dirty="0">
                <a:solidFill>
                  <a:schemeClr val="tx1">
                    <a:lumMod val="95000"/>
                    <a:lumOff val="5000"/>
                  </a:schemeClr>
                </a:solidFill>
                <a:latin typeface="Meiryo" panose="020B0604030504040204" pitchFamily="34" charset="-128"/>
                <a:ea typeface="Meiryo" panose="020B0604030504040204" pitchFamily="34" charset="-128"/>
              </a:rPr>
              <a:t>ご相談頂いた内容を元に受付可能か社内確認いたします。結果は担当営業よりご連絡いたします。</a:t>
            </a:r>
          </a:p>
        </p:txBody>
      </p:sp>
      <p:sp>
        <p:nvSpPr>
          <p:cNvPr id="13" name="円/楕円 90">
            <a:extLst>
              <a:ext uri="{FF2B5EF4-FFF2-40B4-BE49-F238E27FC236}">
                <a16:creationId xmlns:a16="http://schemas.microsoft.com/office/drawing/2014/main" id="{8E894729-6FD5-F31A-09B7-B87EED7EAE05}"/>
              </a:ext>
            </a:extLst>
          </p:cNvPr>
          <p:cNvSpPr/>
          <p:nvPr/>
        </p:nvSpPr>
        <p:spPr>
          <a:xfrm>
            <a:off x="7207698" y="3597952"/>
            <a:ext cx="169200" cy="173271"/>
          </a:xfrm>
          <a:prstGeom prst="ellipse">
            <a:avLst/>
          </a:prstGeom>
          <a:solidFill>
            <a:srgbClr val="06C755">
              <a:alpha val="30196"/>
            </a:srgbClr>
          </a:solidFill>
          <a:ln w="31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endParaRPr kumimoji="1" lang="ja-JP" altLang="en-US" sz="750">
              <a:solidFill>
                <a:schemeClr val="tx1">
                  <a:lumMod val="95000"/>
                  <a:lumOff val="5000"/>
                </a:schemeClr>
              </a:solidFill>
              <a:latin typeface="Meiryo" panose="020B0604030504040204" pitchFamily="34" charset="-128"/>
              <a:ea typeface="Meiryo" panose="020B0604030504040204" pitchFamily="34" charset="-128"/>
            </a:endParaRPr>
          </a:p>
        </p:txBody>
      </p:sp>
      <p:sp>
        <p:nvSpPr>
          <p:cNvPr id="14" name="正方形/長方形 13">
            <a:extLst>
              <a:ext uri="{FF2B5EF4-FFF2-40B4-BE49-F238E27FC236}">
                <a16:creationId xmlns:a16="http://schemas.microsoft.com/office/drawing/2014/main" id="{6C177609-DB43-1205-5270-59849936B004}"/>
              </a:ext>
            </a:extLst>
          </p:cNvPr>
          <p:cNvSpPr/>
          <p:nvPr/>
        </p:nvSpPr>
        <p:spPr>
          <a:xfrm>
            <a:off x="8655471" y="3545971"/>
            <a:ext cx="2128255" cy="277233"/>
          </a:xfrm>
          <a:prstGeom prst="rect">
            <a:avLst/>
          </a:prstGeom>
          <a:solidFill>
            <a:srgbClr val="D9F4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endParaRPr kumimoji="1" lang="ja-JP" altLang="en-US" sz="750">
              <a:solidFill>
                <a:schemeClr val="tx1">
                  <a:lumMod val="95000"/>
                  <a:lumOff val="5000"/>
                </a:schemeClr>
              </a:solidFill>
              <a:latin typeface="Meiryo" panose="020B0604030504040204" pitchFamily="34" charset="-128"/>
              <a:ea typeface="Meiryo" panose="020B0604030504040204" pitchFamily="34" charset="-128"/>
            </a:endParaRPr>
          </a:p>
        </p:txBody>
      </p:sp>
      <p:sp>
        <p:nvSpPr>
          <p:cNvPr id="15" name="正方形/長方形 14">
            <a:extLst>
              <a:ext uri="{FF2B5EF4-FFF2-40B4-BE49-F238E27FC236}">
                <a16:creationId xmlns:a16="http://schemas.microsoft.com/office/drawing/2014/main" id="{6B47221F-1188-C698-E3EB-9A332606993B}"/>
              </a:ext>
            </a:extLst>
          </p:cNvPr>
          <p:cNvSpPr/>
          <p:nvPr/>
        </p:nvSpPr>
        <p:spPr>
          <a:xfrm>
            <a:off x="427757" y="3143084"/>
            <a:ext cx="1556818" cy="356507"/>
          </a:xfrm>
          <a:prstGeom prst="rect">
            <a:avLst/>
          </a:prstGeom>
          <a:solidFill>
            <a:srgbClr val="FFF2CC"/>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r>
              <a:rPr kumimoji="1" lang="ja-JP" altLang="en-US" sz="750" dirty="0">
                <a:solidFill>
                  <a:schemeClr val="tx1">
                    <a:lumMod val="95000"/>
                    <a:lumOff val="5000"/>
                  </a:schemeClr>
                </a:solidFill>
                <a:latin typeface="Meiryo"/>
                <a:ea typeface="Meiryo"/>
              </a:rPr>
              <a:t>提案可否確認</a:t>
            </a:r>
            <a:endParaRPr lang="zh-TW" altLang="en-US" sz="750" b="1" dirty="0">
              <a:solidFill>
                <a:schemeClr val="tx1">
                  <a:lumMod val="95000"/>
                  <a:lumOff val="5000"/>
                </a:schemeClr>
              </a:solidFill>
              <a:latin typeface="Meiryo"/>
              <a:ea typeface="Meiryo"/>
            </a:endParaRPr>
          </a:p>
        </p:txBody>
      </p:sp>
      <p:sp>
        <p:nvSpPr>
          <p:cNvPr id="16" name="正方形/長方形 15">
            <a:extLst>
              <a:ext uri="{FF2B5EF4-FFF2-40B4-BE49-F238E27FC236}">
                <a16:creationId xmlns:a16="http://schemas.microsoft.com/office/drawing/2014/main" id="{DE433A44-62DD-040B-8AE8-D0F63AEA1090}"/>
              </a:ext>
            </a:extLst>
          </p:cNvPr>
          <p:cNvSpPr/>
          <p:nvPr/>
        </p:nvSpPr>
        <p:spPr>
          <a:xfrm>
            <a:off x="2092650" y="3143084"/>
            <a:ext cx="4730309" cy="356507"/>
          </a:xfrm>
          <a:prstGeom prst="rect">
            <a:avLst/>
          </a:prstGeom>
          <a:solidFill>
            <a:srgbClr val="FFF2CC"/>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r>
              <a:rPr kumimoji="1" lang="ja-JP" altLang="en-US" sz="750" dirty="0">
                <a:solidFill>
                  <a:schemeClr val="tx1">
                    <a:lumMod val="95000"/>
                    <a:lumOff val="5000"/>
                  </a:schemeClr>
                </a:solidFill>
                <a:latin typeface="Meiryo"/>
                <a:ea typeface="Meiryo"/>
              </a:rPr>
              <a:t>実施をご希望される場合は必ず事前に担当営業までご相談ください。</a:t>
            </a:r>
          </a:p>
        </p:txBody>
      </p:sp>
      <p:sp>
        <p:nvSpPr>
          <p:cNvPr id="17" name="円/楕円 94">
            <a:extLst>
              <a:ext uri="{FF2B5EF4-FFF2-40B4-BE49-F238E27FC236}">
                <a16:creationId xmlns:a16="http://schemas.microsoft.com/office/drawing/2014/main" id="{DF4F0720-8478-C9B5-9F07-77B6ED5911E5}"/>
              </a:ext>
            </a:extLst>
          </p:cNvPr>
          <p:cNvSpPr/>
          <p:nvPr/>
        </p:nvSpPr>
        <p:spPr>
          <a:xfrm>
            <a:off x="8084028" y="3200780"/>
            <a:ext cx="169200" cy="173271"/>
          </a:xfrm>
          <a:prstGeom prst="ellipse">
            <a:avLst/>
          </a:prstGeom>
          <a:solidFill>
            <a:srgbClr val="FFF2CB"/>
          </a:solidFill>
          <a:ln w="31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endParaRPr kumimoji="1" lang="ja-JP" altLang="en-US" sz="750">
              <a:solidFill>
                <a:schemeClr val="tx1">
                  <a:lumMod val="95000"/>
                  <a:lumOff val="5000"/>
                </a:schemeClr>
              </a:solidFill>
              <a:latin typeface="Meiryo" panose="020B0604030504040204" pitchFamily="34" charset="-128"/>
              <a:ea typeface="Meiryo" panose="020B0604030504040204" pitchFamily="34" charset="-128"/>
            </a:endParaRPr>
          </a:p>
        </p:txBody>
      </p:sp>
      <p:sp>
        <p:nvSpPr>
          <p:cNvPr id="18" name="正方形/長方形 17">
            <a:extLst>
              <a:ext uri="{FF2B5EF4-FFF2-40B4-BE49-F238E27FC236}">
                <a16:creationId xmlns:a16="http://schemas.microsoft.com/office/drawing/2014/main" id="{823C29AF-5A6A-07FC-25E4-ED4C7B059DB8}"/>
              </a:ext>
            </a:extLst>
          </p:cNvPr>
          <p:cNvSpPr/>
          <p:nvPr/>
        </p:nvSpPr>
        <p:spPr>
          <a:xfrm>
            <a:off x="8655471" y="3141570"/>
            <a:ext cx="2127113" cy="359138"/>
          </a:xfrm>
          <a:prstGeom prst="rect">
            <a:avLst/>
          </a:prstGeom>
          <a:solidFill>
            <a:srgbClr val="FFF2CC"/>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endParaRPr lang="ja-JP" sz="750">
              <a:solidFill>
                <a:schemeClr val="tx1">
                  <a:lumMod val="95000"/>
                  <a:lumOff val="5000"/>
                </a:schemeClr>
              </a:solidFill>
              <a:latin typeface="Meiryo"/>
              <a:ea typeface="Meiryo"/>
              <a:cs typeface="Calibri" panose="020F0502020204030204"/>
            </a:endParaRPr>
          </a:p>
        </p:txBody>
      </p:sp>
      <p:sp>
        <p:nvSpPr>
          <p:cNvPr id="19" name="正方形/長方形 18">
            <a:extLst>
              <a:ext uri="{FF2B5EF4-FFF2-40B4-BE49-F238E27FC236}">
                <a16:creationId xmlns:a16="http://schemas.microsoft.com/office/drawing/2014/main" id="{5DCA1E6E-C8CB-AC09-9840-B0AA50614071}"/>
              </a:ext>
            </a:extLst>
          </p:cNvPr>
          <p:cNvSpPr/>
          <p:nvPr/>
        </p:nvSpPr>
        <p:spPr>
          <a:xfrm>
            <a:off x="427757" y="3875603"/>
            <a:ext cx="1556818" cy="277233"/>
          </a:xfrm>
          <a:prstGeom prst="rect">
            <a:avLst/>
          </a:prstGeom>
          <a:solidFill>
            <a:srgbClr val="FFF2CC"/>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r>
              <a:rPr kumimoji="1" lang="ja-JP" altLang="en-US" sz="750" dirty="0">
                <a:solidFill>
                  <a:schemeClr val="tx1">
                    <a:lumMod val="95000"/>
                    <a:lumOff val="5000"/>
                  </a:schemeClr>
                </a:solidFill>
                <a:latin typeface="Meiryo"/>
                <a:ea typeface="Meiryo"/>
              </a:rPr>
              <a:t>広告商品へのアカウント紐づけ依頼</a:t>
            </a:r>
          </a:p>
        </p:txBody>
      </p:sp>
      <p:sp>
        <p:nvSpPr>
          <p:cNvPr id="20" name="正方形/長方形 19">
            <a:extLst>
              <a:ext uri="{FF2B5EF4-FFF2-40B4-BE49-F238E27FC236}">
                <a16:creationId xmlns:a16="http://schemas.microsoft.com/office/drawing/2014/main" id="{17FF6C75-B4C3-8BEB-5627-C24266C6294F}"/>
              </a:ext>
            </a:extLst>
          </p:cNvPr>
          <p:cNvSpPr/>
          <p:nvPr/>
        </p:nvSpPr>
        <p:spPr>
          <a:xfrm>
            <a:off x="2098171" y="3875603"/>
            <a:ext cx="4723948" cy="277233"/>
          </a:xfrm>
          <a:prstGeom prst="rect">
            <a:avLst/>
          </a:prstGeom>
          <a:solidFill>
            <a:srgbClr val="FFF2CC"/>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r>
              <a:rPr kumimoji="1" lang="ja-JP" altLang="en-US" sz="750" dirty="0">
                <a:solidFill>
                  <a:schemeClr val="tx1">
                    <a:lumMod val="95000"/>
                    <a:lumOff val="5000"/>
                  </a:schemeClr>
                </a:solidFill>
                <a:latin typeface="Meiryo"/>
                <a:ea typeface="Meiryo"/>
              </a:rPr>
              <a:t>一部の誘導用広告商品は提案可能なお客様にのみ公開しております。提案可能となった場合は実施予定の広告アカウントに公開いたしますので、広告アカウントを担当営業までご連絡ください</a:t>
            </a:r>
            <a:r>
              <a:rPr lang="ja-JP" altLang="en-US" sz="750" dirty="0">
                <a:solidFill>
                  <a:schemeClr val="tx1">
                    <a:lumMod val="95000"/>
                    <a:lumOff val="5000"/>
                  </a:schemeClr>
                </a:solidFill>
                <a:latin typeface="Meiryo"/>
                <a:ea typeface="Meiryo"/>
              </a:rPr>
              <a:t>。</a:t>
            </a:r>
            <a:endParaRPr kumimoji="1" lang="en-US" altLang="ja-JP" sz="750" dirty="0">
              <a:solidFill>
                <a:schemeClr val="tx1">
                  <a:lumMod val="95000"/>
                  <a:lumOff val="5000"/>
                </a:schemeClr>
              </a:solidFill>
              <a:latin typeface="Meiryo"/>
              <a:ea typeface="Meiryo"/>
            </a:endParaRPr>
          </a:p>
        </p:txBody>
      </p:sp>
      <p:sp>
        <p:nvSpPr>
          <p:cNvPr id="21" name="正方形/長方形 20">
            <a:extLst>
              <a:ext uri="{FF2B5EF4-FFF2-40B4-BE49-F238E27FC236}">
                <a16:creationId xmlns:a16="http://schemas.microsoft.com/office/drawing/2014/main" id="{99CDD3D5-24A1-1572-47CD-EC63D3C1847F}"/>
              </a:ext>
            </a:extLst>
          </p:cNvPr>
          <p:cNvSpPr/>
          <p:nvPr/>
        </p:nvSpPr>
        <p:spPr>
          <a:xfrm>
            <a:off x="8655471" y="3875603"/>
            <a:ext cx="2132635" cy="277233"/>
          </a:xfrm>
          <a:prstGeom prst="rect">
            <a:avLst/>
          </a:prstGeom>
          <a:solidFill>
            <a:srgbClr val="FFF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endParaRPr kumimoji="1" lang="ja-JP" altLang="en-US" sz="750">
              <a:solidFill>
                <a:schemeClr val="tx1">
                  <a:lumMod val="95000"/>
                  <a:lumOff val="5000"/>
                </a:schemeClr>
              </a:solidFill>
              <a:latin typeface="Meiryo" panose="020B0604030504040204" pitchFamily="34" charset="-128"/>
              <a:ea typeface="Meiryo" panose="020B0604030504040204" pitchFamily="34" charset="-128"/>
            </a:endParaRPr>
          </a:p>
        </p:txBody>
      </p:sp>
      <p:sp>
        <p:nvSpPr>
          <p:cNvPr id="22" name="円/楕円 95">
            <a:extLst>
              <a:ext uri="{FF2B5EF4-FFF2-40B4-BE49-F238E27FC236}">
                <a16:creationId xmlns:a16="http://schemas.microsoft.com/office/drawing/2014/main" id="{03A3F1D2-F550-248A-B8D8-6A544A9DE4B2}"/>
              </a:ext>
            </a:extLst>
          </p:cNvPr>
          <p:cNvSpPr/>
          <p:nvPr/>
        </p:nvSpPr>
        <p:spPr>
          <a:xfrm>
            <a:off x="8086789" y="3927584"/>
            <a:ext cx="169200" cy="173271"/>
          </a:xfrm>
          <a:prstGeom prst="ellipse">
            <a:avLst/>
          </a:prstGeom>
          <a:solidFill>
            <a:srgbClr val="FFF2CB"/>
          </a:solidFill>
          <a:ln w="31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endParaRPr kumimoji="1" lang="ja-JP" altLang="en-US" sz="750">
              <a:solidFill>
                <a:schemeClr val="tx1">
                  <a:lumMod val="95000"/>
                  <a:lumOff val="5000"/>
                </a:schemeClr>
              </a:solidFill>
              <a:latin typeface="Meiryo" panose="020B0604030504040204" pitchFamily="34" charset="-128"/>
              <a:ea typeface="Meiryo" panose="020B0604030504040204" pitchFamily="34" charset="-128"/>
            </a:endParaRPr>
          </a:p>
        </p:txBody>
      </p:sp>
      <p:sp>
        <p:nvSpPr>
          <p:cNvPr id="23" name="正方形/長方形 22">
            <a:extLst>
              <a:ext uri="{FF2B5EF4-FFF2-40B4-BE49-F238E27FC236}">
                <a16:creationId xmlns:a16="http://schemas.microsoft.com/office/drawing/2014/main" id="{BB835E9F-A30E-22C2-DBF5-4E0CDF2AD750}"/>
              </a:ext>
            </a:extLst>
          </p:cNvPr>
          <p:cNvSpPr/>
          <p:nvPr/>
        </p:nvSpPr>
        <p:spPr>
          <a:xfrm>
            <a:off x="427757" y="4204439"/>
            <a:ext cx="1556818" cy="277233"/>
          </a:xfrm>
          <a:prstGeom prst="rect">
            <a:avLst/>
          </a:prstGeom>
          <a:solidFill>
            <a:srgbClr val="D9F4DE"/>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r>
              <a:rPr lang="ja-JP" altLang="en-US" sz="750" dirty="0">
                <a:solidFill>
                  <a:schemeClr val="tx1">
                    <a:lumMod val="95000"/>
                    <a:lumOff val="5000"/>
                  </a:schemeClr>
                </a:solidFill>
                <a:latin typeface="Meiryo"/>
                <a:ea typeface="Meiryo"/>
              </a:rPr>
              <a:t>広告商品へのアカウント紐づけ</a:t>
            </a:r>
            <a:endParaRPr lang="en-US" altLang="ja-JP" sz="750" dirty="0">
              <a:solidFill>
                <a:schemeClr val="tx1">
                  <a:lumMod val="95000"/>
                  <a:lumOff val="5000"/>
                </a:schemeClr>
              </a:solidFill>
              <a:latin typeface="Meiryo"/>
              <a:ea typeface="Meiryo"/>
            </a:endParaRPr>
          </a:p>
        </p:txBody>
      </p:sp>
      <p:sp>
        <p:nvSpPr>
          <p:cNvPr id="24" name="正方形/長方形 23">
            <a:extLst>
              <a:ext uri="{FF2B5EF4-FFF2-40B4-BE49-F238E27FC236}">
                <a16:creationId xmlns:a16="http://schemas.microsoft.com/office/drawing/2014/main" id="{25BEEE4D-1668-CD31-ED23-0DF5F496DF20}"/>
              </a:ext>
            </a:extLst>
          </p:cNvPr>
          <p:cNvSpPr/>
          <p:nvPr/>
        </p:nvSpPr>
        <p:spPr>
          <a:xfrm>
            <a:off x="2092650" y="4204439"/>
            <a:ext cx="4730309" cy="277233"/>
          </a:xfrm>
          <a:prstGeom prst="rect">
            <a:avLst/>
          </a:prstGeom>
          <a:solidFill>
            <a:srgbClr val="06C755">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r>
              <a:rPr lang="ja-JP" altLang="en-US" sz="750" dirty="0">
                <a:solidFill>
                  <a:schemeClr val="tx1">
                    <a:lumMod val="95000"/>
                    <a:lumOff val="5000"/>
                  </a:schemeClr>
                </a:solidFill>
                <a:latin typeface="Meiryo"/>
                <a:ea typeface="Meiryo"/>
              </a:rPr>
              <a:t>公開が限定されている広告商品は公開設定後に広告管理ツールに掲載され選択できるようになります。</a:t>
            </a:r>
            <a:endParaRPr kumimoji="1" lang="ja-JP" altLang="en-US" sz="750" dirty="0">
              <a:solidFill>
                <a:schemeClr val="tx1">
                  <a:lumMod val="95000"/>
                  <a:lumOff val="5000"/>
                </a:schemeClr>
              </a:solidFill>
              <a:latin typeface="Meiryo"/>
              <a:ea typeface="Meiryo"/>
            </a:endParaRPr>
          </a:p>
        </p:txBody>
      </p:sp>
      <p:sp>
        <p:nvSpPr>
          <p:cNvPr id="25" name="円/楕円 90">
            <a:extLst>
              <a:ext uri="{FF2B5EF4-FFF2-40B4-BE49-F238E27FC236}">
                <a16:creationId xmlns:a16="http://schemas.microsoft.com/office/drawing/2014/main" id="{C16DB740-A76C-826E-5184-886BFD8BFC58}"/>
              </a:ext>
            </a:extLst>
          </p:cNvPr>
          <p:cNvSpPr/>
          <p:nvPr/>
        </p:nvSpPr>
        <p:spPr>
          <a:xfrm>
            <a:off x="7207698" y="4256420"/>
            <a:ext cx="169200" cy="173271"/>
          </a:xfrm>
          <a:prstGeom prst="ellipse">
            <a:avLst/>
          </a:prstGeom>
          <a:solidFill>
            <a:srgbClr val="06C755">
              <a:alpha val="30196"/>
            </a:srgbClr>
          </a:solidFill>
          <a:ln w="31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endParaRPr kumimoji="1" lang="ja-JP" altLang="en-US" sz="750">
              <a:solidFill>
                <a:schemeClr val="tx1">
                  <a:lumMod val="95000"/>
                  <a:lumOff val="5000"/>
                </a:schemeClr>
              </a:solidFill>
              <a:latin typeface="Meiryo" panose="020B0604030504040204" pitchFamily="34" charset="-128"/>
              <a:ea typeface="Meiryo" panose="020B0604030504040204" pitchFamily="34" charset="-128"/>
            </a:endParaRPr>
          </a:p>
        </p:txBody>
      </p:sp>
      <p:sp>
        <p:nvSpPr>
          <p:cNvPr id="26" name="正方形/長方形 25">
            <a:extLst>
              <a:ext uri="{FF2B5EF4-FFF2-40B4-BE49-F238E27FC236}">
                <a16:creationId xmlns:a16="http://schemas.microsoft.com/office/drawing/2014/main" id="{74F15E66-C346-C585-F9DD-E83AD7698F75}"/>
              </a:ext>
            </a:extLst>
          </p:cNvPr>
          <p:cNvSpPr/>
          <p:nvPr/>
        </p:nvSpPr>
        <p:spPr>
          <a:xfrm>
            <a:off x="8655471" y="4204439"/>
            <a:ext cx="2128255" cy="277233"/>
          </a:xfrm>
          <a:prstGeom prst="rect">
            <a:avLst/>
          </a:prstGeom>
          <a:solidFill>
            <a:srgbClr val="D9F4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endParaRPr kumimoji="1" lang="ja-JP" altLang="en-US" sz="750">
              <a:solidFill>
                <a:schemeClr val="tx1">
                  <a:lumMod val="95000"/>
                  <a:lumOff val="5000"/>
                </a:schemeClr>
              </a:solidFill>
              <a:latin typeface="Meiryo" panose="020B0604030504040204" pitchFamily="34" charset="-128"/>
              <a:ea typeface="Meiryo" panose="020B0604030504040204" pitchFamily="34" charset="-128"/>
            </a:endParaRPr>
          </a:p>
        </p:txBody>
      </p:sp>
      <p:sp>
        <p:nvSpPr>
          <p:cNvPr id="27" name="正方形/長方形 26">
            <a:extLst>
              <a:ext uri="{FF2B5EF4-FFF2-40B4-BE49-F238E27FC236}">
                <a16:creationId xmlns:a16="http://schemas.microsoft.com/office/drawing/2014/main" id="{03472294-3642-FE91-02C5-18DF72A89C5F}"/>
              </a:ext>
            </a:extLst>
          </p:cNvPr>
          <p:cNvSpPr/>
          <p:nvPr/>
        </p:nvSpPr>
        <p:spPr>
          <a:xfrm>
            <a:off x="427757" y="4545455"/>
            <a:ext cx="1556818" cy="277233"/>
          </a:xfrm>
          <a:prstGeom prst="rect">
            <a:avLst/>
          </a:prstGeom>
          <a:solidFill>
            <a:srgbClr val="06C755">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r>
              <a:rPr kumimoji="1" lang="ja-JP" altLang="en-US" sz="750" dirty="0">
                <a:solidFill>
                  <a:schemeClr val="tx1">
                    <a:lumMod val="95000"/>
                    <a:lumOff val="5000"/>
                  </a:schemeClr>
                </a:solidFill>
                <a:latin typeface="Meiryo" panose="020B0604030504040204" pitchFamily="34" charset="-128"/>
                <a:ea typeface="Meiryo" panose="020B0604030504040204" pitchFamily="34" charset="-128"/>
              </a:rPr>
              <a:t>スケジュールのご案内</a:t>
            </a:r>
          </a:p>
        </p:txBody>
      </p:sp>
      <p:sp>
        <p:nvSpPr>
          <p:cNvPr id="28" name="正方形/長方形 27">
            <a:extLst>
              <a:ext uri="{FF2B5EF4-FFF2-40B4-BE49-F238E27FC236}">
                <a16:creationId xmlns:a16="http://schemas.microsoft.com/office/drawing/2014/main" id="{EFF1FC37-EEBA-24EB-3F8A-C65F3F8377ED}"/>
              </a:ext>
            </a:extLst>
          </p:cNvPr>
          <p:cNvSpPr/>
          <p:nvPr/>
        </p:nvSpPr>
        <p:spPr>
          <a:xfrm>
            <a:off x="2098171" y="4545455"/>
            <a:ext cx="4723948" cy="277233"/>
          </a:xfrm>
          <a:prstGeom prst="rect">
            <a:avLst/>
          </a:prstGeom>
          <a:solidFill>
            <a:srgbClr val="06C755">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r>
              <a:rPr lang="en-US" altLang="ja-JP" sz="750" dirty="0">
                <a:solidFill>
                  <a:schemeClr val="tx1">
                    <a:lumMod val="95000"/>
                    <a:lumOff val="5000"/>
                  </a:schemeClr>
                </a:solidFill>
                <a:latin typeface="Meiryo"/>
                <a:ea typeface="Meiryo"/>
              </a:rPr>
              <a:t>Yahoo! JAPAN</a:t>
            </a:r>
            <a:r>
              <a:rPr lang="ja-JP" altLang="en-US" sz="750" dirty="0">
                <a:solidFill>
                  <a:schemeClr val="tx1">
                    <a:lumMod val="95000"/>
                    <a:lumOff val="5000"/>
                  </a:schemeClr>
                </a:solidFill>
                <a:latin typeface="Meiryo"/>
                <a:ea typeface="Meiryo"/>
              </a:rPr>
              <a:t>トップページインタラクション企画</a:t>
            </a:r>
            <a:r>
              <a:rPr lang="ja-JP" altLang="en-US" sz="750" dirty="0">
                <a:solidFill>
                  <a:schemeClr val="tx1">
                    <a:lumMod val="95000"/>
                    <a:lumOff val="5000"/>
                  </a:schemeClr>
                </a:solidFill>
                <a:latin typeface="Meiryo" panose="020B0604030504040204" pitchFamily="34" charset="-128"/>
                <a:ea typeface="Meiryo" panose="020B0604030504040204" pitchFamily="34" charset="-128"/>
              </a:rPr>
              <a:t>の実施が決定した案件は、担当営業より今後のスケジュールをご連絡します。</a:t>
            </a:r>
            <a:endParaRPr kumimoji="1" lang="ja-JP" altLang="en-US" sz="750" dirty="0">
              <a:solidFill>
                <a:schemeClr val="tx1">
                  <a:lumMod val="95000"/>
                  <a:lumOff val="5000"/>
                </a:schemeClr>
              </a:solidFill>
              <a:latin typeface="Meiryo" panose="020B0604030504040204" pitchFamily="34" charset="-128"/>
              <a:ea typeface="Meiryo" panose="020B0604030504040204" pitchFamily="34" charset="-128"/>
            </a:endParaRPr>
          </a:p>
        </p:txBody>
      </p:sp>
      <p:sp>
        <p:nvSpPr>
          <p:cNvPr id="29" name="円/楕円 90">
            <a:extLst>
              <a:ext uri="{FF2B5EF4-FFF2-40B4-BE49-F238E27FC236}">
                <a16:creationId xmlns:a16="http://schemas.microsoft.com/office/drawing/2014/main" id="{3146ECEC-DD3F-C688-ED88-0DA544930988}"/>
              </a:ext>
            </a:extLst>
          </p:cNvPr>
          <p:cNvSpPr/>
          <p:nvPr/>
        </p:nvSpPr>
        <p:spPr>
          <a:xfrm>
            <a:off x="7207698" y="4597436"/>
            <a:ext cx="169200" cy="173271"/>
          </a:xfrm>
          <a:prstGeom prst="ellipse">
            <a:avLst/>
          </a:prstGeom>
          <a:solidFill>
            <a:srgbClr val="06C755">
              <a:alpha val="30196"/>
            </a:srgbClr>
          </a:solidFill>
          <a:ln w="31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endParaRPr kumimoji="1" lang="ja-JP" altLang="en-US" sz="750">
              <a:solidFill>
                <a:schemeClr val="tx1">
                  <a:lumMod val="95000"/>
                  <a:lumOff val="5000"/>
                </a:schemeClr>
              </a:solidFill>
              <a:latin typeface="Meiryo" panose="020B0604030504040204" pitchFamily="34" charset="-128"/>
              <a:ea typeface="Meiryo" panose="020B0604030504040204" pitchFamily="34" charset="-128"/>
            </a:endParaRPr>
          </a:p>
        </p:txBody>
      </p:sp>
      <p:sp>
        <p:nvSpPr>
          <p:cNvPr id="30" name="正方形/長方形 29">
            <a:extLst>
              <a:ext uri="{FF2B5EF4-FFF2-40B4-BE49-F238E27FC236}">
                <a16:creationId xmlns:a16="http://schemas.microsoft.com/office/drawing/2014/main" id="{0B10C650-1F7B-674C-6921-9B15E952160A}"/>
              </a:ext>
            </a:extLst>
          </p:cNvPr>
          <p:cNvSpPr/>
          <p:nvPr/>
        </p:nvSpPr>
        <p:spPr>
          <a:xfrm>
            <a:off x="8658231" y="4545455"/>
            <a:ext cx="2128255" cy="277233"/>
          </a:xfrm>
          <a:prstGeom prst="rect">
            <a:avLst/>
          </a:prstGeom>
          <a:solidFill>
            <a:srgbClr val="D9F4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endParaRPr kumimoji="1" lang="ja-JP" altLang="en-US" sz="750">
              <a:solidFill>
                <a:schemeClr val="tx1">
                  <a:lumMod val="95000"/>
                  <a:lumOff val="5000"/>
                </a:schemeClr>
              </a:solidFill>
              <a:latin typeface="Meiryo" panose="020B0604030504040204" pitchFamily="34" charset="-128"/>
              <a:ea typeface="Meiryo" panose="020B0604030504040204" pitchFamily="34" charset="-128"/>
            </a:endParaRPr>
          </a:p>
        </p:txBody>
      </p:sp>
      <p:sp>
        <p:nvSpPr>
          <p:cNvPr id="31" name="正方形/長方形 30">
            <a:extLst>
              <a:ext uri="{FF2B5EF4-FFF2-40B4-BE49-F238E27FC236}">
                <a16:creationId xmlns:a16="http://schemas.microsoft.com/office/drawing/2014/main" id="{F7C0BF45-7500-B04F-B8C1-F14DB92ED19A}"/>
              </a:ext>
            </a:extLst>
          </p:cNvPr>
          <p:cNvSpPr/>
          <p:nvPr/>
        </p:nvSpPr>
        <p:spPr>
          <a:xfrm>
            <a:off x="427757" y="5216805"/>
            <a:ext cx="1556818" cy="277233"/>
          </a:xfrm>
          <a:prstGeom prst="rect">
            <a:avLst/>
          </a:prstGeom>
          <a:solidFill>
            <a:srgbClr val="FFF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r>
              <a:rPr kumimoji="1" lang="ja-JP" altLang="en-US" sz="750" dirty="0">
                <a:solidFill>
                  <a:schemeClr val="tx1">
                    <a:lumMod val="95000"/>
                    <a:lumOff val="5000"/>
                  </a:schemeClr>
                </a:solidFill>
                <a:latin typeface="Meiryo" panose="020B0604030504040204" pitchFamily="34" charset="-128"/>
                <a:ea typeface="Meiryo" panose="020B0604030504040204" pitchFamily="34" charset="-128"/>
              </a:rPr>
              <a:t>制作発注</a:t>
            </a:r>
          </a:p>
        </p:txBody>
      </p:sp>
      <p:sp>
        <p:nvSpPr>
          <p:cNvPr id="32" name="正方形/長方形 31">
            <a:extLst>
              <a:ext uri="{FF2B5EF4-FFF2-40B4-BE49-F238E27FC236}">
                <a16:creationId xmlns:a16="http://schemas.microsoft.com/office/drawing/2014/main" id="{4179CF0F-A8FB-ECAD-3CF8-6AFFBD8BC50B}"/>
              </a:ext>
            </a:extLst>
          </p:cNvPr>
          <p:cNvSpPr/>
          <p:nvPr/>
        </p:nvSpPr>
        <p:spPr>
          <a:xfrm>
            <a:off x="2098171" y="5216805"/>
            <a:ext cx="4723948" cy="277233"/>
          </a:xfrm>
          <a:prstGeom prst="rect">
            <a:avLst/>
          </a:prstGeom>
          <a:solidFill>
            <a:srgbClr val="FFF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r>
              <a:rPr kumimoji="1" lang="en-US" altLang="ja-JP" sz="750" dirty="0">
                <a:solidFill>
                  <a:schemeClr val="tx1">
                    <a:lumMod val="95000"/>
                    <a:lumOff val="5000"/>
                  </a:schemeClr>
                </a:solidFill>
                <a:latin typeface="Meiryo" panose="020B0604030504040204" pitchFamily="34" charset="-128"/>
                <a:ea typeface="Meiryo" panose="020B0604030504040204" pitchFamily="34" charset="-128"/>
              </a:rPr>
              <a:t>LBPM</a:t>
            </a:r>
            <a:r>
              <a:rPr kumimoji="1" lang="ja-JP" altLang="en-US" sz="750" dirty="0">
                <a:solidFill>
                  <a:schemeClr val="tx1">
                    <a:lumMod val="95000"/>
                    <a:lumOff val="5000"/>
                  </a:schemeClr>
                </a:solidFill>
                <a:latin typeface="Meiryo" panose="020B0604030504040204" pitchFamily="34" charset="-128"/>
                <a:ea typeface="Meiryo" panose="020B0604030504040204" pitchFamily="34" charset="-128"/>
              </a:rPr>
              <a:t>の発注フォームから発注をお願いします。</a:t>
            </a:r>
            <a:endParaRPr kumimoji="1" lang="en-US" altLang="ja-JP" sz="750" dirty="0">
              <a:solidFill>
                <a:schemeClr val="tx1">
                  <a:lumMod val="95000"/>
                  <a:lumOff val="5000"/>
                </a:schemeClr>
              </a:solidFill>
              <a:latin typeface="Meiryo" panose="020B0604030504040204" pitchFamily="34" charset="-128"/>
              <a:ea typeface="Meiryo" panose="020B0604030504040204" pitchFamily="34" charset="-128"/>
            </a:endParaRPr>
          </a:p>
        </p:txBody>
      </p:sp>
      <p:sp>
        <p:nvSpPr>
          <p:cNvPr id="33" name="正方形/長方形 32">
            <a:extLst>
              <a:ext uri="{FF2B5EF4-FFF2-40B4-BE49-F238E27FC236}">
                <a16:creationId xmlns:a16="http://schemas.microsoft.com/office/drawing/2014/main" id="{514765A8-67A4-42D4-81ED-127E5BD421AD}"/>
              </a:ext>
            </a:extLst>
          </p:cNvPr>
          <p:cNvSpPr/>
          <p:nvPr/>
        </p:nvSpPr>
        <p:spPr>
          <a:xfrm>
            <a:off x="427757" y="5560139"/>
            <a:ext cx="1556818" cy="277233"/>
          </a:xfrm>
          <a:prstGeom prst="rect">
            <a:avLst/>
          </a:prstGeom>
          <a:solidFill>
            <a:srgbClr val="06C755">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r>
              <a:rPr kumimoji="1" lang="ja-JP" altLang="en-US" sz="750" dirty="0">
                <a:solidFill>
                  <a:schemeClr val="tx1">
                    <a:lumMod val="95000"/>
                    <a:lumOff val="5000"/>
                  </a:schemeClr>
                </a:solidFill>
                <a:latin typeface="Meiryo"/>
                <a:ea typeface="Meiryo"/>
              </a:rPr>
              <a:t>制作発注の受領</a:t>
            </a:r>
          </a:p>
        </p:txBody>
      </p:sp>
      <p:sp>
        <p:nvSpPr>
          <p:cNvPr id="34" name="正方形/長方形 33">
            <a:extLst>
              <a:ext uri="{FF2B5EF4-FFF2-40B4-BE49-F238E27FC236}">
                <a16:creationId xmlns:a16="http://schemas.microsoft.com/office/drawing/2014/main" id="{C4D44ABA-A5C5-BE27-928D-6B67B123AA59}"/>
              </a:ext>
            </a:extLst>
          </p:cNvPr>
          <p:cNvSpPr/>
          <p:nvPr/>
        </p:nvSpPr>
        <p:spPr>
          <a:xfrm>
            <a:off x="2098171" y="5560139"/>
            <a:ext cx="4723948" cy="277233"/>
          </a:xfrm>
          <a:prstGeom prst="rect">
            <a:avLst/>
          </a:prstGeom>
          <a:solidFill>
            <a:srgbClr val="06C755">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r>
              <a:rPr kumimoji="1" lang="ja-JP" altLang="en-US" sz="750" dirty="0">
                <a:solidFill>
                  <a:schemeClr val="tx1">
                    <a:lumMod val="95000"/>
                    <a:lumOff val="5000"/>
                  </a:schemeClr>
                </a:solidFill>
                <a:latin typeface="Meiryo" panose="020B0604030504040204" pitchFamily="34" charset="-128"/>
                <a:ea typeface="Meiryo" panose="020B0604030504040204" pitchFamily="34" charset="-128"/>
              </a:rPr>
              <a:t>発注内容に問題がない場合、発注受領のご連絡を</a:t>
            </a:r>
            <a:r>
              <a:rPr kumimoji="1" lang="en-US" altLang="ja-JP" sz="750" dirty="0">
                <a:solidFill>
                  <a:schemeClr val="tx1">
                    <a:lumMod val="95000"/>
                    <a:lumOff val="5000"/>
                  </a:schemeClr>
                </a:solidFill>
                <a:latin typeface="Meiryo" panose="020B0604030504040204" pitchFamily="34" charset="-128"/>
                <a:ea typeface="Meiryo" panose="020B0604030504040204" pitchFamily="34" charset="-128"/>
              </a:rPr>
              <a:t>LBPM</a:t>
            </a:r>
            <a:r>
              <a:rPr kumimoji="1" lang="ja-JP" altLang="en-US" sz="750" dirty="0">
                <a:solidFill>
                  <a:schemeClr val="tx1">
                    <a:lumMod val="95000"/>
                    <a:lumOff val="5000"/>
                  </a:schemeClr>
                </a:solidFill>
                <a:latin typeface="Meiryo" panose="020B0604030504040204" pitchFamily="34" charset="-128"/>
                <a:ea typeface="Meiryo" panose="020B0604030504040204" pitchFamily="34" charset="-128"/>
              </a:rPr>
              <a:t>のシステム上から差し上げます。</a:t>
            </a:r>
          </a:p>
        </p:txBody>
      </p:sp>
      <p:sp>
        <p:nvSpPr>
          <p:cNvPr id="35" name="円/楕円 90">
            <a:extLst>
              <a:ext uri="{FF2B5EF4-FFF2-40B4-BE49-F238E27FC236}">
                <a16:creationId xmlns:a16="http://schemas.microsoft.com/office/drawing/2014/main" id="{BD622947-C3F8-E723-3DB1-EA343D27AE8D}"/>
              </a:ext>
            </a:extLst>
          </p:cNvPr>
          <p:cNvSpPr/>
          <p:nvPr/>
        </p:nvSpPr>
        <p:spPr>
          <a:xfrm>
            <a:off x="7210459" y="5612120"/>
            <a:ext cx="169200" cy="173271"/>
          </a:xfrm>
          <a:prstGeom prst="ellipse">
            <a:avLst/>
          </a:prstGeom>
          <a:solidFill>
            <a:srgbClr val="06C755">
              <a:alpha val="30196"/>
            </a:srgbClr>
          </a:solidFill>
          <a:ln w="31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endParaRPr kumimoji="1" lang="ja-JP" altLang="en-US" sz="750">
              <a:solidFill>
                <a:schemeClr val="tx1">
                  <a:lumMod val="95000"/>
                  <a:lumOff val="5000"/>
                </a:schemeClr>
              </a:solidFill>
              <a:latin typeface="Meiryo" panose="020B0604030504040204" pitchFamily="34" charset="-128"/>
              <a:ea typeface="Meiryo" panose="020B0604030504040204" pitchFamily="34" charset="-128"/>
            </a:endParaRPr>
          </a:p>
        </p:txBody>
      </p:sp>
      <p:sp>
        <p:nvSpPr>
          <p:cNvPr id="36" name="円/楕円 92">
            <a:extLst>
              <a:ext uri="{FF2B5EF4-FFF2-40B4-BE49-F238E27FC236}">
                <a16:creationId xmlns:a16="http://schemas.microsoft.com/office/drawing/2014/main" id="{06ECFECE-7861-CCA0-1C69-672145136FD9}"/>
              </a:ext>
            </a:extLst>
          </p:cNvPr>
          <p:cNvSpPr/>
          <p:nvPr/>
        </p:nvSpPr>
        <p:spPr>
          <a:xfrm>
            <a:off x="8084028" y="5268786"/>
            <a:ext cx="169200" cy="173271"/>
          </a:xfrm>
          <a:prstGeom prst="ellipse">
            <a:avLst/>
          </a:prstGeom>
          <a:solidFill>
            <a:srgbClr val="FFF2CB"/>
          </a:solidFill>
          <a:ln w="31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endParaRPr kumimoji="1" lang="ja-JP" altLang="en-US" sz="750">
              <a:solidFill>
                <a:schemeClr val="tx1">
                  <a:lumMod val="95000"/>
                  <a:lumOff val="5000"/>
                </a:schemeClr>
              </a:solidFill>
              <a:latin typeface="Meiryo" panose="020B0604030504040204" pitchFamily="34" charset="-128"/>
              <a:ea typeface="Meiryo" panose="020B0604030504040204" pitchFamily="34" charset="-128"/>
            </a:endParaRPr>
          </a:p>
        </p:txBody>
      </p:sp>
      <p:sp>
        <p:nvSpPr>
          <p:cNvPr id="37" name="正方形/長方形 36">
            <a:extLst>
              <a:ext uri="{FF2B5EF4-FFF2-40B4-BE49-F238E27FC236}">
                <a16:creationId xmlns:a16="http://schemas.microsoft.com/office/drawing/2014/main" id="{3FCE997B-4F50-59E5-A77C-B29A986E9310}"/>
              </a:ext>
            </a:extLst>
          </p:cNvPr>
          <p:cNvSpPr/>
          <p:nvPr/>
        </p:nvSpPr>
        <p:spPr>
          <a:xfrm>
            <a:off x="8655471" y="5216805"/>
            <a:ext cx="2133114" cy="277233"/>
          </a:xfrm>
          <a:prstGeom prst="rect">
            <a:avLst/>
          </a:prstGeom>
          <a:solidFill>
            <a:srgbClr val="FFF2CC"/>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r>
              <a:rPr lang="ja-JP" altLang="en-US" sz="750" dirty="0">
                <a:solidFill>
                  <a:schemeClr val="tx1">
                    <a:lumMod val="95000"/>
                    <a:lumOff val="5000"/>
                  </a:schemeClr>
                </a:solidFill>
                <a:latin typeface="Meiryo"/>
                <a:ea typeface="Meiryo"/>
              </a:rPr>
              <a:t>スケジュールに記載の期日の</a:t>
            </a:r>
            <a:r>
              <a:rPr lang="en-US" altLang="ja-JP" sz="750" dirty="0">
                <a:solidFill>
                  <a:schemeClr val="tx1">
                    <a:lumMod val="95000"/>
                    <a:lumOff val="5000"/>
                  </a:schemeClr>
                </a:solidFill>
                <a:latin typeface="Meiryo"/>
                <a:ea typeface="Meiryo"/>
              </a:rPr>
              <a:t>17</a:t>
            </a:r>
            <a:r>
              <a:rPr lang="ja-JP" altLang="en-US" sz="750" dirty="0">
                <a:solidFill>
                  <a:schemeClr val="tx1">
                    <a:lumMod val="95000"/>
                    <a:lumOff val="5000"/>
                  </a:schemeClr>
                </a:solidFill>
                <a:latin typeface="Meiryo"/>
                <a:ea typeface="Meiryo"/>
              </a:rPr>
              <a:t>時まで</a:t>
            </a:r>
            <a:endParaRPr lang="ja-JP" sz="750" dirty="0">
              <a:solidFill>
                <a:schemeClr val="tx1">
                  <a:lumMod val="95000"/>
                  <a:lumOff val="5000"/>
                </a:schemeClr>
              </a:solidFill>
              <a:latin typeface="Meiryo"/>
              <a:ea typeface="Meiryo"/>
              <a:cs typeface="Calibri" panose="020F0502020204030204"/>
            </a:endParaRPr>
          </a:p>
        </p:txBody>
      </p:sp>
      <p:sp>
        <p:nvSpPr>
          <p:cNvPr id="38" name="正方形/長方形 37">
            <a:extLst>
              <a:ext uri="{FF2B5EF4-FFF2-40B4-BE49-F238E27FC236}">
                <a16:creationId xmlns:a16="http://schemas.microsoft.com/office/drawing/2014/main" id="{467ED6AA-ECAC-853D-9A65-BFE29F8FF057}"/>
              </a:ext>
            </a:extLst>
          </p:cNvPr>
          <p:cNvSpPr/>
          <p:nvPr/>
        </p:nvSpPr>
        <p:spPr>
          <a:xfrm>
            <a:off x="8655471" y="5560139"/>
            <a:ext cx="2133776" cy="277233"/>
          </a:xfrm>
          <a:prstGeom prst="rect">
            <a:avLst/>
          </a:prstGeom>
          <a:solidFill>
            <a:srgbClr val="D9F4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endParaRPr kumimoji="1" lang="ja-JP" altLang="en-US" sz="750">
              <a:solidFill>
                <a:schemeClr val="tx1">
                  <a:lumMod val="95000"/>
                  <a:lumOff val="5000"/>
                </a:schemeClr>
              </a:solidFill>
              <a:latin typeface="Meiryo" panose="020B0604030504040204" pitchFamily="34" charset="-128"/>
              <a:ea typeface="Meiryo" panose="020B0604030504040204" pitchFamily="34" charset="-128"/>
            </a:endParaRPr>
          </a:p>
        </p:txBody>
      </p:sp>
      <p:sp>
        <p:nvSpPr>
          <p:cNvPr id="39" name="正方形/長方形 38">
            <a:extLst>
              <a:ext uri="{FF2B5EF4-FFF2-40B4-BE49-F238E27FC236}">
                <a16:creationId xmlns:a16="http://schemas.microsoft.com/office/drawing/2014/main" id="{3469ACAE-2592-C99F-A324-D3C0D701A5FA}"/>
              </a:ext>
            </a:extLst>
          </p:cNvPr>
          <p:cNvSpPr/>
          <p:nvPr/>
        </p:nvSpPr>
        <p:spPr>
          <a:xfrm>
            <a:off x="10861813" y="5216806"/>
            <a:ext cx="759441" cy="620566"/>
          </a:xfrm>
          <a:prstGeom prst="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r>
              <a:rPr kumimoji="1" lang="en-US" altLang="ja-JP" sz="750" dirty="0">
                <a:solidFill>
                  <a:schemeClr val="tx1">
                    <a:lumMod val="95000"/>
                    <a:lumOff val="5000"/>
                  </a:schemeClr>
                </a:solidFill>
                <a:latin typeface="Meiryo" panose="020B0604030504040204" pitchFamily="34" charset="-128"/>
                <a:ea typeface="Meiryo" panose="020B0604030504040204" pitchFamily="34" charset="-128"/>
              </a:rPr>
              <a:t>LBPM</a:t>
            </a:r>
            <a:endParaRPr kumimoji="1" lang="ja-JP" altLang="en-US" sz="750" dirty="0">
              <a:solidFill>
                <a:schemeClr val="tx1">
                  <a:lumMod val="95000"/>
                  <a:lumOff val="5000"/>
                </a:schemeClr>
              </a:solidFill>
              <a:latin typeface="Meiryo" panose="020B0604030504040204" pitchFamily="34" charset="-128"/>
              <a:ea typeface="Meiryo" panose="020B0604030504040204" pitchFamily="34" charset="-128"/>
            </a:endParaRPr>
          </a:p>
        </p:txBody>
      </p:sp>
      <p:sp>
        <p:nvSpPr>
          <p:cNvPr id="40" name="正方形/長方形 39">
            <a:extLst>
              <a:ext uri="{FF2B5EF4-FFF2-40B4-BE49-F238E27FC236}">
                <a16:creationId xmlns:a16="http://schemas.microsoft.com/office/drawing/2014/main" id="{1CB6CDEB-501B-FCE0-DA9B-D69ADAB81561}"/>
              </a:ext>
            </a:extLst>
          </p:cNvPr>
          <p:cNvSpPr/>
          <p:nvPr/>
        </p:nvSpPr>
        <p:spPr>
          <a:xfrm>
            <a:off x="427757" y="5904977"/>
            <a:ext cx="1556818" cy="277233"/>
          </a:xfrm>
          <a:prstGeom prst="rect">
            <a:avLst/>
          </a:prstGeom>
          <a:solidFill>
            <a:srgbClr val="FFF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r>
              <a:rPr lang="ja-JP" altLang="en-US" sz="750" dirty="0">
                <a:solidFill>
                  <a:schemeClr val="tx1">
                    <a:lumMod val="95000"/>
                    <a:lumOff val="5000"/>
                  </a:schemeClr>
                </a:solidFill>
                <a:latin typeface="Meiryo" panose="020B0604030504040204" pitchFamily="34" charset="-128"/>
                <a:ea typeface="Meiryo" panose="020B0604030504040204" pitchFamily="34" charset="-128"/>
              </a:rPr>
              <a:t>オリエンテーション</a:t>
            </a:r>
            <a:endParaRPr kumimoji="1" lang="ja-JP" altLang="en-US" sz="750" dirty="0">
              <a:solidFill>
                <a:schemeClr val="tx1">
                  <a:lumMod val="95000"/>
                  <a:lumOff val="5000"/>
                </a:schemeClr>
              </a:solidFill>
              <a:latin typeface="Meiryo" panose="020B0604030504040204" pitchFamily="34" charset="-128"/>
              <a:ea typeface="Meiryo" panose="020B0604030504040204" pitchFamily="34" charset="-128"/>
            </a:endParaRPr>
          </a:p>
        </p:txBody>
      </p:sp>
      <p:sp>
        <p:nvSpPr>
          <p:cNvPr id="41" name="正方形/長方形 40">
            <a:extLst>
              <a:ext uri="{FF2B5EF4-FFF2-40B4-BE49-F238E27FC236}">
                <a16:creationId xmlns:a16="http://schemas.microsoft.com/office/drawing/2014/main" id="{B3B8F673-2484-D08E-07A6-CFC6502FF36B}"/>
              </a:ext>
            </a:extLst>
          </p:cNvPr>
          <p:cNvSpPr/>
          <p:nvPr/>
        </p:nvSpPr>
        <p:spPr>
          <a:xfrm>
            <a:off x="2098171" y="5904977"/>
            <a:ext cx="4723948" cy="277233"/>
          </a:xfrm>
          <a:prstGeom prst="rect">
            <a:avLst/>
          </a:prstGeom>
          <a:solidFill>
            <a:srgbClr val="FFF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r>
              <a:rPr kumimoji="1" lang="ja-JP" altLang="en-US" sz="750" dirty="0">
                <a:solidFill>
                  <a:schemeClr val="tx1">
                    <a:lumMod val="95000"/>
                    <a:lumOff val="5000"/>
                  </a:schemeClr>
                </a:solidFill>
                <a:latin typeface="Meiryo" panose="020B0604030504040204" pitchFamily="34" charset="-128"/>
                <a:ea typeface="Meiryo" panose="020B0604030504040204" pitchFamily="34" charset="-128"/>
              </a:rPr>
              <a:t>発注受領後にオリエンテーションを行わせて頂き、キャンペーン情報や仮素材を提出頂きます。</a:t>
            </a:r>
          </a:p>
        </p:txBody>
      </p:sp>
      <p:sp>
        <p:nvSpPr>
          <p:cNvPr id="42" name="円/楕円 92">
            <a:extLst>
              <a:ext uri="{FF2B5EF4-FFF2-40B4-BE49-F238E27FC236}">
                <a16:creationId xmlns:a16="http://schemas.microsoft.com/office/drawing/2014/main" id="{471771AC-CB63-F99B-5E77-38B95F0F0863}"/>
              </a:ext>
            </a:extLst>
          </p:cNvPr>
          <p:cNvSpPr/>
          <p:nvPr/>
        </p:nvSpPr>
        <p:spPr>
          <a:xfrm>
            <a:off x="8084028" y="5956958"/>
            <a:ext cx="169200" cy="173271"/>
          </a:xfrm>
          <a:prstGeom prst="ellipse">
            <a:avLst/>
          </a:prstGeom>
          <a:solidFill>
            <a:srgbClr val="FFF2CB"/>
          </a:solidFill>
          <a:ln w="31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endParaRPr kumimoji="1" lang="ja-JP" altLang="en-US" sz="750">
              <a:solidFill>
                <a:schemeClr val="tx1">
                  <a:lumMod val="95000"/>
                  <a:lumOff val="5000"/>
                </a:schemeClr>
              </a:solidFill>
              <a:latin typeface="Meiryo" panose="020B0604030504040204" pitchFamily="34" charset="-128"/>
              <a:ea typeface="Meiryo" panose="020B0604030504040204" pitchFamily="34" charset="-128"/>
            </a:endParaRPr>
          </a:p>
        </p:txBody>
      </p:sp>
      <p:sp>
        <p:nvSpPr>
          <p:cNvPr id="43" name="正方形/長方形 42">
            <a:extLst>
              <a:ext uri="{FF2B5EF4-FFF2-40B4-BE49-F238E27FC236}">
                <a16:creationId xmlns:a16="http://schemas.microsoft.com/office/drawing/2014/main" id="{5675670E-B8F2-8F32-B893-FD57D3074E2A}"/>
              </a:ext>
            </a:extLst>
          </p:cNvPr>
          <p:cNvSpPr/>
          <p:nvPr/>
        </p:nvSpPr>
        <p:spPr>
          <a:xfrm>
            <a:off x="8655471" y="5904977"/>
            <a:ext cx="2133114" cy="277233"/>
          </a:xfrm>
          <a:prstGeom prst="rect">
            <a:avLst/>
          </a:prstGeom>
          <a:solidFill>
            <a:srgbClr val="FFF2CC"/>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r>
              <a:rPr lang="ja-JP" altLang="en-US" sz="750" dirty="0">
                <a:solidFill>
                  <a:schemeClr val="tx1">
                    <a:lumMod val="95000"/>
                    <a:lumOff val="5000"/>
                  </a:schemeClr>
                </a:solidFill>
                <a:latin typeface="Meiryo"/>
                <a:ea typeface="Meiryo"/>
              </a:rPr>
              <a:t>スケジュールに記載の期日まで</a:t>
            </a:r>
            <a:endParaRPr lang="ja-JP" sz="750" dirty="0">
              <a:solidFill>
                <a:schemeClr val="tx1">
                  <a:lumMod val="95000"/>
                  <a:lumOff val="5000"/>
                </a:schemeClr>
              </a:solidFill>
              <a:latin typeface="Meiryo"/>
              <a:ea typeface="Meiryo"/>
              <a:cs typeface="Calibri" panose="020F0502020204030204"/>
            </a:endParaRPr>
          </a:p>
        </p:txBody>
      </p:sp>
      <p:sp>
        <p:nvSpPr>
          <p:cNvPr id="44" name="正方形/長方形 43">
            <a:extLst>
              <a:ext uri="{FF2B5EF4-FFF2-40B4-BE49-F238E27FC236}">
                <a16:creationId xmlns:a16="http://schemas.microsoft.com/office/drawing/2014/main" id="{9B4F6FE9-39CC-990F-7C46-40821574E771}"/>
              </a:ext>
            </a:extLst>
          </p:cNvPr>
          <p:cNvSpPr/>
          <p:nvPr/>
        </p:nvSpPr>
        <p:spPr>
          <a:xfrm>
            <a:off x="427757" y="6245993"/>
            <a:ext cx="1556818" cy="277233"/>
          </a:xfrm>
          <a:prstGeom prst="rect">
            <a:avLst/>
          </a:prstGeom>
          <a:solidFill>
            <a:srgbClr val="06C755">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r>
              <a:rPr lang="ja-JP" altLang="en-US" sz="750" dirty="0">
                <a:solidFill>
                  <a:schemeClr val="tx1">
                    <a:lumMod val="95000"/>
                    <a:lumOff val="5000"/>
                  </a:schemeClr>
                </a:solidFill>
                <a:latin typeface="Meiryo" panose="020B0604030504040204" pitchFamily="34" charset="-128"/>
                <a:ea typeface="Meiryo" panose="020B0604030504040204" pitchFamily="34" charset="-128"/>
              </a:rPr>
              <a:t>絵コンテ提出</a:t>
            </a:r>
            <a:endParaRPr kumimoji="1" lang="ja-JP" altLang="en-US" sz="750" dirty="0">
              <a:solidFill>
                <a:schemeClr val="tx1">
                  <a:lumMod val="95000"/>
                  <a:lumOff val="5000"/>
                </a:schemeClr>
              </a:solidFill>
              <a:latin typeface="Meiryo" panose="020B0604030504040204" pitchFamily="34" charset="-128"/>
              <a:ea typeface="Meiryo" panose="020B0604030504040204" pitchFamily="34" charset="-128"/>
            </a:endParaRPr>
          </a:p>
        </p:txBody>
      </p:sp>
      <p:sp>
        <p:nvSpPr>
          <p:cNvPr id="45" name="正方形/長方形 44">
            <a:extLst>
              <a:ext uri="{FF2B5EF4-FFF2-40B4-BE49-F238E27FC236}">
                <a16:creationId xmlns:a16="http://schemas.microsoft.com/office/drawing/2014/main" id="{F5026D14-A220-F933-FDF8-5A64A91863FB}"/>
              </a:ext>
            </a:extLst>
          </p:cNvPr>
          <p:cNvSpPr/>
          <p:nvPr/>
        </p:nvSpPr>
        <p:spPr>
          <a:xfrm>
            <a:off x="2098171" y="6245993"/>
            <a:ext cx="4723948" cy="277233"/>
          </a:xfrm>
          <a:prstGeom prst="rect">
            <a:avLst/>
          </a:prstGeom>
          <a:solidFill>
            <a:srgbClr val="06C755">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r>
              <a:rPr kumimoji="1" lang="ja-JP" altLang="en-US" sz="750" dirty="0">
                <a:solidFill>
                  <a:schemeClr val="tx1">
                    <a:lumMod val="95000"/>
                    <a:lumOff val="5000"/>
                  </a:schemeClr>
                </a:solidFill>
                <a:latin typeface="Meiryo" panose="020B0604030504040204" pitchFamily="34" charset="-128"/>
                <a:ea typeface="Meiryo" panose="020B0604030504040204" pitchFamily="34" charset="-128"/>
              </a:rPr>
              <a:t>静止画バナーと</a:t>
            </a:r>
            <a:r>
              <a:rPr lang="ja-JP" altLang="en-US" sz="750" dirty="0">
                <a:solidFill>
                  <a:schemeClr val="tx1">
                    <a:lumMod val="95000"/>
                    <a:lumOff val="5000"/>
                  </a:schemeClr>
                </a:solidFill>
                <a:latin typeface="Meiryo" panose="020B0604030504040204" pitchFamily="34" charset="-128"/>
                <a:ea typeface="Meiryo" panose="020B0604030504040204" pitchFamily="34" charset="-128"/>
              </a:rPr>
              <a:t>インタラクション</a:t>
            </a:r>
            <a:r>
              <a:rPr kumimoji="1" lang="ja-JP" altLang="en-US" sz="750" dirty="0">
                <a:solidFill>
                  <a:schemeClr val="tx1">
                    <a:lumMod val="95000"/>
                    <a:lumOff val="5000"/>
                  </a:schemeClr>
                </a:solidFill>
                <a:latin typeface="Meiryo" panose="020B0604030504040204" pitchFamily="34" charset="-128"/>
                <a:ea typeface="Meiryo" panose="020B0604030504040204" pitchFamily="34" charset="-128"/>
              </a:rPr>
              <a:t>の絵コンテ案を提出させて頂きます。</a:t>
            </a:r>
          </a:p>
        </p:txBody>
      </p:sp>
      <p:sp>
        <p:nvSpPr>
          <p:cNvPr id="46" name="円/楕円 90">
            <a:extLst>
              <a:ext uri="{FF2B5EF4-FFF2-40B4-BE49-F238E27FC236}">
                <a16:creationId xmlns:a16="http://schemas.microsoft.com/office/drawing/2014/main" id="{EF32072C-82E2-2D99-B1F3-204A56B1EB4B}"/>
              </a:ext>
            </a:extLst>
          </p:cNvPr>
          <p:cNvSpPr/>
          <p:nvPr/>
        </p:nvSpPr>
        <p:spPr>
          <a:xfrm>
            <a:off x="7210459" y="6297974"/>
            <a:ext cx="169200" cy="173271"/>
          </a:xfrm>
          <a:prstGeom prst="ellipse">
            <a:avLst/>
          </a:prstGeom>
          <a:solidFill>
            <a:srgbClr val="06C755">
              <a:alpha val="30196"/>
            </a:srgbClr>
          </a:solidFill>
          <a:ln w="31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endParaRPr kumimoji="1" lang="ja-JP" altLang="en-US" sz="750">
              <a:solidFill>
                <a:schemeClr val="tx1">
                  <a:lumMod val="95000"/>
                  <a:lumOff val="5000"/>
                </a:schemeClr>
              </a:solidFill>
              <a:latin typeface="Meiryo" panose="020B0604030504040204" pitchFamily="34" charset="-128"/>
              <a:ea typeface="Meiryo" panose="020B0604030504040204" pitchFamily="34" charset="-128"/>
            </a:endParaRPr>
          </a:p>
        </p:txBody>
      </p:sp>
      <p:sp>
        <p:nvSpPr>
          <p:cNvPr id="47" name="正方形/長方形 46">
            <a:extLst>
              <a:ext uri="{FF2B5EF4-FFF2-40B4-BE49-F238E27FC236}">
                <a16:creationId xmlns:a16="http://schemas.microsoft.com/office/drawing/2014/main" id="{7594ABB9-6BE8-F0DE-D802-FEBE3D8F8015}"/>
              </a:ext>
            </a:extLst>
          </p:cNvPr>
          <p:cNvSpPr/>
          <p:nvPr/>
        </p:nvSpPr>
        <p:spPr>
          <a:xfrm>
            <a:off x="8655471" y="6245993"/>
            <a:ext cx="2128255" cy="277233"/>
          </a:xfrm>
          <a:prstGeom prst="rect">
            <a:avLst/>
          </a:prstGeom>
          <a:solidFill>
            <a:srgbClr val="D9F4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r>
              <a:rPr lang="ja-JP" altLang="en-US" sz="750" dirty="0">
                <a:solidFill>
                  <a:schemeClr val="tx1">
                    <a:lumMod val="95000"/>
                    <a:lumOff val="5000"/>
                  </a:schemeClr>
                </a:solidFill>
                <a:latin typeface="Meiryo"/>
                <a:ea typeface="Meiryo"/>
              </a:rPr>
              <a:t>スケジュールに記載の期日まで</a:t>
            </a:r>
            <a:endParaRPr lang="ja-JP" altLang="ja-JP" sz="750" dirty="0">
              <a:solidFill>
                <a:schemeClr val="tx1">
                  <a:lumMod val="95000"/>
                  <a:lumOff val="5000"/>
                </a:schemeClr>
              </a:solidFill>
              <a:latin typeface="Meiryo"/>
              <a:ea typeface="Meiryo"/>
              <a:cs typeface="Calibri" panose="020F0502020204030204"/>
            </a:endParaRPr>
          </a:p>
        </p:txBody>
      </p:sp>
      <p:sp>
        <p:nvSpPr>
          <p:cNvPr id="48" name="円/楕円 90">
            <a:extLst>
              <a:ext uri="{FF2B5EF4-FFF2-40B4-BE49-F238E27FC236}">
                <a16:creationId xmlns:a16="http://schemas.microsoft.com/office/drawing/2014/main" id="{3009E12F-B907-50DF-BE09-AB11C14B5FF6}"/>
              </a:ext>
            </a:extLst>
          </p:cNvPr>
          <p:cNvSpPr/>
          <p:nvPr/>
        </p:nvSpPr>
        <p:spPr>
          <a:xfrm>
            <a:off x="7210459" y="5956958"/>
            <a:ext cx="169200" cy="173271"/>
          </a:xfrm>
          <a:prstGeom prst="ellipse">
            <a:avLst/>
          </a:prstGeom>
          <a:solidFill>
            <a:srgbClr val="06C755">
              <a:alpha val="30196"/>
            </a:srgbClr>
          </a:solidFill>
          <a:ln w="31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endParaRPr kumimoji="1" lang="ja-JP" altLang="en-US" sz="750">
              <a:solidFill>
                <a:schemeClr val="tx1">
                  <a:lumMod val="95000"/>
                  <a:lumOff val="5000"/>
                </a:schemeClr>
              </a:solidFill>
              <a:latin typeface="Meiryo" panose="020B0604030504040204" pitchFamily="34" charset="-128"/>
              <a:ea typeface="Meiryo" panose="020B0604030504040204" pitchFamily="34" charset="-128"/>
            </a:endParaRPr>
          </a:p>
        </p:txBody>
      </p:sp>
      <p:sp>
        <p:nvSpPr>
          <p:cNvPr id="49" name="正方形/長方形 48">
            <a:extLst>
              <a:ext uri="{FF2B5EF4-FFF2-40B4-BE49-F238E27FC236}">
                <a16:creationId xmlns:a16="http://schemas.microsoft.com/office/drawing/2014/main" id="{EF89F5CB-84D6-6B27-90E4-4788406E5573}"/>
              </a:ext>
            </a:extLst>
          </p:cNvPr>
          <p:cNvSpPr/>
          <p:nvPr/>
        </p:nvSpPr>
        <p:spPr>
          <a:xfrm>
            <a:off x="427757" y="4880218"/>
            <a:ext cx="1556818" cy="277233"/>
          </a:xfrm>
          <a:prstGeom prst="rect">
            <a:avLst/>
          </a:prstGeom>
          <a:solidFill>
            <a:srgbClr val="FFF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r>
              <a:rPr kumimoji="1" lang="ja-JP" altLang="en-US" sz="750" dirty="0">
                <a:solidFill>
                  <a:schemeClr val="tx1">
                    <a:lumMod val="95000"/>
                    <a:lumOff val="5000"/>
                  </a:schemeClr>
                </a:solidFill>
                <a:latin typeface="Meiryo" panose="020B0604030504040204" pitchFamily="34" charset="-128"/>
                <a:ea typeface="Meiryo" panose="020B0604030504040204" pitchFamily="34" charset="-128"/>
              </a:rPr>
              <a:t>広告キャンペーン予約</a:t>
            </a:r>
            <a:endParaRPr kumimoji="1" lang="en-US" altLang="ja-JP" sz="750" dirty="0">
              <a:solidFill>
                <a:schemeClr val="tx1">
                  <a:lumMod val="95000"/>
                  <a:lumOff val="5000"/>
                </a:schemeClr>
              </a:solidFill>
              <a:latin typeface="Meiryo" panose="020B0604030504040204" pitchFamily="34" charset="-128"/>
              <a:ea typeface="Meiryo" panose="020B0604030504040204" pitchFamily="34" charset="-128"/>
            </a:endParaRPr>
          </a:p>
        </p:txBody>
      </p:sp>
      <p:sp>
        <p:nvSpPr>
          <p:cNvPr id="50" name="正方形/長方形 49">
            <a:extLst>
              <a:ext uri="{FF2B5EF4-FFF2-40B4-BE49-F238E27FC236}">
                <a16:creationId xmlns:a16="http://schemas.microsoft.com/office/drawing/2014/main" id="{ADE7E87F-4CC5-3D11-773C-B45296829858}"/>
              </a:ext>
            </a:extLst>
          </p:cNvPr>
          <p:cNvSpPr/>
          <p:nvPr/>
        </p:nvSpPr>
        <p:spPr>
          <a:xfrm>
            <a:off x="2098171" y="4880218"/>
            <a:ext cx="4723948" cy="277233"/>
          </a:xfrm>
          <a:prstGeom prst="rect">
            <a:avLst/>
          </a:prstGeom>
          <a:solidFill>
            <a:srgbClr val="FFF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r>
              <a:rPr lang="ja-JP" altLang="en-US" sz="750" dirty="0">
                <a:solidFill>
                  <a:schemeClr val="tx1">
                    <a:lumMod val="95000"/>
                    <a:lumOff val="5000"/>
                  </a:schemeClr>
                </a:solidFill>
                <a:latin typeface="Meiryo" panose="020B0604030504040204" pitchFamily="34" charset="-128"/>
                <a:ea typeface="Meiryo" panose="020B0604030504040204" pitchFamily="34" charset="-128"/>
              </a:rPr>
              <a:t>広告管理ツールから誘導用広告商品のキャンペーンの予約をお願いします。</a:t>
            </a:r>
            <a:endParaRPr kumimoji="1" lang="ja-JP" altLang="en-US" sz="750" dirty="0">
              <a:solidFill>
                <a:schemeClr val="tx1">
                  <a:lumMod val="95000"/>
                  <a:lumOff val="5000"/>
                </a:schemeClr>
              </a:solidFill>
              <a:latin typeface="Meiryo" panose="020B0604030504040204" pitchFamily="34" charset="-128"/>
              <a:ea typeface="Meiryo" panose="020B0604030504040204" pitchFamily="34" charset="-128"/>
            </a:endParaRPr>
          </a:p>
        </p:txBody>
      </p:sp>
      <p:sp>
        <p:nvSpPr>
          <p:cNvPr id="51" name="円/楕円 92">
            <a:extLst>
              <a:ext uri="{FF2B5EF4-FFF2-40B4-BE49-F238E27FC236}">
                <a16:creationId xmlns:a16="http://schemas.microsoft.com/office/drawing/2014/main" id="{055615DE-67B0-373B-9C43-35ED3DFD2756}"/>
              </a:ext>
            </a:extLst>
          </p:cNvPr>
          <p:cNvSpPr/>
          <p:nvPr/>
        </p:nvSpPr>
        <p:spPr>
          <a:xfrm>
            <a:off x="8084028" y="4932199"/>
            <a:ext cx="169200" cy="173271"/>
          </a:xfrm>
          <a:prstGeom prst="ellipse">
            <a:avLst/>
          </a:prstGeom>
          <a:solidFill>
            <a:srgbClr val="FFF2CB"/>
          </a:solidFill>
          <a:ln w="31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endParaRPr kumimoji="1" lang="ja-JP" altLang="en-US" sz="750">
              <a:solidFill>
                <a:schemeClr val="tx1">
                  <a:lumMod val="95000"/>
                  <a:lumOff val="5000"/>
                </a:schemeClr>
              </a:solidFill>
              <a:latin typeface="Meiryo" panose="020B0604030504040204" pitchFamily="34" charset="-128"/>
              <a:ea typeface="Meiryo" panose="020B0604030504040204" pitchFamily="34" charset="-128"/>
            </a:endParaRPr>
          </a:p>
        </p:txBody>
      </p:sp>
      <p:sp>
        <p:nvSpPr>
          <p:cNvPr id="52" name="正方形/長方形 51">
            <a:extLst>
              <a:ext uri="{FF2B5EF4-FFF2-40B4-BE49-F238E27FC236}">
                <a16:creationId xmlns:a16="http://schemas.microsoft.com/office/drawing/2014/main" id="{7ABE14A6-03B6-2C57-AADE-B816FFB5CF1C}"/>
              </a:ext>
            </a:extLst>
          </p:cNvPr>
          <p:cNvSpPr/>
          <p:nvPr/>
        </p:nvSpPr>
        <p:spPr>
          <a:xfrm>
            <a:off x="8655471" y="4880218"/>
            <a:ext cx="2133114" cy="277233"/>
          </a:xfrm>
          <a:prstGeom prst="rect">
            <a:avLst/>
          </a:prstGeom>
          <a:solidFill>
            <a:srgbClr val="FFF2CC"/>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r>
              <a:rPr lang="ja-JP" altLang="en-US" sz="750">
                <a:solidFill>
                  <a:schemeClr val="accent4"/>
                </a:solidFill>
                <a:latin typeface="Meiryo"/>
                <a:ea typeface="Meiryo"/>
              </a:rPr>
              <a:t>制作発注前まで</a:t>
            </a:r>
            <a:endParaRPr lang="ja-JP" sz="750">
              <a:solidFill>
                <a:schemeClr val="accent4"/>
              </a:solidFill>
              <a:latin typeface="Meiryo"/>
              <a:ea typeface="Meiryo"/>
              <a:cs typeface="Calibri" panose="020F0502020204030204"/>
            </a:endParaRPr>
          </a:p>
        </p:txBody>
      </p:sp>
      <p:sp>
        <p:nvSpPr>
          <p:cNvPr id="53" name="正方形/長方形 52">
            <a:extLst>
              <a:ext uri="{FF2B5EF4-FFF2-40B4-BE49-F238E27FC236}">
                <a16:creationId xmlns:a16="http://schemas.microsoft.com/office/drawing/2014/main" id="{46EE96E5-8E89-2718-50F3-93272B0CC48D}"/>
              </a:ext>
            </a:extLst>
          </p:cNvPr>
          <p:cNvSpPr/>
          <p:nvPr/>
        </p:nvSpPr>
        <p:spPr>
          <a:xfrm>
            <a:off x="10868478" y="4880218"/>
            <a:ext cx="759441" cy="277233"/>
          </a:xfrm>
          <a:prstGeom prst="rect">
            <a:avLst/>
          </a:prstGeom>
          <a:solidFill>
            <a:srgbClr val="FF4F51">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r>
              <a:rPr kumimoji="1" lang="ja-JP" altLang="en-US" sz="750" dirty="0">
                <a:solidFill>
                  <a:schemeClr val="tx1">
                    <a:lumMod val="95000"/>
                    <a:lumOff val="5000"/>
                  </a:schemeClr>
                </a:solidFill>
                <a:latin typeface="Meiryo" panose="020B0604030504040204" pitchFamily="34" charset="-128"/>
                <a:ea typeface="Meiryo" panose="020B0604030504040204" pitchFamily="34" charset="-128"/>
              </a:rPr>
              <a:t>広告管理</a:t>
            </a:r>
            <a:endParaRPr kumimoji="1" lang="en-US" altLang="ja-JP" sz="750" dirty="0">
              <a:solidFill>
                <a:schemeClr val="tx1">
                  <a:lumMod val="95000"/>
                  <a:lumOff val="5000"/>
                </a:schemeClr>
              </a:solidFill>
              <a:latin typeface="Meiryo" panose="020B0604030504040204" pitchFamily="34" charset="-128"/>
              <a:ea typeface="Meiryo" panose="020B0604030504040204" pitchFamily="34" charset="-128"/>
            </a:endParaRPr>
          </a:p>
          <a:p>
            <a:pPr algn="ctr"/>
            <a:r>
              <a:rPr kumimoji="1" lang="ja-JP" altLang="en-US" sz="750" dirty="0">
                <a:solidFill>
                  <a:schemeClr val="tx1">
                    <a:lumMod val="95000"/>
                    <a:lumOff val="5000"/>
                  </a:schemeClr>
                </a:solidFill>
                <a:latin typeface="Meiryo" panose="020B0604030504040204" pitchFamily="34" charset="-128"/>
                <a:ea typeface="Meiryo" panose="020B0604030504040204" pitchFamily="34" charset="-128"/>
              </a:rPr>
              <a:t>ツール</a:t>
            </a:r>
          </a:p>
        </p:txBody>
      </p:sp>
      <p:sp>
        <p:nvSpPr>
          <p:cNvPr id="54" name="正方形/長方形 53">
            <a:extLst>
              <a:ext uri="{FF2B5EF4-FFF2-40B4-BE49-F238E27FC236}">
                <a16:creationId xmlns:a16="http://schemas.microsoft.com/office/drawing/2014/main" id="{3099C124-E6B6-9AF7-330D-FB9720ADF400}"/>
              </a:ext>
            </a:extLst>
          </p:cNvPr>
          <p:cNvSpPr/>
          <p:nvPr/>
        </p:nvSpPr>
        <p:spPr>
          <a:xfrm>
            <a:off x="427757" y="1442487"/>
            <a:ext cx="1556818" cy="569068"/>
          </a:xfrm>
          <a:prstGeom prst="rect">
            <a:avLst/>
          </a:prstGeom>
          <a:solidFill>
            <a:srgbClr val="FFF2CC"/>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r>
              <a:rPr kumimoji="1" lang="ja-JP" altLang="en-US" sz="750" dirty="0">
                <a:solidFill>
                  <a:schemeClr val="tx1">
                    <a:lumMod val="95000"/>
                    <a:lumOff val="5000"/>
                  </a:schemeClr>
                </a:solidFill>
                <a:latin typeface="Meiryo"/>
                <a:ea typeface="Meiryo"/>
              </a:rPr>
              <a:t>企業・商材審査</a:t>
            </a:r>
            <a:r>
              <a:rPr lang="ja-JP" altLang="en-US" sz="750" dirty="0">
                <a:solidFill>
                  <a:schemeClr val="tx1">
                    <a:lumMod val="95000"/>
                    <a:lumOff val="5000"/>
                  </a:schemeClr>
                </a:solidFill>
                <a:latin typeface="Meiryo"/>
                <a:ea typeface="Meiryo"/>
              </a:rPr>
              <a:t> </a:t>
            </a:r>
            <a:endParaRPr kumimoji="1" lang="ja-JP" altLang="en-US" sz="750" b="1" dirty="0">
              <a:solidFill>
                <a:schemeClr val="tx1">
                  <a:lumMod val="95000"/>
                  <a:lumOff val="5000"/>
                </a:schemeClr>
              </a:solidFill>
              <a:latin typeface="Meiryo" panose="020B0604030504040204" pitchFamily="34" charset="-128"/>
              <a:ea typeface="Meiryo" panose="020B0604030504040204" pitchFamily="34" charset="-128"/>
            </a:endParaRPr>
          </a:p>
        </p:txBody>
      </p:sp>
      <p:sp>
        <p:nvSpPr>
          <p:cNvPr id="55" name="正方形/長方形 54">
            <a:extLst>
              <a:ext uri="{FF2B5EF4-FFF2-40B4-BE49-F238E27FC236}">
                <a16:creationId xmlns:a16="http://schemas.microsoft.com/office/drawing/2014/main" id="{73773DE7-93D6-18FC-10C3-F47D2CA461D8}"/>
              </a:ext>
            </a:extLst>
          </p:cNvPr>
          <p:cNvSpPr/>
          <p:nvPr/>
        </p:nvSpPr>
        <p:spPr>
          <a:xfrm>
            <a:off x="2092650" y="1443676"/>
            <a:ext cx="4730309" cy="566690"/>
          </a:xfrm>
          <a:prstGeom prst="rect">
            <a:avLst/>
          </a:prstGeom>
          <a:solidFill>
            <a:srgbClr val="FFF2CC"/>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r>
              <a:rPr kumimoji="1" lang="ja-JP" altLang="en-US" sz="750" dirty="0">
                <a:solidFill>
                  <a:schemeClr val="tx1">
                    <a:lumMod val="95000"/>
                    <a:lumOff val="5000"/>
                  </a:schemeClr>
                </a:solidFill>
                <a:latin typeface="Meiryo"/>
                <a:ea typeface="Meiryo"/>
              </a:rPr>
              <a:t>出稿を検討している企業・商材について</a:t>
            </a:r>
            <a:r>
              <a:rPr kumimoji="1" lang="en-US" altLang="ja-JP" sz="750" dirty="0">
                <a:solidFill>
                  <a:schemeClr val="tx1">
                    <a:lumMod val="95000"/>
                    <a:lumOff val="5000"/>
                  </a:schemeClr>
                </a:solidFill>
                <a:latin typeface="Meiryo"/>
                <a:ea typeface="Meiryo"/>
              </a:rPr>
              <a:t>LBPM</a:t>
            </a:r>
            <a:r>
              <a:rPr kumimoji="1" lang="ja-JP" altLang="en-US" sz="750" dirty="0">
                <a:solidFill>
                  <a:schemeClr val="tx1">
                    <a:lumMod val="95000"/>
                    <a:lumOff val="5000"/>
                  </a:schemeClr>
                </a:solidFill>
                <a:latin typeface="Meiryo"/>
                <a:ea typeface="Meiryo"/>
              </a:rPr>
              <a:t>システムの新規案件作成フォームから作成してください。</a:t>
            </a:r>
            <a:endParaRPr kumimoji="1" lang="en-US" altLang="ja-JP" sz="750" dirty="0">
              <a:solidFill>
                <a:schemeClr val="tx1">
                  <a:lumMod val="95000"/>
                  <a:lumOff val="5000"/>
                </a:schemeClr>
              </a:solidFill>
              <a:latin typeface="Meiryo"/>
              <a:ea typeface="Meiryo"/>
            </a:endParaRPr>
          </a:p>
          <a:p>
            <a:r>
              <a:rPr lang="en-US" altLang="ja-JP" sz="750" dirty="0">
                <a:solidFill>
                  <a:schemeClr val="tx1">
                    <a:lumMod val="95000"/>
                    <a:lumOff val="5000"/>
                  </a:schemeClr>
                </a:solidFill>
                <a:latin typeface="Meiryo"/>
                <a:ea typeface="Meiryo"/>
              </a:rPr>
              <a:t>Yahoo! JAPAN</a:t>
            </a:r>
            <a:r>
              <a:rPr lang="ja-JP" altLang="en-US" sz="750" dirty="0">
                <a:solidFill>
                  <a:schemeClr val="tx1">
                    <a:lumMod val="95000"/>
                    <a:lumOff val="5000"/>
                  </a:schemeClr>
                </a:solidFill>
                <a:latin typeface="Meiryo"/>
                <a:ea typeface="Meiryo"/>
              </a:rPr>
              <a:t>トップページインタラクション企画を実施希望の場合の申込商品は</a:t>
            </a:r>
            <a:r>
              <a:rPr lang="en-US" altLang="ja-JP" sz="750" dirty="0">
                <a:solidFill>
                  <a:schemeClr val="tx1">
                    <a:lumMod val="95000"/>
                    <a:lumOff val="5000"/>
                  </a:schemeClr>
                </a:solidFill>
                <a:latin typeface="Meiryo"/>
                <a:ea typeface="Meiryo"/>
              </a:rPr>
              <a:t>”</a:t>
            </a:r>
            <a:r>
              <a:rPr lang="ja-JP" altLang="en-US" sz="750" dirty="0">
                <a:solidFill>
                  <a:srgbClr val="002AFF"/>
                </a:solidFill>
                <a:latin typeface="Meiryo"/>
                <a:ea typeface="Meiryo"/>
              </a:rPr>
              <a:t>特集・タイアップ広告・クリエイティブ企画（スペシャル商品）</a:t>
            </a:r>
            <a:r>
              <a:rPr lang="en-US" altLang="ja-JP" sz="750" dirty="0">
                <a:solidFill>
                  <a:schemeClr val="tx1">
                    <a:lumMod val="95000"/>
                    <a:lumOff val="5000"/>
                  </a:schemeClr>
                </a:solidFill>
                <a:latin typeface="Meiryo"/>
                <a:ea typeface="Meiryo"/>
              </a:rPr>
              <a:t>”</a:t>
            </a:r>
            <a:r>
              <a:rPr lang="ja-JP" altLang="en-US" sz="750" dirty="0">
                <a:solidFill>
                  <a:schemeClr val="tx1">
                    <a:lumMod val="95000"/>
                    <a:lumOff val="5000"/>
                  </a:schemeClr>
                </a:solidFill>
                <a:latin typeface="Meiryo"/>
                <a:ea typeface="Meiryo"/>
              </a:rPr>
              <a:t>もしくは</a:t>
            </a:r>
            <a:r>
              <a:rPr lang="en-US" altLang="ja-JP" sz="750" dirty="0">
                <a:solidFill>
                  <a:schemeClr val="tx1">
                    <a:lumMod val="95000"/>
                    <a:lumOff val="5000"/>
                  </a:schemeClr>
                </a:solidFill>
                <a:latin typeface="Meiryo"/>
                <a:ea typeface="Meiryo"/>
              </a:rPr>
              <a:t> ”</a:t>
            </a:r>
            <a:r>
              <a:rPr lang="ja-JP" altLang="en-US" sz="750" dirty="0">
                <a:solidFill>
                  <a:srgbClr val="002AFF"/>
                </a:solidFill>
                <a:latin typeface="Meiryo"/>
                <a:ea typeface="Meiryo"/>
              </a:rPr>
              <a:t>特集・タイアップ広告・クリエイティブ企画（レギュラー商品）</a:t>
            </a:r>
            <a:r>
              <a:rPr lang="en-US" altLang="ja-JP" sz="750" dirty="0">
                <a:solidFill>
                  <a:schemeClr val="tx1">
                    <a:lumMod val="95000"/>
                    <a:lumOff val="5000"/>
                  </a:schemeClr>
                </a:solidFill>
                <a:latin typeface="Meiryo"/>
                <a:ea typeface="Meiryo"/>
              </a:rPr>
              <a:t>”</a:t>
            </a:r>
            <a:r>
              <a:rPr lang="ja-JP" altLang="en-US" sz="750" dirty="0">
                <a:solidFill>
                  <a:schemeClr val="tx1">
                    <a:lumMod val="95000"/>
                    <a:lumOff val="5000"/>
                  </a:schemeClr>
                </a:solidFill>
                <a:latin typeface="Meiryo"/>
                <a:ea typeface="Meiryo"/>
              </a:rPr>
              <a:t>となります。</a:t>
            </a:r>
            <a:br>
              <a:rPr lang="ja-JP" altLang="en-US" sz="750" dirty="0">
                <a:solidFill>
                  <a:schemeClr val="tx1">
                    <a:lumMod val="95000"/>
                    <a:lumOff val="5000"/>
                  </a:schemeClr>
                </a:solidFill>
                <a:latin typeface="Meiryo"/>
                <a:ea typeface="Meiryo"/>
              </a:rPr>
            </a:br>
            <a:r>
              <a:rPr kumimoji="1" lang="ja-JP" altLang="en-US" sz="750" dirty="0">
                <a:solidFill>
                  <a:schemeClr val="tx1">
                    <a:lumMod val="95000"/>
                    <a:lumOff val="5000"/>
                  </a:schemeClr>
                </a:solidFill>
                <a:latin typeface="Meiryo"/>
                <a:ea typeface="Meiryo"/>
              </a:rPr>
              <a:t>案件作成後、</a:t>
            </a:r>
            <a:r>
              <a:rPr kumimoji="1" lang="ja-JP" altLang="en-US" sz="750" dirty="0">
                <a:solidFill>
                  <a:schemeClr val="tx1"/>
                </a:solidFill>
                <a:latin typeface="Meiryo"/>
                <a:ea typeface="Meiryo"/>
              </a:rPr>
              <a:t>アカウント審査基準に基づき審査を行い、可否を</a:t>
            </a:r>
            <a:r>
              <a:rPr kumimoji="1" lang="en-US" altLang="ja-JP" sz="750" dirty="0">
                <a:solidFill>
                  <a:schemeClr val="tx1"/>
                </a:solidFill>
                <a:latin typeface="Meiryo"/>
                <a:ea typeface="Meiryo"/>
              </a:rPr>
              <a:t>LBPM</a:t>
            </a:r>
            <a:r>
              <a:rPr kumimoji="1" lang="ja-JP" altLang="en-US" sz="750" dirty="0">
                <a:solidFill>
                  <a:schemeClr val="tx1"/>
                </a:solidFill>
                <a:latin typeface="Meiryo"/>
                <a:ea typeface="Meiryo"/>
              </a:rPr>
              <a:t>のシステム上でご連絡します。</a:t>
            </a:r>
          </a:p>
        </p:txBody>
      </p:sp>
      <p:sp>
        <p:nvSpPr>
          <p:cNvPr id="56" name="円/楕円 96">
            <a:extLst>
              <a:ext uri="{FF2B5EF4-FFF2-40B4-BE49-F238E27FC236}">
                <a16:creationId xmlns:a16="http://schemas.microsoft.com/office/drawing/2014/main" id="{38C3675F-C278-F193-AA43-FFA6772C8184}"/>
              </a:ext>
            </a:extLst>
          </p:cNvPr>
          <p:cNvSpPr/>
          <p:nvPr/>
        </p:nvSpPr>
        <p:spPr>
          <a:xfrm>
            <a:off x="8084028" y="1640386"/>
            <a:ext cx="169200" cy="173271"/>
          </a:xfrm>
          <a:prstGeom prst="ellipse">
            <a:avLst/>
          </a:prstGeom>
          <a:solidFill>
            <a:srgbClr val="FFF2CB"/>
          </a:solidFill>
          <a:ln w="31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endParaRPr kumimoji="1" lang="ja-JP" altLang="en-US" sz="750">
              <a:solidFill>
                <a:schemeClr val="tx1">
                  <a:lumMod val="95000"/>
                  <a:lumOff val="5000"/>
                </a:schemeClr>
              </a:solidFill>
              <a:latin typeface="Meiryo" panose="020B0604030504040204" pitchFamily="34" charset="-128"/>
              <a:ea typeface="Meiryo" panose="020B0604030504040204" pitchFamily="34" charset="-128"/>
            </a:endParaRPr>
          </a:p>
        </p:txBody>
      </p:sp>
      <p:sp>
        <p:nvSpPr>
          <p:cNvPr id="57" name="正方形/長方形 56">
            <a:extLst>
              <a:ext uri="{FF2B5EF4-FFF2-40B4-BE49-F238E27FC236}">
                <a16:creationId xmlns:a16="http://schemas.microsoft.com/office/drawing/2014/main" id="{0C0BE490-9C54-9F31-A20E-C3CD55033A5B}"/>
              </a:ext>
            </a:extLst>
          </p:cNvPr>
          <p:cNvSpPr/>
          <p:nvPr/>
        </p:nvSpPr>
        <p:spPr>
          <a:xfrm>
            <a:off x="8655471" y="1442371"/>
            <a:ext cx="2128086" cy="569300"/>
          </a:xfrm>
          <a:prstGeom prst="rect">
            <a:avLst/>
          </a:prstGeom>
          <a:solidFill>
            <a:srgbClr val="FFF2CC"/>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endParaRPr lang="ja-JP" altLang="en-US" sz="750">
              <a:solidFill>
                <a:srgbClr val="F77910"/>
              </a:solidFill>
              <a:latin typeface="Meiryo"/>
              <a:ea typeface="Meiryo"/>
            </a:endParaRPr>
          </a:p>
        </p:txBody>
      </p:sp>
      <p:sp>
        <p:nvSpPr>
          <p:cNvPr id="58" name="正方形/長方形 57">
            <a:extLst>
              <a:ext uri="{FF2B5EF4-FFF2-40B4-BE49-F238E27FC236}">
                <a16:creationId xmlns:a16="http://schemas.microsoft.com/office/drawing/2014/main" id="{37C7726D-8237-4B4E-5F75-768FE9CD071D}"/>
              </a:ext>
            </a:extLst>
          </p:cNvPr>
          <p:cNvSpPr/>
          <p:nvPr/>
        </p:nvSpPr>
        <p:spPr>
          <a:xfrm>
            <a:off x="10861813" y="1437992"/>
            <a:ext cx="759441" cy="573564"/>
          </a:xfrm>
          <a:prstGeom prst="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r>
              <a:rPr kumimoji="1" lang="en-US" altLang="ja-JP" sz="750">
                <a:solidFill>
                  <a:schemeClr val="tx1">
                    <a:lumMod val="95000"/>
                    <a:lumOff val="5000"/>
                  </a:schemeClr>
                </a:solidFill>
                <a:latin typeface="Meiryo" panose="020B0604030504040204" pitchFamily="34" charset="-128"/>
                <a:ea typeface="Meiryo" panose="020B0604030504040204" pitchFamily="34" charset="-128"/>
              </a:rPr>
              <a:t>LBPM</a:t>
            </a:r>
            <a:endParaRPr kumimoji="1" lang="ja-JP" altLang="en-US" sz="750">
              <a:solidFill>
                <a:schemeClr val="tx1">
                  <a:lumMod val="95000"/>
                  <a:lumOff val="5000"/>
                </a:schemeClr>
              </a:solidFill>
              <a:latin typeface="Meiryo" panose="020B0604030504040204" pitchFamily="34" charset="-128"/>
              <a:ea typeface="Meiryo" panose="020B0604030504040204" pitchFamily="34" charset="-128"/>
            </a:endParaRPr>
          </a:p>
        </p:txBody>
      </p:sp>
      <p:sp>
        <p:nvSpPr>
          <p:cNvPr id="59" name="円/楕円 94">
            <a:extLst>
              <a:ext uri="{FF2B5EF4-FFF2-40B4-BE49-F238E27FC236}">
                <a16:creationId xmlns:a16="http://schemas.microsoft.com/office/drawing/2014/main" id="{AF44E56C-AF5E-3D41-AA4F-C808B67A8066}"/>
              </a:ext>
            </a:extLst>
          </p:cNvPr>
          <p:cNvSpPr/>
          <p:nvPr/>
        </p:nvSpPr>
        <p:spPr>
          <a:xfrm>
            <a:off x="8084028" y="2229601"/>
            <a:ext cx="169200" cy="173271"/>
          </a:xfrm>
          <a:prstGeom prst="ellipse">
            <a:avLst/>
          </a:prstGeom>
          <a:solidFill>
            <a:srgbClr val="FFF2CB"/>
          </a:solidFill>
          <a:ln w="31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endParaRPr kumimoji="1" lang="ja-JP" altLang="en-US" sz="750">
              <a:solidFill>
                <a:schemeClr val="tx1">
                  <a:lumMod val="95000"/>
                  <a:lumOff val="5000"/>
                </a:schemeClr>
              </a:solidFill>
              <a:latin typeface="Meiryo" panose="020B0604030504040204" pitchFamily="34" charset="-128"/>
              <a:ea typeface="Meiryo" panose="020B0604030504040204" pitchFamily="34" charset="-128"/>
            </a:endParaRPr>
          </a:p>
        </p:txBody>
      </p:sp>
      <p:sp>
        <p:nvSpPr>
          <p:cNvPr id="60" name="正方形/長方形 59">
            <a:extLst>
              <a:ext uri="{FF2B5EF4-FFF2-40B4-BE49-F238E27FC236}">
                <a16:creationId xmlns:a16="http://schemas.microsoft.com/office/drawing/2014/main" id="{814E24E7-CC3A-98F9-F2D7-32CAA4980216}"/>
              </a:ext>
            </a:extLst>
          </p:cNvPr>
          <p:cNvSpPr/>
          <p:nvPr/>
        </p:nvSpPr>
        <p:spPr>
          <a:xfrm>
            <a:off x="10868478" y="2061301"/>
            <a:ext cx="759441" cy="503506"/>
          </a:xfrm>
          <a:prstGeom prst="rect">
            <a:avLst/>
          </a:prstGeom>
          <a:solidFill>
            <a:schemeClr val="accent5">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r>
              <a:rPr kumimoji="1" lang="ja-JP" altLang="en-US" sz="750">
                <a:solidFill>
                  <a:schemeClr val="tx1">
                    <a:lumMod val="95000"/>
                    <a:lumOff val="5000"/>
                  </a:schemeClr>
                </a:solidFill>
                <a:latin typeface="Meiryo" panose="020B0604030504040204" pitchFamily="34" charset="-128"/>
                <a:ea typeface="Meiryo" panose="020B0604030504040204" pitchFamily="34" charset="-128"/>
                <a:hlinkClick r:id="rId2"/>
              </a:rPr>
              <a:t>掲載制限カテゴリー確認</a:t>
            </a:r>
            <a:endParaRPr kumimoji="1" lang="en-US" altLang="ja-JP" sz="750">
              <a:solidFill>
                <a:schemeClr val="tx1">
                  <a:lumMod val="95000"/>
                  <a:lumOff val="5000"/>
                </a:schemeClr>
              </a:solidFill>
              <a:latin typeface="Meiryo" panose="020B0604030504040204" pitchFamily="34" charset="-128"/>
              <a:ea typeface="Meiryo" panose="020B0604030504040204" pitchFamily="34" charset="-128"/>
              <a:hlinkClick r:id="rId2"/>
            </a:endParaRPr>
          </a:p>
          <a:p>
            <a:pPr algn="ctr"/>
            <a:r>
              <a:rPr kumimoji="1" lang="ja-JP" altLang="en-US" sz="750">
                <a:solidFill>
                  <a:schemeClr val="tx1">
                    <a:lumMod val="95000"/>
                    <a:lumOff val="5000"/>
                  </a:schemeClr>
                </a:solidFill>
                <a:latin typeface="Meiryo" panose="020B0604030504040204" pitchFamily="34" charset="-128"/>
                <a:ea typeface="Meiryo" panose="020B0604030504040204" pitchFamily="34" charset="-128"/>
                <a:hlinkClick r:id="rId2"/>
              </a:rPr>
              <a:t>依頼フォーム</a:t>
            </a:r>
            <a:endParaRPr kumimoji="1" lang="ja-JP" altLang="en-US" sz="750">
              <a:solidFill>
                <a:schemeClr val="tx1">
                  <a:lumMod val="95000"/>
                  <a:lumOff val="5000"/>
                </a:schemeClr>
              </a:solidFill>
              <a:latin typeface="Meiryo" panose="020B0604030504040204" pitchFamily="34" charset="-128"/>
              <a:ea typeface="Meiryo" panose="020B0604030504040204" pitchFamily="34" charset="-128"/>
            </a:endParaRPr>
          </a:p>
        </p:txBody>
      </p:sp>
      <p:sp>
        <p:nvSpPr>
          <p:cNvPr id="61" name="正方形/長方形 60">
            <a:extLst>
              <a:ext uri="{FF2B5EF4-FFF2-40B4-BE49-F238E27FC236}">
                <a16:creationId xmlns:a16="http://schemas.microsoft.com/office/drawing/2014/main" id="{9BB5ED79-0B9D-C89C-1974-30C2FFB6B06F}"/>
              </a:ext>
            </a:extLst>
          </p:cNvPr>
          <p:cNvSpPr/>
          <p:nvPr/>
        </p:nvSpPr>
        <p:spPr>
          <a:xfrm>
            <a:off x="427757" y="2071165"/>
            <a:ext cx="1556818" cy="509193"/>
          </a:xfrm>
          <a:prstGeom prst="rect">
            <a:avLst/>
          </a:prstGeom>
          <a:solidFill>
            <a:srgbClr val="FFF2CC"/>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r>
              <a:rPr kumimoji="1" lang="ja-JP" altLang="en-US" sz="750" dirty="0">
                <a:solidFill>
                  <a:schemeClr val="tx1">
                    <a:lumMod val="95000"/>
                    <a:lumOff val="5000"/>
                  </a:schemeClr>
                </a:solidFill>
                <a:latin typeface="Meiryo"/>
                <a:ea typeface="Meiryo"/>
              </a:rPr>
              <a:t>掲載可否確認</a:t>
            </a:r>
            <a:endParaRPr lang="zh-TW" altLang="en-US" sz="750" b="1" dirty="0">
              <a:solidFill>
                <a:schemeClr val="tx1">
                  <a:lumMod val="95000"/>
                  <a:lumOff val="5000"/>
                </a:schemeClr>
              </a:solidFill>
              <a:latin typeface="Meiryo"/>
              <a:ea typeface="Meiryo"/>
            </a:endParaRPr>
          </a:p>
        </p:txBody>
      </p:sp>
      <p:sp>
        <p:nvSpPr>
          <p:cNvPr id="62" name="正方形/長方形 61">
            <a:extLst>
              <a:ext uri="{FF2B5EF4-FFF2-40B4-BE49-F238E27FC236}">
                <a16:creationId xmlns:a16="http://schemas.microsoft.com/office/drawing/2014/main" id="{EFCB7F2A-07D9-3EF4-7D64-A0DC6B55B088}"/>
              </a:ext>
            </a:extLst>
          </p:cNvPr>
          <p:cNvSpPr/>
          <p:nvPr/>
        </p:nvSpPr>
        <p:spPr>
          <a:xfrm>
            <a:off x="2095411" y="2063544"/>
            <a:ext cx="4727191" cy="509194"/>
          </a:xfrm>
          <a:prstGeom prst="rect">
            <a:avLst/>
          </a:prstGeom>
          <a:solidFill>
            <a:srgbClr val="FFF2CC"/>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r>
              <a:rPr kumimoji="1" lang="ja-JP" altLang="en-US" sz="750" dirty="0">
                <a:solidFill>
                  <a:schemeClr val="tx1">
                    <a:lumMod val="95000"/>
                    <a:lumOff val="5000"/>
                  </a:schemeClr>
                </a:solidFill>
                <a:latin typeface="Meiryo"/>
                <a:ea typeface="Meiryo"/>
              </a:rPr>
              <a:t>出稿を検討している広告主様の業種、商品、サービスが、本セールスシートに記載の「掲載制限カテゴリー」に該当しないかを必ずご確認ください。</a:t>
            </a:r>
            <a:endParaRPr lang="en-US" altLang="ja-JP" sz="750" dirty="0">
              <a:solidFill>
                <a:schemeClr val="tx1">
                  <a:lumMod val="95000"/>
                  <a:lumOff val="5000"/>
                </a:schemeClr>
              </a:solidFill>
              <a:latin typeface="Meiryo"/>
              <a:ea typeface="Meiryo"/>
            </a:endParaRPr>
          </a:p>
          <a:p>
            <a:r>
              <a:rPr kumimoji="1" lang="en-US" altLang="ja-JP" sz="750" dirty="0">
                <a:solidFill>
                  <a:schemeClr val="tx1">
                    <a:lumMod val="95000"/>
                    <a:lumOff val="5000"/>
                  </a:schemeClr>
                </a:solidFill>
                <a:latin typeface="Meiryo"/>
                <a:ea typeface="Meiryo"/>
              </a:rPr>
              <a:t>※</a:t>
            </a:r>
            <a:r>
              <a:rPr kumimoji="1" lang="ja-JP" altLang="en-US" sz="750" dirty="0">
                <a:solidFill>
                  <a:schemeClr val="tx1">
                    <a:lumMod val="95000"/>
                    <a:lumOff val="5000"/>
                  </a:schemeClr>
                </a:solidFill>
                <a:latin typeface="Meiryo"/>
                <a:ea typeface="Meiryo"/>
              </a:rPr>
              <a:t>判断に迷う場合は、掲載制限カテゴリー確認　依頼フォームよりお問い合わせください。</a:t>
            </a:r>
            <a:endParaRPr lang="ja-JP" altLang="en-US" sz="750" dirty="0">
              <a:solidFill>
                <a:schemeClr val="tx1">
                  <a:lumMod val="95000"/>
                  <a:lumOff val="5000"/>
                </a:schemeClr>
              </a:solidFill>
              <a:latin typeface="Meiryo"/>
              <a:ea typeface="Meiryo"/>
            </a:endParaRPr>
          </a:p>
        </p:txBody>
      </p:sp>
      <p:sp>
        <p:nvSpPr>
          <p:cNvPr id="63" name="正方形/長方形 62">
            <a:extLst>
              <a:ext uri="{FF2B5EF4-FFF2-40B4-BE49-F238E27FC236}">
                <a16:creationId xmlns:a16="http://schemas.microsoft.com/office/drawing/2014/main" id="{5678A4FF-52FD-52A6-2629-D96DDE71A5AA}"/>
              </a:ext>
            </a:extLst>
          </p:cNvPr>
          <p:cNvSpPr/>
          <p:nvPr/>
        </p:nvSpPr>
        <p:spPr>
          <a:xfrm>
            <a:off x="8655471" y="2068293"/>
            <a:ext cx="2127113" cy="503506"/>
          </a:xfrm>
          <a:prstGeom prst="rect">
            <a:avLst/>
          </a:prstGeom>
          <a:solidFill>
            <a:srgbClr val="FFF2CC"/>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r>
              <a:rPr lang="ja-JP" altLang="en-US" sz="750">
                <a:solidFill>
                  <a:srgbClr val="002AFF"/>
                </a:solidFill>
                <a:latin typeface="Meiryo"/>
                <a:ea typeface="Meiryo"/>
                <a:cs typeface="Calibri" panose="020F0502020204030204"/>
              </a:rPr>
              <a:t>オリエンテーション前までに必須</a:t>
            </a:r>
          </a:p>
        </p:txBody>
      </p:sp>
      <p:sp>
        <p:nvSpPr>
          <p:cNvPr id="64" name="正方形/長方形 63">
            <a:extLst>
              <a:ext uri="{FF2B5EF4-FFF2-40B4-BE49-F238E27FC236}">
                <a16:creationId xmlns:a16="http://schemas.microsoft.com/office/drawing/2014/main" id="{09A6D0EE-59BE-1323-5F77-B3D66AFCA68C}"/>
              </a:ext>
            </a:extLst>
          </p:cNvPr>
          <p:cNvSpPr/>
          <p:nvPr/>
        </p:nvSpPr>
        <p:spPr>
          <a:xfrm>
            <a:off x="427757" y="2642526"/>
            <a:ext cx="1556818" cy="434665"/>
          </a:xfrm>
          <a:prstGeom prst="rect">
            <a:avLst/>
          </a:prstGeom>
          <a:solidFill>
            <a:srgbClr val="FFF2CC"/>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r>
              <a:rPr kumimoji="1" lang="ja-JP" altLang="en-US" sz="750" dirty="0">
                <a:solidFill>
                  <a:schemeClr val="tx1">
                    <a:lumMod val="95000"/>
                    <a:lumOff val="5000"/>
                  </a:schemeClr>
                </a:solidFill>
                <a:latin typeface="Meiryo"/>
                <a:ea typeface="Meiryo"/>
              </a:rPr>
              <a:t>リンク先サイトの審査</a:t>
            </a:r>
            <a:r>
              <a:rPr lang="ja-JP" altLang="en-US" sz="750" dirty="0">
                <a:solidFill>
                  <a:schemeClr val="tx1">
                    <a:lumMod val="95000"/>
                    <a:lumOff val="5000"/>
                  </a:schemeClr>
                </a:solidFill>
                <a:latin typeface="Meiryo"/>
                <a:ea typeface="Meiryo"/>
              </a:rPr>
              <a:t>（任意）</a:t>
            </a:r>
            <a:endParaRPr lang="en-US" altLang="ja-JP" sz="750" dirty="0">
              <a:solidFill>
                <a:schemeClr val="tx1">
                  <a:lumMod val="95000"/>
                  <a:lumOff val="5000"/>
                </a:schemeClr>
              </a:solidFill>
              <a:latin typeface="Meiryo" panose="020B0604030504040204" pitchFamily="34" charset="-128"/>
              <a:ea typeface="Meiryo" panose="020B0604030504040204" pitchFamily="34" charset="-128"/>
            </a:endParaRPr>
          </a:p>
        </p:txBody>
      </p:sp>
      <p:sp>
        <p:nvSpPr>
          <p:cNvPr id="65" name="正方形/長方形 64">
            <a:extLst>
              <a:ext uri="{FF2B5EF4-FFF2-40B4-BE49-F238E27FC236}">
                <a16:creationId xmlns:a16="http://schemas.microsoft.com/office/drawing/2014/main" id="{FFB87998-6002-742A-CCFD-1633C633CBE4}"/>
              </a:ext>
            </a:extLst>
          </p:cNvPr>
          <p:cNvSpPr/>
          <p:nvPr/>
        </p:nvSpPr>
        <p:spPr>
          <a:xfrm>
            <a:off x="2098171" y="2642526"/>
            <a:ext cx="4723948" cy="434665"/>
          </a:xfrm>
          <a:prstGeom prst="rect">
            <a:avLst/>
          </a:prstGeom>
          <a:solidFill>
            <a:srgbClr val="FFF2CC"/>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r>
              <a:rPr lang="en-US" altLang="ja-JP" sz="750" dirty="0">
                <a:solidFill>
                  <a:schemeClr val="tx1">
                    <a:lumMod val="95000"/>
                    <a:lumOff val="5000"/>
                  </a:schemeClr>
                </a:solidFill>
                <a:latin typeface="Meiryo"/>
                <a:ea typeface="Meiryo"/>
              </a:rPr>
              <a:t>Yahoo! JAPAN</a:t>
            </a:r>
            <a:r>
              <a:rPr lang="ja-JP" altLang="en-US" sz="750" dirty="0">
                <a:solidFill>
                  <a:schemeClr val="tx1">
                    <a:lumMod val="95000"/>
                    <a:lumOff val="5000"/>
                  </a:schemeClr>
                </a:solidFill>
                <a:latin typeface="Meiryo"/>
                <a:ea typeface="Meiryo"/>
              </a:rPr>
              <a:t>トップページインタラクション企画からリンクする広告主様サイトの審査をお願いします。</a:t>
            </a:r>
            <a:r>
              <a:rPr lang="en-US" altLang="ja-JP" sz="750" dirty="0">
                <a:solidFill>
                  <a:schemeClr val="accent4"/>
                </a:solidFill>
                <a:latin typeface="Meiryo"/>
                <a:ea typeface="Meiryo"/>
              </a:rPr>
              <a:t>※</a:t>
            </a:r>
            <a:r>
              <a:rPr lang="ja-JP" altLang="en-US" sz="750" dirty="0">
                <a:solidFill>
                  <a:schemeClr val="accent4"/>
                </a:solidFill>
                <a:latin typeface="Meiryo"/>
                <a:ea typeface="Meiryo"/>
              </a:rPr>
              <a:t>訴求する商品・サービスによっては入稿前審査が必須となります。詳細は本セールスシートの「入稿前審査」をご参照ください。</a:t>
            </a:r>
          </a:p>
        </p:txBody>
      </p:sp>
      <p:sp>
        <p:nvSpPr>
          <p:cNvPr id="66" name="円/楕円 92">
            <a:extLst>
              <a:ext uri="{FF2B5EF4-FFF2-40B4-BE49-F238E27FC236}">
                <a16:creationId xmlns:a16="http://schemas.microsoft.com/office/drawing/2014/main" id="{5F1A15D1-99A7-9C1D-5B69-3AFA9E9191E3}"/>
              </a:ext>
            </a:extLst>
          </p:cNvPr>
          <p:cNvSpPr/>
          <p:nvPr/>
        </p:nvSpPr>
        <p:spPr>
          <a:xfrm>
            <a:off x="8084028" y="2694507"/>
            <a:ext cx="169200" cy="173271"/>
          </a:xfrm>
          <a:prstGeom prst="ellipse">
            <a:avLst/>
          </a:prstGeom>
          <a:solidFill>
            <a:srgbClr val="FFF2CB"/>
          </a:solidFill>
          <a:ln w="31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endParaRPr kumimoji="1" lang="ja-JP" altLang="en-US" sz="750">
              <a:solidFill>
                <a:schemeClr val="tx1">
                  <a:lumMod val="95000"/>
                  <a:lumOff val="5000"/>
                </a:schemeClr>
              </a:solidFill>
              <a:latin typeface="Meiryo" panose="020B0604030504040204" pitchFamily="34" charset="-128"/>
              <a:ea typeface="Meiryo" panose="020B0604030504040204" pitchFamily="34" charset="-128"/>
            </a:endParaRPr>
          </a:p>
        </p:txBody>
      </p:sp>
      <p:sp>
        <p:nvSpPr>
          <p:cNvPr id="67" name="正方形/長方形 66">
            <a:extLst>
              <a:ext uri="{FF2B5EF4-FFF2-40B4-BE49-F238E27FC236}">
                <a16:creationId xmlns:a16="http://schemas.microsoft.com/office/drawing/2014/main" id="{947FD6BC-38F8-67E5-2FF5-9CCA84DC5D18}"/>
              </a:ext>
            </a:extLst>
          </p:cNvPr>
          <p:cNvSpPr/>
          <p:nvPr/>
        </p:nvSpPr>
        <p:spPr>
          <a:xfrm>
            <a:off x="8655471" y="2642526"/>
            <a:ext cx="2133114" cy="434665"/>
          </a:xfrm>
          <a:prstGeom prst="rect">
            <a:avLst/>
          </a:prstGeom>
          <a:solidFill>
            <a:srgbClr val="FFF2CC"/>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endParaRPr lang="ja-JP" altLang="en-US" sz="750">
              <a:solidFill>
                <a:srgbClr val="002AFF"/>
              </a:solidFill>
              <a:latin typeface="Meiryo"/>
              <a:ea typeface="Meiryo"/>
              <a:cs typeface="Calibri" panose="020F0502020204030204"/>
            </a:endParaRPr>
          </a:p>
        </p:txBody>
      </p:sp>
      <p:sp>
        <p:nvSpPr>
          <p:cNvPr id="68" name="正方形/長方形 67">
            <a:extLst>
              <a:ext uri="{FF2B5EF4-FFF2-40B4-BE49-F238E27FC236}">
                <a16:creationId xmlns:a16="http://schemas.microsoft.com/office/drawing/2014/main" id="{4057D0AC-510F-7513-79C7-A35ED8762198}"/>
              </a:ext>
            </a:extLst>
          </p:cNvPr>
          <p:cNvSpPr/>
          <p:nvPr/>
        </p:nvSpPr>
        <p:spPr>
          <a:xfrm>
            <a:off x="10868478" y="2613751"/>
            <a:ext cx="759441" cy="338999"/>
          </a:xfrm>
          <a:prstGeom prst="rect">
            <a:avLst/>
          </a:prstGeom>
          <a:solidFill>
            <a:schemeClr val="accent5">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r>
              <a:rPr kumimoji="1" lang="ja-JP" altLang="en-US" sz="750">
                <a:solidFill>
                  <a:schemeClr val="tx1">
                    <a:lumMod val="95000"/>
                    <a:lumOff val="5000"/>
                  </a:schemeClr>
                </a:solidFill>
                <a:latin typeface="Meiryo" panose="020B0604030504040204" pitchFamily="34" charset="-128"/>
                <a:ea typeface="Meiryo" panose="020B0604030504040204" pitchFamily="34" charset="-128"/>
                <a:hlinkClick r:id="rId3"/>
              </a:rPr>
              <a:t>入稿前審査依頼フォーム</a:t>
            </a:r>
            <a:endParaRPr kumimoji="1" lang="ja-JP" altLang="en-US" sz="750">
              <a:solidFill>
                <a:schemeClr val="tx1">
                  <a:lumMod val="95000"/>
                  <a:lumOff val="5000"/>
                </a:schemeClr>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406089465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プレースホルダー 1">
            <a:extLst>
              <a:ext uri="{FF2B5EF4-FFF2-40B4-BE49-F238E27FC236}">
                <a16:creationId xmlns:a16="http://schemas.microsoft.com/office/drawing/2014/main" id="{BC09AF39-C10D-A46F-5921-8F6E2E1D47B7}"/>
              </a:ext>
            </a:extLst>
          </p:cNvPr>
          <p:cNvSpPr>
            <a:spLocks noGrp="1"/>
          </p:cNvSpPr>
          <p:nvPr>
            <p:ph type="body" sz="quarter" idx="10"/>
          </p:nvPr>
        </p:nvSpPr>
        <p:spPr>
          <a:xfrm>
            <a:off x="1887808" y="252000"/>
            <a:ext cx="8136904" cy="335028"/>
          </a:xfrm>
        </p:spPr>
        <p:txBody>
          <a:bodyPr/>
          <a:lstStyle/>
          <a:p>
            <a:r>
              <a:rPr lang="ja-JP" altLang="en-US" dirty="0"/>
              <a:t>実施フロー②</a:t>
            </a:r>
            <a:endParaRPr kumimoji="1" lang="ja-JP" altLang="en-US" dirty="0"/>
          </a:p>
        </p:txBody>
      </p:sp>
      <p:sp>
        <p:nvSpPr>
          <p:cNvPr id="6" name="正方形/長方形 5">
            <a:extLst>
              <a:ext uri="{FF2B5EF4-FFF2-40B4-BE49-F238E27FC236}">
                <a16:creationId xmlns:a16="http://schemas.microsoft.com/office/drawing/2014/main" id="{4C140A35-36A6-3CC8-483D-2CDC81FEBF79}"/>
              </a:ext>
            </a:extLst>
          </p:cNvPr>
          <p:cNvSpPr/>
          <p:nvPr/>
        </p:nvSpPr>
        <p:spPr>
          <a:xfrm>
            <a:off x="436709" y="1030622"/>
            <a:ext cx="1556818" cy="3753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r>
              <a:rPr kumimoji="1" lang="ja-JP" altLang="en-US" sz="1200">
                <a:latin typeface="Meiryo" panose="020B0604030504040204" pitchFamily="34" charset="-128"/>
                <a:ea typeface="Meiryo" panose="020B0604030504040204" pitchFamily="34" charset="-128"/>
              </a:rPr>
              <a:t>ステップ</a:t>
            </a:r>
          </a:p>
        </p:txBody>
      </p:sp>
      <p:sp>
        <p:nvSpPr>
          <p:cNvPr id="7" name="正方形/長方形 6">
            <a:extLst>
              <a:ext uri="{FF2B5EF4-FFF2-40B4-BE49-F238E27FC236}">
                <a16:creationId xmlns:a16="http://schemas.microsoft.com/office/drawing/2014/main" id="{F2C50D5F-778C-9B82-A314-E1A877CD0450}"/>
              </a:ext>
            </a:extLst>
          </p:cNvPr>
          <p:cNvSpPr/>
          <p:nvPr/>
        </p:nvSpPr>
        <p:spPr>
          <a:xfrm>
            <a:off x="6908146" y="1030623"/>
            <a:ext cx="1683197" cy="17169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r>
              <a:rPr kumimoji="1" lang="ja-JP" altLang="en-US" sz="1000">
                <a:latin typeface="Meiryo" panose="020B0604030504040204" pitchFamily="34" charset="-128"/>
                <a:ea typeface="Meiryo" panose="020B0604030504040204" pitchFamily="34" charset="-128"/>
              </a:rPr>
              <a:t>対応</a:t>
            </a:r>
            <a:endParaRPr kumimoji="1" lang="ja-JP" altLang="en-US" sz="1200">
              <a:latin typeface="Meiryo" panose="020B0604030504040204" pitchFamily="34" charset="-128"/>
              <a:ea typeface="Meiryo" panose="020B0604030504040204" pitchFamily="34" charset="-128"/>
            </a:endParaRPr>
          </a:p>
        </p:txBody>
      </p:sp>
      <p:sp>
        <p:nvSpPr>
          <p:cNvPr id="8" name="正方形/長方形 7">
            <a:extLst>
              <a:ext uri="{FF2B5EF4-FFF2-40B4-BE49-F238E27FC236}">
                <a16:creationId xmlns:a16="http://schemas.microsoft.com/office/drawing/2014/main" id="{99793FD7-92B9-0536-C6DD-9F6262EC5A20}"/>
              </a:ext>
            </a:extLst>
          </p:cNvPr>
          <p:cNvSpPr/>
          <p:nvPr/>
        </p:nvSpPr>
        <p:spPr>
          <a:xfrm>
            <a:off x="10863906" y="1011572"/>
            <a:ext cx="763433" cy="3753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r>
              <a:rPr kumimoji="1" lang="ja-JP" altLang="en-US" sz="1200">
                <a:latin typeface="Meiryo" panose="020B0604030504040204" pitchFamily="34" charset="-128"/>
                <a:ea typeface="Meiryo" panose="020B0604030504040204" pitchFamily="34" charset="-128"/>
              </a:rPr>
              <a:t>ツール</a:t>
            </a:r>
          </a:p>
        </p:txBody>
      </p:sp>
      <p:sp>
        <p:nvSpPr>
          <p:cNvPr id="9" name="正方形/長方形 8">
            <a:extLst>
              <a:ext uri="{FF2B5EF4-FFF2-40B4-BE49-F238E27FC236}">
                <a16:creationId xmlns:a16="http://schemas.microsoft.com/office/drawing/2014/main" id="{BB479357-E737-A4B1-519B-C8C997402EA9}"/>
              </a:ext>
            </a:extLst>
          </p:cNvPr>
          <p:cNvSpPr/>
          <p:nvPr/>
        </p:nvSpPr>
        <p:spPr>
          <a:xfrm>
            <a:off x="2099791" y="1030622"/>
            <a:ext cx="4730309" cy="3753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r>
              <a:rPr kumimoji="1" lang="ja-JP" altLang="en-US" sz="1200">
                <a:latin typeface="Meiryo" panose="020B0604030504040204" pitchFamily="34" charset="-128"/>
                <a:ea typeface="Meiryo" panose="020B0604030504040204" pitchFamily="34" charset="-128"/>
              </a:rPr>
              <a:t>概要</a:t>
            </a:r>
          </a:p>
        </p:txBody>
      </p:sp>
      <p:sp>
        <p:nvSpPr>
          <p:cNvPr id="10" name="正方形/長方形 9">
            <a:extLst>
              <a:ext uri="{FF2B5EF4-FFF2-40B4-BE49-F238E27FC236}">
                <a16:creationId xmlns:a16="http://schemas.microsoft.com/office/drawing/2014/main" id="{1C89A250-E41C-0F54-11D4-0747CB316886}"/>
              </a:ext>
            </a:extLst>
          </p:cNvPr>
          <p:cNvSpPr/>
          <p:nvPr/>
        </p:nvSpPr>
        <p:spPr>
          <a:xfrm>
            <a:off x="8661152" y="1020330"/>
            <a:ext cx="2131189" cy="37973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r>
              <a:rPr kumimoji="1" lang="ja-JP" altLang="en-US" sz="1200">
                <a:latin typeface="Meiryo" panose="020B0604030504040204" pitchFamily="34" charset="-128"/>
                <a:ea typeface="Meiryo" panose="020B0604030504040204" pitchFamily="34" charset="-128"/>
              </a:rPr>
              <a:t>締切</a:t>
            </a:r>
          </a:p>
        </p:txBody>
      </p:sp>
      <p:sp>
        <p:nvSpPr>
          <p:cNvPr id="33" name="正方形/長方形 32">
            <a:extLst>
              <a:ext uri="{FF2B5EF4-FFF2-40B4-BE49-F238E27FC236}">
                <a16:creationId xmlns:a16="http://schemas.microsoft.com/office/drawing/2014/main" id="{8B0E111B-5A23-B248-3BD7-FF4678938F27}"/>
              </a:ext>
            </a:extLst>
          </p:cNvPr>
          <p:cNvSpPr/>
          <p:nvPr/>
        </p:nvSpPr>
        <p:spPr>
          <a:xfrm>
            <a:off x="6908146" y="1268444"/>
            <a:ext cx="798206" cy="1375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r>
              <a:rPr kumimoji="1" lang="en-US" altLang="ja-JP" sz="800">
                <a:latin typeface="Meiryo" panose="020B0604030504040204" pitchFamily="34" charset="-128"/>
                <a:ea typeface="Meiryo" panose="020B0604030504040204" pitchFamily="34" charset="-128"/>
              </a:rPr>
              <a:t>LINE</a:t>
            </a:r>
            <a:r>
              <a:rPr kumimoji="1" lang="ja-JP" altLang="en-US" sz="800">
                <a:latin typeface="Meiryo" panose="020B0604030504040204" pitchFamily="34" charset="-128"/>
                <a:ea typeface="Meiryo" panose="020B0604030504040204" pitchFamily="34" charset="-128"/>
              </a:rPr>
              <a:t>ヤフー</a:t>
            </a:r>
            <a:endParaRPr kumimoji="1" lang="ja-JP" altLang="en-US" sz="1050">
              <a:latin typeface="Meiryo" panose="020B0604030504040204" pitchFamily="34" charset="-128"/>
              <a:ea typeface="Meiryo" panose="020B0604030504040204" pitchFamily="34" charset="-128"/>
            </a:endParaRPr>
          </a:p>
        </p:txBody>
      </p:sp>
      <p:sp>
        <p:nvSpPr>
          <p:cNvPr id="34" name="正方形/長方形 33">
            <a:extLst>
              <a:ext uri="{FF2B5EF4-FFF2-40B4-BE49-F238E27FC236}">
                <a16:creationId xmlns:a16="http://schemas.microsoft.com/office/drawing/2014/main" id="{FABB5943-FB17-9A44-45C7-1A25EA8CF1B5}"/>
              </a:ext>
            </a:extLst>
          </p:cNvPr>
          <p:cNvSpPr/>
          <p:nvPr/>
        </p:nvSpPr>
        <p:spPr>
          <a:xfrm>
            <a:off x="7794001" y="1268444"/>
            <a:ext cx="798206" cy="1375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r>
              <a:rPr kumimoji="1" lang="ja-JP" altLang="en-US" sz="700" dirty="0">
                <a:solidFill>
                  <a:schemeClr val="bg1"/>
                </a:solidFill>
                <a:latin typeface="Meiryo" panose="020B0604030504040204" pitchFamily="34" charset="-128"/>
                <a:ea typeface="Meiryo" panose="020B0604030504040204" pitchFamily="34" charset="-128"/>
              </a:rPr>
              <a:t>代理店</a:t>
            </a:r>
            <a:r>
              <a:rPr kumimoji="1" lang="en-US" altLang="ja-JP" sz="700" dirty="0">
                <a:solidFill>
                  <a:schemeClr val="bg1"/>
                </a:solidFill>
                <a:latin typeface="Meiryo" panose="020B0604030504040204" pitchFamily="34" charset="-128"/>
                <a:ea typeface="Meiryo" panose="020B0604030504040204" pitchFamily="34" charset="-128"/>
              </a:rPr>
              <a:t>/</a:t>
            </a:r>
            <a:r>
              <a:rPr kumimoji="1" lang="ja-JP" altLang="en-US" sz="700" dirty="0">
                <a:solidFill>
                  <a:schemeClr val="bg1"/>
                </a:solidFill>
                <a:latin typeface="Meiryo" panose="020B0604030504040204" pitchFamily="34" charset="-128"/>
                <a:ea typeface="Meiryo" panose="020B0604030504040204" pitchFamily="34" charset="-128"/>
              </a:rPr>
              <a:t>広告主</a:t>
            </a:r>
            <a:endParaRPr kumimoji="1" lang="ja-JP" altLang="en-US" sz="1000" dirty="0">
              <a:solidFill>
                <a:schemeClr val="bg1"/>
              </a:solidFill>
              <a:latin typeface="Meiryo" panose="020B0604030504040204" pitchFamily="34" charset="-128"/>
              <a:ea typeface="Meiryo" panose="020B0604030504040204" pitchFamily="34" charset="-128"/>
            </a:endParaRPr>
          </a:p>
        </p:txBody>
      </p:sp>
      <p:sp>
        <p:nvSpPr>
          <p:cNvPr id="35" name="正方形/長方形 34">
            <a:extLst>
              <a:ext uri="{FF2B5EF4-FFF2-40B4-BE49-F238E27FC236}">
                <a16:creationId xmlns:a16="http://schemas.microsoft.com/office/drawing/2014/main" id="{006CB10C-001C-952C-FBB6-4364DC40BD90}"/>
              </a:ext>
            </a:extLst>
          </p:cNvPr>
          <p:cNvSpPr/>
          <p:nvPr/>
        </p:nvSpPr>
        <p:spPr>
          <a:xfrm>
            <a:off x="436709" y="1495522"/>
            <a:ext cx="1556818" cy="277233"/>
          </a:xfrm>
          <a:prstGeom prst="rect">
            <a:avLst/>
          </a:prstGeom>
          <a:solidFill>
            <a:srgbClr val="FFF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r>
              <a:rPr kumimoji="1" lang="ja-JP" altLang="en-US" sz="750" dirty="0">
                <a:solidFill>
                  <a:schemeClr val="tx1">
                    <a:lumMod val="95000"/>
                    <a:lumOff val="5000"/>
                  </a:schemeClr>
                </a:solidFill>
                <a:latin typeface="Meiryo" panose="020B0604030504040204" pitchFamily="34" charset="-128"/>
                <a:ea typeface="Meiryo" panose="020B0604030504040204" pitchFamily="34" charset="-128"/>
              </a:rPr>
              <a:t>絵コンテの確認</a:t>
            </a:r>
          </a:p>
        </p:txBody>
      </p:sp>
      <p:sp>
        <p:nvSpPr>
          <p:cNvPr id="36" name="正方形/長方形 35">
            <a:extLst>
              <a:ext uri="{FF2B5EF4-FFF2-40B4-BE49-F238E27FC236}">
                <a16:creationId xmlns:a16="http://schemas.microsoft.com/office/drawing/2014/main" id="{BB8454A6-EB75-96A6-EA41-228F990655DA}"/>
              </a:ext>
            </a:extLst>
          </p:cNvPr>
          <p:cNvSpPr/>
          <p:nvPr/>
        </p:nvSpPr>
        <p:spPr>
          <a:xfrm>
            <a:off x="436709" y="1849301"/>
            <a:ext cx="1556818" cy="277233"/>
          </a:xfrm>
          <a:prstGeom prst="rect">
            <a:avLst/>
          </a:prstGeom>
          <a:solidFill>
            <a:srgbClr val="06C755">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r>
              <a:rPr lang="ja-JP" altLang="en-US" sz="750" dirty="0">
                <a:solidFill>
                  <a:schemeClr val="tx1">
                    <a:lumMod val="95000"/>
                    <a:lumOff val="5000"/>
                  </a:schemeClr>
                </a:solidFill>
                <a:latin typeface="Meiryo" panose="020B0604030504040204" pitchFamily="34" charset="-128"/>
                <a:ea typeface="Meiryo" panose="020B0604030504040204" pitchFamily="34" charset="-128"/>
              </a:rPr>
              <a:t>絵コンテ修正案の提出（</a:t>
            </a:r>
            <a:r>
              <a:rPr lang="en-US" altLang="ja-JP" sz="750" dirty="0">
                <a:solidFill>
                  <a:schemeClr val="tx1">
                    <a:lumMod val="95000"/>
                    <a:lumOff val="5000"/>
                  </a:schemeClr>
                </a:solidFill>
                <a:latin typeface="Meiryo" panose="020B0604030504040204" pitchFamily="34" charset="-128"/>
                <a:ea typeface="Meiryo" panose="020B0604030504040204" pitchFamily="34" charset="-128"/>
              </a:rPr>
              <a:t>Fix</a:t>
            </a:r>
            <a:r>
              <a:rPr lang="ja-JP" altLang="en-US" sz="750" dirty="0">
                <a:solidFill>
                  <a:schemeClr val="tx1">
                    <a:lumMod val="95000"/>
                    <a:lumOff val="5000"/>
                  </a:schemeClr>
                </a:solidFill>
                <a:latin typeface="Meiryo" panose="020B0604030504040204" pitchFamily="34" charset="-128"/>
                <a:ea typeface="Meiryo" panose="020B0604030504040204" pitchFamily="34" charset="-128"/>
              </a:rPr>
              <a:t>）</a:t>
            </a:r>
            <a:endParaRPr kumimoji="1" lang="ja-JP" altLang="en-US" sz="750" dirty="0">
              <a:solidFill>
                <a:schemeClr val="tx1">
                  <a:lumMod val="95000"/>
                  <a:lumOff val="5000"/>
                </a:schemeClr>
              </a:solidFill>
              <a:latin typeface="Meiryo" panose="020B0604030504040204" pitchFamily="34" charset="-128"/>
              <a:ea typeface="Meiryo" panose="020B0604030504040204" pitchFamily="34" charset="-128"/>
            </a:endParaRPr>
          </a:p>
        </p:txBody>
      </p:sp>
      <p:sp>
        <p:nvSpPr>
          <p:cNvPr id="11" name="正方形/長方形 10">
            <a:extLst>
              <a:ext uri="{FF2B5EF4-FFF2-40B4-BE49-F238E27FC236}">
                <a16:creationId xmlns:a16="http://schemas.microsoft.com/office/drawing/2014/main" id="{23CEE98B-1F59-14D3-554F-973831FEEBAC}"/>
              </a:ext>
            </a:extLst>
          </p:cNvPr>
          <p:cNvSpPr/>
          <p:nvPr/>
        </p:nvSpPr>
        <p:spPr>
          <a:xfrm>
            <a:off x="436709" y="2193920"/>
            <a:ext cx="1556818" cy="277233"/>
          </a:xfrm>
          <a:prstGeom prst="rect">
            <a:avLst/>
          </a:prstGeom>
          <a:solidFill>
            <a:srgbClr val="06C755">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r>
              <a:rPr lang="ja-JP" altLang="en-US" sz="750" dirty="0">
                <a:solidFill>
                  <a:schemeClr val="tx1">
                    <a:lumMod val="95000"/>
                    <a:lumOff val="5000"/>
                  </a:schemeClr>
                </a:solidFill>
                <a:latin typeface="Meiryo" panose="020B0604030504040204" pitchFamily="34" charset="-128"/>
                <a:ea typeface="Meiryo" panose="020B0604030504040204" pitchFamily="34" charset="-128"/>
              </a:rPr>
              <a:t>演出動画の初稿提出</a:t>
            </a:r>
            <a:endParaRPr kumimoji="1" lang="ja-JP" altLang="en-US" sz="750" dirty="0">
              <a:solidFill>
                <a:schemeClr val="tx1">
                  <a:lumMod val="95000"/>
                  <a:lumOff val="5000"/>
                </a:schemeClr>
              </a:solidFill>
              <a:latin typeface="Meiryo" panose="020B0604030504040204" pitchFamily="34" charset="-128"/>
              <a:ea typeface="Meiryo" panose="020B0604030504040204" pitchFamily="34" charset="-128"/>
            </a:endParaRPr>
          </a:p>
        </p:txBody>
      </p:sp>
      <p:sp>
        <p:nvSpPr>
          <p:cNvPr id="12" name="正方形/長方形 11">
            <a:extLst>
              <a:ext uri="{FF2B5EF4-FFF2-40B4-BE49-F238E27FC236}">
                <a16:creationId xmlns:a16="http://schemas.microsoft.com/office/drawing/2014/main" id="{F8CEB550-CC81-BE2B-8F6F-259916881616}"/>
              </a:ext>
            </a:extLst>
          </p:cNvPr>
          <p:cNvSpPr/>
          <p:nvPr/>
        </p:nvSpPr>
        <p:spPr>
          <a:xfrm>
            <a:off x="2099791" y="1495522"/>
            <a:ext cx="4730309" cy="277233"/>
          </a:xfrm>
          <a:prstGeom prst="rect">
            <a:avLst/>
          </a:prstGeom>
          <a:solidFill>
            <a:srgbClr val="FFF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r>
              <a:rPr kumimoji="1" lang="ja-JP" altLang="en-US" sz="750" dirty="0">
                <a:solidFill>
                  <a:schemeClr val="tx1">
                    <a:lumMod val="95000"/>
                    <a:lumOff val="5000"/>
                  </a:schemeClr>
                </a:solidFill>
                <a:latin typeface="Meiryo" panose="020B0604030504040204" pitchFamily="34" charset="-128"/>
                <a:ea typeface="Meiryo" panose="020B0604030504040204" pitchFamily="34" charset="-128"/>
              </a:rPr>
              <a:t>締切までに絵コンテ案の内容を確認頂き、フィードバックをお願いします。</a:t>
            </a:r>
          </a:p>
        </p:txBody>
      </p:sp>
      <p:sp>
        <p:nvSpPr>
          <p:cNvPr id="13" name="正方形/長方形 12">
            <a:extLst>
              <a:ext uri="{FF2B5EF4-FFF2-40B4-BE49-F238E27FC236}">
                <a16:creationId xmlns:a16="http://schemas.microsoft.com/office/drawing/2014/main" id="{62E7BED6-A6C1-D9BE-CDCF-540B8B45FEA9}"/>
              </a:ext>
            </a:extLst>
          </p:cNvPr>
          <p:cNvSpPr/>
          <p:nvPr/>
        </p:nvSpPr>
        <p:spPr>
          <a:xfrm>
            <a:off x="2099791" y="1849301"/>
            <a:ext cx="4724787" cy="277233"/>
          </a:xfrm>
          <a:prstGeom prst="rect">
            <a:avLst/>
          </a:prstGeom>
          <a:solidFill>
            <a:srgbClr val="06C755">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r>
              <a:rPr kumimoji="1" lang="ja-JP" altLang="en-US" sz="750" dirty="0">
                <a:solidFill>
                  <a:schemeClr val="tx1">
                    <a:lumMod val="95000"/>
                    <a:lumOff val="5000"/>
                  </a:schemeClr>
                </a:solidFill>
                <a:latin typeface="Meiryo" panose="020B0604030504040204" pitchFamily="34" charset="-128"/>
                <a:ea typeface="Meiryo" panose="020B0604030504040204" pitchFamily="34" charset="-128"/>
              </a:rPr>
              <a:t>フィードバック頂いた内容を元に絵コンテ（静止画バナーと演出動画）の修正案を再度提出させて頂きます。</a:t>
            </a:r>
          </a:p>
        </p:txBody>
      </p:sp>
      <p:sp>
        <p:nvSpPr>
          <p:cNvPr id="14" name="正方形/長方形 13">
            <a:extLst>
              <a:ext uri="{FF2B5EF4-FFF2-40B4-BE49-F238E27FC236}">
                <a16:creationId xmlns:a16="http://schemas.microsoft.com/office/drawing/2014/main" id="{A2B5FE9D-9FD1-A03B-EE48-DE5B83B63CCB}"/>
              </a:ext>
            </a:extLst>
          </p:cNvPr>
          <p:cNvSpPr/>
          <p:nvPr/>
        </p:nvSpPr>
        <p:spPr>
          <a:xfrm>
            <a:off x="2099791" y="2193920"/>
            <a:ext cx="4730309" cy="277233"/>
          </a:xfrm>
          <a:prstGeom prst="rect">
            <a:avLst/>
          </a:prstGeom>
          <a:solidFill>
            <a:srgbClr val="06C755">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r>
              <a:rPr lang="ja-JP" altLang="en-US" sz="750" dirty="0">
                <a:solidFill>
                  <a:schemeClr val="tx1">
                    <a:lumMod val="95000"/>
                    <a:lumOff val="5000"/>
                  </a:schemeClr>
                </a:solidFill>
                <a:latin typeface="Meiryo" panose="020B0604030504040204" pitchFamily="34" charset="-128"/>
                <a:ea typeface="Meiryo" panose="020B0604030504040204" pitchFamily="34" charset="-128"/>
              </a:rPr>
              <a:t>絵コンテの修正案をベースに演出動画の初稿を提出させて頂きます。</a:t>
            </a:r>
            <a:r>
              <a:rPr lang="en-US" altLang="ja-JP" sz="750" dirty="0">
                <a:solidFill>
                  <a:schemeClr val="tx1">
                    <a:lumMod val="95000"/>
                    <a:lumOff val="5000"/>
                  </a:schemeClr>
                </a:solidFill>
                <a:latin typeface="Meiryo" panose="020B0604030504040204" pitchFamily="34" charset="-128"/>
                <a:ea typeface="Meiryo" panose="020B0604030504040204" pitchFamily="34" charset="-128"/>
              </a:rPr>
              <a:t>※</a:t>
            </a:r>
            <a:r>
              <a:rPr lang="ja-JP" altLang="en-US" sz="750" dirty="0">
                <a:solidFill>
                  <a:schemeClr val="tx1">
                    <a:lumMod val="95000"/>
                    <a:lumOff val="5000"/>
                  </a:schemeClr>
                </a:solidFill>
                <a:latin typeface="Meiryo" panose="020B0604030504040204" pitchFamily="34" charset="-128"/>
                <a:ea typeface="Meiryo" panose="020B0604030504040204" pitchFamily="34" charset="-128"/>
              </a:rPr>
              <a:t>広告としての適正性（広告審査）と媒体掲載に問題がないか（サービス審査）の</a:t>
            </a:r>
            <a:r>
              <a:rPr lang="en-US" altLang="ja-JP" sz="750" dirty="0">
                <a:solidFill>
                  <a:schemeClr val="tx1">
                    <a:lumMod val="95000"/>
                    <a:lumOff val="5000"/>
                  </a:schemeClr>
                </a:solidFill>
                <a:latin typeface="Meiryo" panose="020B0604030504040204" pitchFamily="34" charset="-128"/>
                <a:ea typeface="Meiryo" panose="020B0604030504040204" pitchFamily="34" charset="-128"/>
              </a:rPr>
              <a:t>2</a:t>
            </a:r>
            <a:r>
              <a:rPr lang="ja-JP" altLang="en-US" sz="750" dirty="0">
                <a:solidFill>
                  <a:schemeClr val="tx1">
                    <a:lumMod val="95000"/>
                    <a:lumOff val="5000"/>
                  </a:schemeClr>
                </a:solidFill>
                <a:latin typeface="Meiryo" panose="020B0604030504040204" pitchFamily="34" charset="-128"/>
                <a:ea typeface="Meiryo" panose="020B0604030504040204" pitchFamily="34" charset="-128"/>
              </a:rPr>
              <a:t>点を社内確認します。</a:t>
            </a:r>
            <a:endParaRPr kumimoji="1" lang="ja-JP" altLang="en-US" sz="750" dirty="0">
              <a:solidFill>
                <a:schemeClr val="tx1">
                  <a:lumMod val="95000"/>
                  <a:lumOff val="5000"/>
                </a:schemeClr>
              </a:solidFill>
              <a:latin typeface="Meiryo" panose="020B0604030504040204" pitchFamily="34" charset="-128"/>
              <a:ea typeface="Meiryo" panose="020B0604030504040204" pitchFamily="34" charset="-128"/>
            </a:endParaRPr>
          </a:p>
        </p:txBody>
      </p:sp>
      <p:sp>
        <p:nvSpPr>
          <p:cNvPr id="15" name="正方形/長方形 14">
            <a:extLst>
              <a:ext uri="{FF2B5EF4-FFF2-40B4-BE49-F238E27FC236}">
                <a16:creationId xmlns:a16="http://schemas.microsoft.com/office/drawing/2014/main" id="{C2DEA07C-5864-503C-F970-87D06EA680BF}"/>
              </a:ext>
            </a:extLst>
          </p:cNvPr>
          <p:cNvSpPr/>
          <p:nvPr/>
        </p:nvSpPr>
        <p:spPr>
          <a:xfrm>
            <a:off x="436709" y="2540261"/>
            <a:ext cx="1556818" cy="277233"/>
          </a:xfrm>
          <a:prstGeom prst="rect">
            <a:avLst/>
          </a:prstGeom>
          <a:solidFill>
            <a:srgbClr val="FFF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r>
              <a:rPr lang="ja-JP" altLang="en-US" sz="750" dirty="0">
                <a:solidFill>
                  <a:schemeClr val="tx1">
                    <a:lumMod val="95000"/>
                    <a:lumOff val="5000"/>
                  </a:schemeClr>
                </a:solidFill>
                <a:latin typeface="Meiryo" panose="020B0604030504040204" pitchFamily="34" charset="-128"/>
                <a:ea typeface="Meiryo" panose="020B0604030504040204" pitchFamily="34" charset="-128"/>
              </a:rPr>
              <a:t>演出動画の初稿</a:t>
            </a:r>
            <a:r>
              <a:rPr kumimoji="1" lang="ja-JP" altLang="en-US" sz="750" dirty="0">
                <a:solidFill>
                  <a:schemeClr val="tx1">
                    <a:lumMod val="95000"/>
                    <a:lumOff val="5000"/>
                  </a:schemeClr>
                </a:solidFill>
                <a:latin typeface="Meiryo" panose="020B0604030504040204" pitchFamily="34" charset="-128"/>
                <a:ea typeface="Meiryo" panose="020B0604030504040204" pitchFamily="34" charset="-128"/>
              </a:rPr>
              <a:t>の確認</a:t>
            </a:r>
          </a:p>
        </p:txBody>
      </p:sp>
      <p:sp>
        <p:nvSpPr>
          <p:cNvPr id="16" name="正方形/長方形 15">
            <a:extLst>
              <a:ext uri="{FF2B5EF4-FFF2-40B4-BE49-F238E27FC236}">
                <a16:creationId xmlns:a16="http://schemas.microsoft.com/office/drawing/2014/main" id="{8C6E1608-1EFC-5730-08D1-0FA898DBF1E4}"/>
              </a:ext>
            </a:extLst>
          </p:cNvPr>
          <p:cNvSpPr/>
          <p:nvPr/>
        </p:nvSpPr>
        <p:spPr>
          <a:xfrm>
            <a:off x="2099791" y="2540261"/>
            <a:ext cx="4730309" cy="277233"/>
          </a:xfrm>
          <a:prstGeom prst="rect">
            <a:avLst/>
          </a:prstGeom>
          <a:solidFill>
            <a:srgbClr val="FFF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r>
              <a:rPr kumimoji="1" lang="ja-JP" altLang="en-US" sz="750" dirty="0">
                <a:solidFill>
                  <a:schemeClr val="tx1">
                    <a:lumMod val="95000"/>
                    <a:lumOff val="5000"/>
                  </a:schemeClr>
                </a:solidFill>
                <a:latin typeface="Meiryo" panose="020B0604030504040204" pitchFamily="34" charset="-128"/>
                <a:ea typeface="Meiryo" panose="020B0604030504040204" pitchFamily="34" charset="-128"/>
              </a:rPr>
              <a:t>締切までに演出動画の内容を確認頂き、フィードバックをお願いします。</a:t>
            </a:r>
          </a:p>
        </p:txBody>
      </p:sp>
      <p:sp>
        <p:nvSpPr>
          <p:cNvPr id="17" name="正方形/長方形 16">
            <a:extLst>
              <a:ext uri="{FF2B5EF4-FFF2-40B4-BE49-F238E27FC236}">
                <a16:creationId xmlns:a16="http://schemas.microsoft.com/office/drawing/2014/main" id="{0B75F1DC-969B-BFD6-D3F3-073F6DAA3208}"/>
              </a:ext>
            </a:extLst>
          </p:cNvPr>
          <p:cNvSpPr/>
          <p:nvPr/>
        </p:nvSpPr>
        <p:spPr>
          <a:xfrm>
            <a:off x="436709" y="2884734"/>
            <a:ext cx="1556818" cy="277233"/>
          </a:xfrm>
          <a:prstGeom prst="rect">
            <a:avLst/>
          </a:prstGeom>
          <a:solidFill>
            <a:srgbClr val="06C755">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r>
              <a:rPr lang="ja-JP" altLang="en-US" sz="750" dirty="0">
                <a:solidFill>
                  <a:schemeClr val="tx1">
                    <a:lumMod val="95000"/>
                    <a:lumOff val="5000"/>
                  </a:schemeClr>
                </a:solidFill>
                <a:latin typeface="Meiryo" panose="020B0604030504040204" pitchFamily="34" charset="-128"/>
                <a:ea typeface="Meiryo" panose="020B0604030504040204" pitchFamily="34" charset="-128"/>
              </a:rPr>
              <a:t>演出動画の修正案の提出（</a:t>
            </a:r>
            <a:r>
              <a:rPr lang="en-US" altLang="ja-JP" sz="750" dirty="0">
                <a:solidFill>
                  <a:schemeClr val="tx1">
                    <a:lumMod val="95000"/>
                    <a:lumOff val="5000"/>
                  </a:schemeClr>
                </a:solidFill>
                <a:latin typeface="Meiryo" panose="020B0604030504040204" pitchFamily="34" charset="-128"/>
                <a:ea typeface="Meiryo" panose="020B0604030504040204" pitchFamily="34" charset="-128"/>
              </a:rPr>
              <a:t>Fix</a:t>
            </a:r>
            <a:r>
              <a:rPr lang="ja-JP" altLang="en-US" sz="750" dirty="0">
                <a:solidFill>
                  <a:schemeClr val="tx1">
                    <a:lumMod val="95000"/>
                    <a:lumOff val="5000"/>
                  </a:schemeClr>
                </a:solidFill>
                <a:latin typeface="Meiryo" panose="020B0604030504040204" pitchFamily="34" charset="-128"/>
                <a:ea typeface="Meiryo" panose="020B0604030504040204" pitchFamily="34" charset="-128"/>
              </a:rPr>
              <a:t>）</a:t>
            </a:r>
            <a:endParaRPr kumimoji="1" lang="ja-JP" altLang="en-US" sz="750" dirty="0">
              <a:solidFill>
                <a:schemeClr val="tx1">
                  <a:lumMod val="95000"/>
                  <a:lumOff val="5000"/>
                </a:schemeClr>
              </a:solidFill>
              <a:latin typeface="Meiryo" panose="020B0604030504040204" pitchFamily="34" charset="-128"/>
              <a:ea typeface="Meiryo" panose="020B0604030504040204" pitchFamily="34" charset="-128"/>
            </a:endParaRPr>
          </a:p>
        </p:txBody>
      </p:sp>
      <p:sp>
        <p:nvSpPr>
          <p:cNvPr id="18" name="正方形/長方形 17">
            <a:extLst>
              <a:ext uri="{FF2B5EF4-FFF2-40B4-BE49-F238E27FC236}">
                <a16:creationId xmlns:a16="http://schemas.microsoft.com/office/drawing/2014/main" id="{CD1D862D-356B-A012-05D7-AE4972027F80}"/>
              </a:ext>
            </a:extLst>
          </p:cNvPr>
          <p:cNvSpPr/>
          <p:nvPr/>
        </p:nvSpPr>
        <p:spPr>
          <a:xfrm>
            <a:off x="2099791" y="2884734"/>
            <a:ext cx="4730309" cy="277233"/>
          </a:xfrm>
          <a:prstGeom prst="rect">
            <a:avLst/>
          </a:prstGeom>
          <a:solidFill>
            <a:srgbClr val="06C755">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r>
              <a:rPr kumimoji="1" lang="ja-JP" altLang="en-US" sz="750" dirty="0">
                <a:solidFill>
                  <a:schemeClr val="tx1">
                    <a:lumMod val="95000"/>
                    <a:lumOff val="5000"/>
                  </a:schemeClr>
                </a:solidFill>
                <a:latin typeface="Meiryo" panose="020B0604030504040204" pitchFamily="34" charset="-128"/>
                <a:ea typeface="Meiryo" panose="020B0604030504040204" pitchFamily="34" charset="-128"/>
              </a:rPr>
              <a:t>フィードバック頂いた内容を元に演出動画の修正案を再度提出させて頂きます。</a:t>
            </a:r>
            <a:r>
              <a:rPr lang="en-US" altLang="ja-JP" sz="750" dirty="0">
                <a:solidFill>
                  <a:schemeClr val="tx1">
                    <a:lumMod val="95000"/>
                    <a:lumOff val="5000"/>
                  </a:schemeClr>
                </a:solidFill>
                <a:latin typeface="Meiryo" panose="020B0604030504040204" pitchFamily="34" charset="-128"/>
                <a:ea typeface="Meiryo" panose="020B0604030504040204" pitchFamily="34" charset="-128"/>
              </a:rPr>
              <a:t> ※</a:t>
            </a:r>
            <a:r>
              <a:rPr lang="ja-JP" altLang="en-US" sz="750" dirty="0">
                <a:solidFill>
                  <a:schemeClr val="tx1">
                    <a:lumMod val="95000"/>
                    <a:lumOff val="5000"/>
                  </a:schemeClr>
                </a:solidFill>
                <a:latin typeface="Meiryo" panose="020B0604030504040204" pitchFamily="34" charset="-128"/>
                <a:ea typeface="Meiryo" panose="020B0604030504040204" pitchFamily="34" charset="-128"/>
              </a:rPr>
              <a:t>広告としての適正性（広告審査）と媒体掲載に問題がないか（サービス審査）の</a:t>
            </a:r>
            <a:r>
              <a:rPr lang="en-US" altLang="ja-JP" sz="750" dirty="0">
                <a:solidFill>
                  <a:schemeClr val="tx1">
                    <a:lumMod val="95000"/>
                    <a:lumOff val="5000"/>
                  </a:schemeClr>
                </a:solidFill>
                <a:latin typeface="Meiryo" panose="020B0604030504040204" pitchFamily="34" charset="-128"/>
                <a:ea typeface="Meiryo" panose="020B0604030504040204" pitchFamily="34" charset="-128"/>
              </a:rPr>
              <a:t>2</a:t>
            </a:r>
            <a:r>
              <a:rPr lang="ja-JP" altLang="en-US" sz="750" dirty="0">
                <a:solidFill>
                  <a:schemeClr val="tx1">
                    <a:lumMod val="95000"/>
                    <a:lumOff val="5000"/>
                  </a:schemeClr>
                </a:solidFill>
                <a:latin typeface="Meiryo" panose="020B0604030504040204" pitchFamily="34" charset="-128"/>
                <a:ea typeface="Meiryo" panose="020B0604030504040204" pitchFamily="34" charset="-128"/>
              </a:rPr>
              <a:t>点を社内確認します。</a:t>
            </a:r>
            <a:endParaRPr kumimoji="1" lang="ja-JP" altLang="en-US" sz="750" dirty="0">
              <a:solidFill>
                <a:schemeClr val="tx1">
                  <a:lumMod val="95000"/>
                  <a:lumOff val="5000"/>
                </a:schemeClr>
              </a:solidFill>
              <a:latin typeface="Meiryo" panose="020B0604030504040204" pitchFamily="34" charset="-128"/>
              <a:ea typeface="Meiryo" panose="020B0604030504040204" pitchFamily="34" charset="-128"/>
            </a:endParaRPr>
          </a:p>
        </p:txBody>
      </p:sp>
      <p:sp>
        <p:nvSpPr>
          <p:cNvPr id="19" name="Google Shape;94;p17">
            <a:extLst>
              <a:ext uri="{FF2B5EF4-FFF2-40B4-BE49-F238E27FC236}">
                <a16:creationId xmlns:a16="http://schemas.microsoft.com/office/drawing/2014/main" id="{16624AF7-6040-0527-C52B-C7DAA10F5998}"/>
              </a:ext>
            </a:extLst>
          </p:cNvPr>
          <p:cNvSpPr txBox="1"/>
          <p:nvPr/>
        </p:nvSpPr>
        <p:spPr>
          <a:xfrm>
            <a:off x="587375" y="5935062"/>
            <a:ext cx="11327342" cy="448553"/>
          </a:xfrm>
          <a:prstGeom prst="rect">
            <a:avLst/>
          </a:prstGeom>
          <a:noFill/>
          <a:ln>
            <a:noFill/>
          </a:ln>
        </p:spPr>
        <p:txBody>
          <a:bodyPr spcFirstLastPara="1" wrap="square" lIns="0" tIns="0" rIns="0" bIns="0" anchor="t" anchorCtr="0">
            <a:noAutofit/>
          </a:bodyPr>
          <a:lstStyle>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a:lstStyle>
          <a:p>
            <a:pPr marL="236855" indent="-236855">
              <a:buClr>
                <a:schemeClr val="dk1"/>
              </a:buClr>
              <a:buSzPts val="1400"/>
            </a:pPr>
            <a:r>
              <a:rPr lang="en-US" altLang="ja-JP" sz="800" dirty="0">
                <a:latin typeface="Meiryo"/>
                <a:ea typeface="Meiryo"/>
                <a:cs typeface="Meiryo"/>
                <a:sym typeface="Meiryo"/>
              </a:rPr>
              <a:t>※ </a:t>
            </a:r>
            <a:r>
              <a:rPr lang="ja-JP" altLang="en-US" sz="800" dirty="0">
                <a:latin typeface="Meiryo"/>
                <a:ea typeface="Meiryo"/>
                <a:cs typeface="Meiryo"/>
                <a:sym typeface="Meiryo"/>
              </a:rPr>
              <a:t>上記は一般的なステップの目安となりますので、詳細は弊社からご連絡するスケジュールをご確認頂き、そちらに記載のある通りに進行をお願いします</a:t>
            </a:r>
            <a:endParaRPr lang="en-US" altLang="ja-JP" sz="800" dirty="0">
              <a:latin typeface="Meiryo"/>
              <a:ea typeface="Meiryo"/>
              <a:cs typeface="Meiryo"/>
              <a:sym typeface="Meiryo"/>
            </a:endParaRPr>
          </a:p>
          <a:p>
            <a:pPr marL="236855" indent="-236855">
              <a:buClr>
                <a:schemeClr val="dk1"/>
              </a:buClr>
              <a:buSzPts val="1400"/>
            </a:pPr>
            <a:r>
              <a:rPr lang="en-US" altLang="ja-JP" sz="800" dirty="0">
                <a:latin typeface="Meiryo"/>
                <a:ea typeface="Meiryo"/>
                <a:cs typeface="Meiryo"/>
                <a:sym typeface="Meiryo"/>
              </a:rPr>
              <a:t>※ </a:t>
            </a:r>
            <a:r>
              <a:rPr lang="en-US" altLang="ja-JP" sz="800" dirty="0">
                <a:solidFill>
                  <a:schemeClr val="tx1">
                    <a:lumMod val="95000"/>
                    <a:lumOff val="5000"/>
                  </a:schemeClr>
                </a:solidFill>
                <a:latin typeface="Meiryo"/>
                <a:ea typeface="Meiryo"/>
              </a:rPr>
              <a:t>Yahoo! JAPAN</a:t>
            </a:r>
            <a:r>
              <a:rPr lang="ja-JP" altLang="en-US" sz="800" dirty="0">
                <a:solidFill>
                  <a:schemeClr val="tx1">
                    <a:lumMod val="95000"/>
                    <a:lumOff val="5000"/>
                  </a:schemeClr>
                </a:solidFill>
                <a:latin typeface="Meiryo"/>
                <a:ea typeface="Meiryo"/>
              </a:rPr>
              <a:t>トップページインタラクション企画</a:t>
            </a:r>
            <a:r>
              <a:rPr lang="ja-JP" altLang="en-US" sz="800" dirty="0">
                <a:latin typeface="Meiryo"/>
                <a:ea typeface="Meiryo"/>
                <a:cs typeface="Meiryo"/>
                <a:sym typeface="Meiryo"/>
              </a:rPr>
              <a:t>を実施する場合、</a:t>
            </a:r>
            <a:r>
              <a:rPr lang="en-US" altLang="ja-JP" sz="800" dirty="0">
                <a:latin typeface="Meiryo"/>
                <a:ea typeface="Meiryo"/>
                <a:cs typeface="Meiryo"/>
                <a:sym typeface="Meiryo"/>
              </a:rPr>
              <a:t> </a:t>
            </a:r>
            <a:r>
              <a:rPr lang="ja-JP" altLang="en-US" sz="800" dirty="0">
                <a:latin typeface="Meiryo"/>
                <a:ea typeface="Meiryo"/>
                <a:cs typeface="Meiryo"/>
                <a:sym typeface="Meiryo"/>
              </a:rPr>
              <a:t>クリエイティブの制作に最大で</a:t>
            </a:r>
            <a:r>
              <a:rPr lang="en-US" altLang="ja-JP" sz="800" dirty="0">
                <a:latin typeface="Meiryo"/>
                <a:ea typeface="Meiryo"/>
                <a:cs typeface="Meiryo"/>
                <a:sym typeface="Meiryo"/>
              </a:rPr>
              <a:t>2</a:t>
            </a:r>
            <a:r>
              <a:rPr lang="ja-JP" altLang="en-US" sz="800" dirty="0">
                <a:latin typeface="Meiryo"/>
                <a:ea typeface="Meiryo"/>
                <a:cs typeface="Meiryo"/>
                <a:sym typeface="Meiryo"/>
              </a:rPr>
              <a:t>か月かかるため、余裕を持ったご提案をお願いいたします</a:t>
            </a:r>
            <a:endParaRPr lang="en-US" altLang="ja-JP" sz="800" dirty="0">
              <a:latin typeface="Meiryo"/>
              <a:ea typeface="Meiryo"/>
              <a:cs typeface="Meiryo"/>
              <a:sym typeface="Meiryo"/>
            </a:endParaRPr>
          </a:p>
          <a:p>
            <a:pPr marL="236855" indent="-236855">
              <a:buClr>
                <a:schemeClr val="dk1"/>
              </a:buClr>
              <a:buSzPts val="1400"/>
            </a:pPr>
            <a:r>
              <a:rPr lang="en-US" altLang="ja-JP" sz="800" dirty="0">
                <a:latin typeface="Meiryo"/>
                <a:ea typeface="Meiryo"/>
                <a:cs typeface="Meiryo"/>
                <a:sym typeface="Meiryo"/>
              </a:rPr>
              <a:t>※ LINE</a:t>
            </a:r>
            <a:r>
              <a:rPr lang="ja-JP" altLang="en-US" sz="800" dirty="0">
                <a:latin typeface="Meiryo"/>
                <a:ea typeface="Meiryo"/>
                <a:cs typeface="Meiryo"/>
                <a:sym typeface="Meiryo"/>
              </a:rPr>
              <a:t>ヤフー社からのクリエイティブに関する提出物は、全て弊社掲載規定の許諾を取得したものとなります</a:t>
            </a:r>
            <a:endParaRPr lang="en-US" altLang="ja-JP" sz="800" dirty="0">
              <a:latin typeface="Meiryo"/>
              <a:ea typeface="Meiryo"/>
              <a:cs typeface="Meiryo"/>
              <a:sym typeface="Meiryo"/>
            </a:endParaRPr>
          </a:p>
          <a:p>
            <a:pPr marL="236855" indent="-236855">
              <a:buClr>
                <a:schemeClr val="dk1"/>
              </a:buClr>
              <a:buSzPts val="1400"/>
            </a:pPr>
            <a:r>
              <a:rPr lang="en-US" altLang="ja-JP" sz="800" dirty="0">
                <a:latin typeface="Meiryo"/>
                <a:ea typeface="Meiryo"/>
                <a:cs typeface="Meiryo"/>
                <a:sym typeface="Meiryo"/>
              </a:rPr>
              <a:t> </a:t>
            </a:r>
          </a:p>
          <a:p>
            <a:pPr marL="236855" indent="-236855">
              <a:buClr>
                <a:schemeClr val="dk1"/>
              </a:buClr>
              <a:buSzPts val="1400"/>
            </a:pPr>
            <a:endParaRPr lang="ja-JP" sz="800" dirty="0">
              <a:latin typeface="Meiryo UI"/>
              <a:ea typeface="Meiryo UI"/>
              <a:cs typeface="+mn-lt"/>
            </a:endParaRPr>
          </a:p>
        </p:txBody>
      </p:sp>
      <p:sp>
        <p:nvSpPr>
          <p:cNvPr id="20" name="円/楕円 90">
            <a:extLst>
              <a:ext uri="{FF2B5EF4-FFF2-40B4-BE49-F238E27FC236}">
                <a16:creationId xmlns:a16="http://schemas.microsoft.com/office/drawing/2014/main" id="{CB86D186-E65D-1328-700E-C65C8638E757}"/>
              </a:ext>
            </a:extLst>
          </p:cNvPr>
          <p:cNvSpPr/>
          <p:nvPr/>
        </p:nvSpPr>
        <p:spPr>
          <a:xfrm>
            <a:off x="7211714" y="1901282"/>
            <a:ext cx="169200" cy="173271"/>
          </a:xfrm>
          <a:prstGeom prst="ellipse">
            <a:avLst/>
          </a:prstGeom>
          <a:solidFill>
            <a:srgbClr val="06C755">
              <a:alpha val="30196"/>
            </a:srgbClr>
          </a:solidFill>
          <a:ln w="31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endParaRPr kumimoji="1" lang="ja-JP" altLang="en-US" sz="750">
              <a:solidFill>
                <a:schemeClr val="tx1">
                  <a:lumMod val="95000"/>
                  <a:lumOff val="5000"/>
                </a:schemeClr>
              </a:solidFill>
              <a:latin typeface="Meiryo" panose="020B0604030504040204" pitchFamily="34" charset="-128"/>
              <a:ea typeface="Meiryo" panose="020B0604030504040204" pitchFamily="34" charset="-128"/>
            </a:endParaRPr>
          </a:p>
        </p:txBody>
      </p:sp>
      <p:sp>
        <p:nvSpPr>
          <p:cNvPr id="70" name="円/楕円 90">
            <a:extLst>
              <a:ext uri="{FF2B5EF4-FFF2-40B4-BE49-F238E27FC236}">
                <a16:creationId xmlns:a16="http://schemas.microsoft.com/office/drawing/2014/main" id="{A60384B7-198D-C5C1-0011-C2908190E97D}"/>
              </a:ext>
            </a:extLst>
          </p:cNvPr>
          <p:cNvSpPr/>
          <p:nvPr/>
        </p:nvSpPr>
        <p:spPr>
          <a:xfrm>
            <a:off x="7211714" y="2245901"/>
            <a:ext cx="169200" cy="173271"/>
          </a:xfrm>
          <a:prstGeom prst="ellipse">
            <a:avLst/>
          </a:prstGeom>
          <a:solidFill>
            <a:srgbClr val="06C755">
              <a:alpha val="30196"/>
            </a:srgbClr>
          </a:solidFill>
          <a:ln w="31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endParaRPr kumimoji="1" lang="ja-JP" altLang="en-US" sz="750">
              <a:solidFill>
                <a:schemeClr val="tx1">
                  <a:lumMod val="95000"/>
                  <a:lumOff val="5000"/>
                </a:schemeClr>
              </a:solidFill>
              <a:latin typeface="Meiryo" panose="020B0604030504040204" pitchFamily="34" charset="-128"/>
              <a:ea typeface="Meiryo" panose="020B0604030504040204" pitchFamily="34" charset="-128"/>
            </a:endParaRPr>
          </a:p>
        </p:txBody>
      </p:sp>
      <p:sp>
        <p:nvSpPr>
          <p:cNvPr id="71" name="円/楕円 90">
            <a:extLst>
              <a:ext uri="{FF2B5EF4-FFF2-40B4-BE49-F238E27FC236}">
                <a16:creationId xmlns:a16="http://schemas.microsoft.com/office/drawing/2014/main" id="{2C0462C5-3094-9CCA-6BBB-36680AA786D8}"/>
              </a:ext>
            </a:extLst>
          </p:cNvPr>
          <p:cNvSpPr/>
          <p:nvPr/>
        </p:nvSpPr>
        <p:spPr>
          <a:xfrm>
            <a:off x="7214475" y="2936715"/>
            <a:ext cx="169200" cy="173271"/>
          </a:xfrm>
          <a:prstGeom prst="ellipse">
            <a:avLst/>
          </a:prstGeom>
          <a:solidFill>
            <a:srgbClr val="06C755">
              <a:alpha val="30196"/>
            </a:srgbClr>
          </a:solidFill>
          <a:ln w="31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endParaRPr kumimoji="1" lang="ja-JP" altLang="en-US" sz="750">
              <a:solidFill>
                <a:schemeClr val="tx1">
                  <a:lumMod val="95000"/>
                  <a:lumOff val="5000"/>
                </a:schemeClr>
              </a:solidFill>
              <a:latin typeface="Meiryo" panose="020B0604030504040204" pitchFamily="34" charset="-128"/>
              <a:ea typeface="Meiryo" panose="020B0604030504040204" pitchFamily="34" charset="-128"/>
            </a:endParaRPr>
          </a:p>
        </p:txBody>
      </p:sp>
      <p:sp>
        <p:nvSpPr>
          <p:cNvPr id="72" name="円/楕円 92">
            <a:extLst>
              <a:ext uri="{FF2B5EF4-FFF2-40B4-BE49-F238E27FC236}">
                <a16:creationId xmlns:a16="http://schemas.microsoft.com/office/drawing/2014/main" id="{0700F805-3EDC-C431-350D-A4EC7E2269DA}"/>
              </a:ext>
            </a:extLst>
          </p:cNvPr>
          <p:cNvSpPr/>
          <p:nvPr/>
        </p:nvSpPr>
        <p:spPr>
          <a:xfrm>
            <a:off x="8092409" y="1547503"/>
            <a:ext cx="169200" cy="173271"/>
          </a:xfrm>
          <a:prstGeom prst="ellipse">
            <a:avLst/>
          </a:prstGeom>
          <a:solidFill>
            <a:srgbClr val="FFF2CB"/>
          </a:solidFill>
          <a:ln w="31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endParaRPr kumimoji="1" lang="ja-JP" altLang="en-US" sz="750">
              <a:solidFill>
                <a:schemeClr val="tx1">
                  <a:lumMod val="95000"/>
                  <a:lumOff val="5000"/>
                </a:schemeClr>
              </a:solidFill>
              <a:latin typeface="Meiryo" panose="020B0604030504040204" pitchFamily="34" charset="-128"/>
              <a:ea typeface="Meiryo" panose="020B0604030504040204" pitchFamily="34" charset="-128"/>
            </a:endParaRPr>
          </a:p>
        </p:txBody>
      </p:sp>
      <p:sp>
        <p:nvSpPr>
          <p:cNvPr id="73" name="円/楕円 92">
            <a:extLst>
              <a:ext uri="{FF2B5EF4-FFF2-40B4-BE49-F238E27FC236}">
                <a16:creationId xmlns:a16="http://schemas.microsoft.com/office/drawing/2014/main" id="{95806751-3F5A-E8A9-C094-1857CD1B041A}"/>
              </a:ext>
            </a:extLst>
          </p:cNvPr>
          <p:cNvSpPr/>
          <p:nvPr/>
        </p:nvSpPr>
        <p:spPr>
          <a:xfrm>
            <a:off x="8092409" y="2592242"/>
            <a:ext cx="169200" cy="173271"/>
          </a:xfrm>
          <a:prstGeom prst="ellipse">
            <a:avLst/>
          </a:prstGeom>
          <a:solidFill>
            <a:srgbClr val="FFF2CB"/>
          </a:solidFill>
          <a:ln w="31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endParaRPr kumimoji="1" lang="ja-JP" altLang="en-US" sz="750">
              <a:solidFill>
                <a:schemeClr val="tx1">
                  <a:lumMod val="95000"/>
                  <a:lumOff val="5000"/>
                </a:schemeClr>
              </a:solidFill>
              <a:latin typeface="Meiryo" panose="020B0604030504040204" pitchFamily="34" charset="-128"/>
              <a:ea typeface="Meiryo" panose="020B0604030504040204" pitchFamily="34" charset="-128"/>
            </a:endParaRPr>
          </a:p>
        </p:txBody>
      </p:sp>
      <p:sp>
        <p:nvSpPr>
          <p:cNvPr id="77" name="正方形/長方形 76">
            <a:extLst>
              <a:ext uri="{FF2B5EF4-FFF2-40B4-BE49-F238E27FC236}">
                <a16:creationId xmlns:a16="http://schemas.microsoft.com/office/drawing/2014/main" id="{66C0D090-E781-3963-A7EE-89DBB4F69A39}"/>
              </a:ext>
            </a:extLst>
          </p:cNvPr>
          <p:cNvSpPr/>
          <p:nvPr/>
        </p:nvSpPr>
        <p:spPr>
          <a:xfrm>
            <a:off x="8661152" y="1495522"/>
            <a:ext cx="2127592" cy="277233"/>
          </a:xfrm>
          <a:prstGeom prst="rect">
            <a:avLst/>
          </a:prstGeom>
          <a:solidFill>
            <a:srgbClr val="FFF2CC"/>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r>
              <a:rPr lang="ja-JP" altLang="en-US" sz="750" dirty="0">
                <a:solidFill>
                  <a:schemeClr val="tx1">
                    <a:lumMod val="95000"/>
                    <a:lumOff val="5000"/>
                  </a:schemeClr>
                </a:solidFill>
                <a:latin typeface="Meiryo"/>
                <a:ea typeface="Meiryo"/>
              </a:rPr>
              <a:t>スケジュールに記載の期日まで</a:t>
            </a:r>
            <a:endParaRPr lang="ja-JP" sz="750" dirty="0">
              <a:solidFill>
                <a:schemeClr val="tx1">
                  <a:lumMod val="95000"/>
                  <a:lumOff val="5000"/>
                </a:schemeClr>
              </a:solidFill>
              <a:latin typeface="Meiryo"/>
              <a:ea typeface="Meiryo"/>
              <a:cs typeface="Calibri" panose="020F0502020204030204"/>
            </a:endParaRPr>
          </a:p>
        </p:txBody>
      </p:sp>
      <p:sp>
        <p:nvSpPr>
          <p:cNvPr id="78" name="正方形/長方形 77">
            <a:extLst>
              <a:ext uri="{FF2B5EF4-FFF2-40B4-BE49-F238E27FC236}">
                <a16:creationId xmlns:a16="http://schemas.microsoft.com/office/drawing/2014/main" id="{56F7B4FF-7B9C-BFDB-CA7C-49E4F2542F9C}"/>
              </a:ext>
            </a:extLst>
          </p:cNvPr>
          <p:cNvSpPr/>
          <p:nvPr/>
        </p:nvSpPr>
        <p:spPr>
          <a:xfrm>
            <a:off x="8661152" y="1849301"/>
            <a:ext cx="2128255" cy="277233"/>
          </a:xfrm>
          <a:prstGeom prst="rect">
            <a:avLst/>
          </a:prstGeom>
          <a:solidFill>
            <a:srgbClr val="D9F4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r>
              <a:rPr lang="ja-JP" altLang="en-US" sz="750" dirty="0">
                <a:solidFill>
                  <a:schemeClr val="tx1">
                    <a:lumMod val="95000"/>
                    <a:lumOff val="5000"/>
                  </a:schemeClr>
                </a:solidFill>
                <a:latin typeface="Meiryo"/>
                <a:ea typeface="Meiryo"/>
              </a:rPr>
              <a:t>スケジュールに記載の期日まで</a:t>
            </a:r>
            <a:endParaRPr lang="ja-JP" altLang="ja-JP" sz="750" dirty="0">
              <a:solidFill>
                <a:schemeClr val="tx1">
                  <a:lumMod val="95000"/>
                  <a:lumOff val="5000"/>
                </a:schemeClr>
              </a:solidFill>
              <a:latin typeface="Meiryo"/>
              <a:ea typeface="Meiryo"/>
              <a:cs typeface="Calibri" panose="020F0502020204030204"/>
            </a:endParaRPr>
          </a:p>
        </p:txBody>
      </p:sp>
      <p:sp>
        <p:nvSpPr>
          <p:cNvPr id="79" name="正方形/長方形 78">
            <a:extLst>
              <a:ext uri="{FF2B5EF4-FFF2-40B4-BE49-F238E27FC236}">
                <a16:creationId xmlns:a16="http://schemas.microsoft.com/office/drawing/2014/main" id="{05985978-E042-40FC-5CD5-AA7B5453D97D}"/>
              </a:ext>
            </a:extLst>
          </p:cNvPr>
          <p:cNvSpPr/>
          <p:nvPr/>
        </p:nvSpPr>
        <p:spPr>
          <a:xfrm>
            <a:off x="8661152" y="2193920"/>
            <a:ext cx="2133776" cy="277233"/>
          </a:xfrm>
          <a:prstGeom prst="rect">
            <a:avLst/>
          </a:prstGeom>
          <a:solidFill>
            <a:srgbClr val="D9F4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r>
              <a:rPr lang="ja-JP" altLang="en-US" sz="750">
                <a:solidFill>
                  <a:schemeClr val="tx1">
                    <a:lumMod val="95000"/>
                    <a:lumOff val="5000"/>
                  </a:schemeClr>
                </a:solidFill>
                <a:latin typeface="Meiryo"/>
                <a:ea typeface="Meiryo"/>
              </a:rPr>
              <a:t>スケジュールに記載の期日まで</a:t>
            </a:r>
            <a:endParaRPr lang="ja-JP" altLang="ja-JP" sz="750">
              <a:solidFill>
                <a:schemeClr val="tx1">
                  <a:lumMod val="95000"/>
                  <a:lumOff val="5000"/>
                </a:schemeClr>
              </a:solidFill>
              <a:latin typeface="Meiryo"/>
              <a:ea typeface="Meiryo"/>
              <a:cs typeface="Calibri" panose="020F0502020204030204"/>
            </a:endParaRPr>
          </a:p>
        </p:txBody>
      </p:sp>
      <p:sp>
        <p:nvSpPr>
          <p:cNvPr id="80" name="正方形/長方形 79">
            <a:extLst>
              <a:ext uri="{FF2B5EF4-FFF2-40B4-BE49-F238E27FC236}">
                <a16:creationId xmlns:a16="http://schemas.microsoft.com/office/drawing/2014/main" id="{711ACFC3-0087-7585-06FA-65D3F95FCF6D}"/>
              </a:ext>
            </a:extLst>
          </p:cNvPr>
          <p:cNvSpPr/>
          <p:nvPr/>
        </p:nvSpPr>
        <p:spPr>
          <a:xfrm>
            <a:off x="8661152" y="2884734"/>
            <a:ext cx="2128255" cy="277233"/>
          </a:xfrm>
          <a:prstGeom prst="rect">
            <a:avLst/>
          </a:prstGeom>
          <a:solidFill>
            <a:srgbClr val="D9F4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r>
              <a:rPr lang="ja-JP" altLang="en-US" sz="750">
                <a:solidFill>
                  <a:schemeClr val="tx1">
                    <a:lumMod val="95000"/>
                    <a:lumOff val="5000"/>
                  </a:schemeClr>
                </a:solidFill>
                <a:latin typeface="Meiryo"/>
                <a:ea typeface="Meiryo"/>
              </a:rPr>
              <a:t>スケジュールに記載の期日まで</a:t>
            </a:r>
            <a:endParaRPr lang="ja-JP" altLang="ja-JP" sz="750">
              <a:solidFill>
                <a:schemeClr val="tx1">
                  <a:lumMod val="95000"/>
                  <a:lumOff val="5000"/>
                </a:schemeClr>
              </a:solidFill>
              <a:latin typeface="Meiryo"/>
              <a:ea typeface="Meiryo"/>
              <a:cs typeface="Calibri" panose="020F0502020204030204"/>
            </a:endParaRPr>
          </a:p>
        </p:txBody>
      </p:sp>
      <p:sp>
        <p:nvSpPr>
          <p:cNvPr id="81" name="正方形/長方形 80">
            <a:extLst>
              <a:ext uri="{FF2B5EF4-FFF2-40B4-BE49-F238E27FC236}">
                <a16:creationId xmlns:a16="http://schemas.microsoft.com/office/drawing/2014/main" id="{1B47BEDB-64AF-681A-68F6-E158C19DE23F}"/>
              </a:ext>
            </a:extLst>
          </p:cNvPr>
          <p:cNvSpPr/>
          <p:nvPr/>
        </p:nvSpPr>
        <p:spPr>
          <a:xfrm>
            <a:off x="8661152" y="2540261"/>
            <a:ext cx="2133114" cy="277233"/>
          </a:xfrm>
          <a:prstGeom prst="rect">
            <a:avLst/>
          </a:prstGeom>
          <a:solidFill>
            <a:srgbClr val="FFF2CC"/>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r>
              <a:rPr lang="ja-JP" altLang="en-US" sz="750">
                <a:solidFill>
                  <a:schemeClr val="tx1">
                    <a:lumMod val="95000"/>
                    <a:lumOff val="5000"/>
                  </a:schemeClr>
                </a:solidFill>
                <a:latin typeface="Meiryo"/>
                <a:ea typeface="Meiryo"/>
              </a:rPr>
              <a:t>スケジュールに記載の期日まで</a:t>
            </a:r>
            <a:endParaRPr lang="ja-JP" sz="750">
              <a:solidFill>
                <a:schemeClr val="tx1">
                  <a:lumMod val="95000"/>
                  <a:lumOff val="5000"/>
                </a:schemeClr>
              </a:solidFill>
              <a:latin typeface="Meiryo"/>
              <a:ea typeface="Meiryo"/>
              <a:cs typeface="Calibri" panose="020F0502020204030204"/>
            </a:endParaRPr>
          </a:p>
        </p:txBody>
      </p:sp>
      <p:sp>
        <p:nvSpPr>
          <p:cNvPr id="82" name="正方形/長方形 81">
            <a:extLst>
              <a:ext uri="{FF2B5EF4-FFF2-40B4-BE49-F238E27FC236}">
                <a16:creationId xmlns:a16="http://schemas.microsoft.com/office/drawing/2014/main" id="{D7C836C1-95BE-7606-1920-8714F19AA339}"/>
              </a:ext>
            </a:extLst>
          </p:cNvPr>
          <p:cNvSpPr/>
          <p:nvPr/>
        </p:nvSpPr>
        <p:spPr>
          <a:xfrm>
            <a:off x="436709" y="3950962"/>
            <a:ext cx="1556818" cy="384664"/>
          </a:xfrm>
          <a:prstGeom prst="rect">
            <a:avLst/>
          </a:prstGeom>
          <a:solidFill>
            <a:srgbClr val="FFF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r>
              <a:rPr kumimoji="1" lang="ja-JP" altLang="en-US" sz="750" dirty="0">
                <a:solidFill>
                  <a:schemeClr val="tx1">
                    <a:lumMod val="95000"/>
                    <a:lumOff val="5000"/>
                  </a:schemeClr>
                </a:solidFill>
                <a:latin typeface="Meiryo" panose="020B0604030504040204" pitchFamily="34" charset="-128"/>
                <a:ea typeface="Meiryo" panose="020B0604030504040204" pitchFamily="34" charset="-128"/>
              </a:rPr>
              <a:t>誘導用広告の</a:t>
            </a:r>
            <a:r>
              <a:rPr kumimoji="1" lang="zh-TW" altLang="en-US" sz="750" dirty="0">
                <a:solidFill>
                  <a:schemeClr val="tx1">
                    <a:lumMod val="95000"/>
                    <a:lumOff val="5000"/>
                  </a:schemeClr>
                </a:solidFill>
                <a:latin typeface="Meiryo" panose="020B0604030504040204" pitchFamily="34" charset="-128"/>
                <a:ea typeface="Meiryo" panose="020B0604030504040204" pitchFamily="34" charset="-128"/>
              </a:rPr>
              <a:t>原稿入稿</a:t>
            </a:r>
          </a:p>
        </p:txBody>
      </p:sp>
      <p:sp>
        <p:nvSpPr>
          <p:cNvPr id="83" name="正方形/長方形 82">
            <a:extLst>
              <a:ext uri="{FF2B5EF4-FFF2-40B4-BE49-F238E27FC236}">
                <a16:creationId xmlns:a16="http://schemas.microsoft.com/office/drawing/2014/main" id="{D409F881-4284-9354-E6C7-63EB16B07871}"/>
              </a:ext>
            </a:extLst>
          </p:cNvPr>
          <p:cNvSpPr/>
          <p:nvPr/>
        </p:nvSpPr>
        <p:spPr>
          <a:xfrm>
            <a:off x="2099791" y="3950962"/>
            <a:ext cx="4730309" cy="384664"/>
          </a:xfrm>
          <a:prstGeom prst="rect">
            <a:avLst/>
          </a:prstGeom>
          <a:solidFill>
            <a:srgbClr val="FFF2CC"/>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r>
              <a:rPr kumimoji="1" lang="ja-JP" altLang="en-US" sz="750" dirty="0">
                <a:solidFill>
                  <a:schemeClr val="tx1">
                    <a:lumMod val="95000"/>
                    <a:lumOff val="5000"/>
                  </a:schemeClr>
                </a:solidFill>
                <a:latin typeface="Meiryo"/>
                <a:ea typeface="Meiryo"/>
              </a:rPr>
              <a:t>広告管理ツールで予約された広告キャンペーンに誘導用広告の原稿を入稿してください。</a:t>
            </a:r>
            <a:endParaRPr kumimoji="1" lang="en-US" altLang="ja-JP" sz="750" dirty="0">
              <a:solidFill>
                <a:schemeClr val="tx1">
                  <a:lumMod val="95000"/>
                  <a:lumOff val="5000"/>
                </a:schemeClr>
              </a:solidFill>
              <a:latin typeface="Meiryo"/>
              <a:ea typeface="Meiryo"/>
            </a:endParaRPr>
          </a:p>
        </p:txBody>
      </p:sp>
      <p:sp>
        <p:nvSpPr>
          <p:cNvPr id="84" name="正方形/長方形 83">
            <a:extLst>
              <a:ext uri="{FF2B5EF4-FFF2-40B4-BE49-F238E27FC236}">
                <a16:creationId xmlns:a16="http://schemas.microsoft.com/office/drawing/2014/main" id="{CB2EDB88-435D-4A8D-6341-1027A8C03480}"/>
              </a:ext>
            </a:extLst>
          </p:cNvPr>
          <p:cNvSpPr/>
          <p:nvPr/>
        </p:nvSpPr>
        <p:spPr>
          <a:xfrm>
            <a:off x="436709" y="4409564"/>
            <a:ext cx="1556818" cy="277233"/>
          </a:xfrm>
          <a:prstGeom prst="rect">
            <a:avLst/>
          </a:prstGeom>
          <a:solidFill>
            <a:srgbClr val="D9F4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r>
              <a:rPr lang="ja-JP" altLang="en-US" sz="750" dirty="0">
                <a:solidFill>
                  <a:schemeClr val="tx1">
                    <a:lumMod val="95000"/>
                    <a:lumOff val="5000"/>
                  </a:schemeClr>
                </a:solidFill>
                <a:latin typeface="Meiryo" panose="020B0604030504040204" pitchFamily="34" charset="-128"/>
                <a:ea typeface="Meiryo" panose="020B0604030504040204" pitchFamily="34" charset="-128"/>
              </a:rPr>
              <a:t>誘導用広告の</a:t>
            </a:r>
            <a:r>
              <a:rPr kumimoji="1" lang="ja-JP" altLang="en-US" sz="750" dirty="0">
                <a:solidFill>
                  <a:schemeClr val="tx1">
                    <a:lumMod val="95000"/>
                    <a:lumOff val="5000"/>
                  </a:schemeClr>
                </a:solidFill>
                <a:latin typeface="Meiryo" panose="020B0604030504040204" pitchFamily="34" charset="-128"/>
                <a:ea typeface="Meiryo" panose="020B0604030504040204" pitchFamily="34" charset="-128"/>
              </a:rPr>
              <a:t>原稿審査</a:t>
            </a:r>
          </a:p>
        </p:txBody>
      </p:sp>
      <p:sp>
        <p:nvSpPr>
          <p:cNvPr id="85" name="正方形/長方形 84">
            <a:extLst>
              <a:ext uri="{FF2B5EF4-FFF2-40B4-BE49-F238E27FC236}">
                <a16:creationId xmlns:a16="http://schemas.microsoft.com/office/drawing/2014/main" id="{2153B7CC-C2CA-26A4-3AC2-B22C635782AF}"/>
              </a:ext>
            </a:extLst>
          </p:cNvPr>
          <p:cNvSpPr/>
          <p:nvPr/>
        </p:nvSpPr>
        <p:spPr>
          <a:xfrm>
            <a:off x="2099791" y="4409564"/>
            <a:ext cx="4730309" cy="277233"/>
          </a:xfrm>
          <a:prstGeom prst="rect">
            <a:avLst/>
          </a:prstGeom>
          <a:solidFill>
            <a:srgbClr val="06C755">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r>
              <a:rPr kumimoji="1" lang="ja-JP" altLang="en-US" sz="750" dirty="0">
                <a:solidFill>
                  <a:schemeClr val="tx1">
                    <a:lumMod val="95000"/>
                    <a:lumOff val="5000"/>
                  </a:schemeClr>
                </a:solidFill>
                <a:latin typeface="Meiryo"/>
                <a:ea typeface="Meiryo"/>
              </a:rPr>
              <a:t>入稿いただいた</a:t>
            </a:r>
            <a:r>
              <a:rPr lang="ja-JP" altLang="en-US" sz="750" dirty="0">
                <a:solidFill>
                  <a:schemeClr val="tx1">
                    <a:lumMod val="95000"/>
                    <a:lumOff val="5000"/>
                  </a:schemeClr>
                </a:solidFill>
                <a:latin typeface="Meiryo" panose="020B0604030504040204" pitchFamily="34" charset="-128"/>
                <a:ea typeface="Meiryo" panose="020B0604030504040204" pitchFamily="34" charset="-128"/>
              </a:rPr>
              <a:t>誘導用広告の</a:t>
            </a:r>
            <a:r>
              <a:rPr kumimoji="1" lang="ja-JP" altLang="en-US" sz="750" dirty="0">
                <a:solidFill>
                  <a:schemeClr val="tx1">
                    <a:lumMod val="95000"/>
                    <a:lumOff val="5000"/>
                  </a:schemeClr>
                </a:solidFill>
                <a:latin typeface="Meiryo"/>
                <a:ea typeface="Meiryo"/>
              </a:rPr>
              <a:t>原稿の確認を行います。</a:t>
            </a:r>
            <a:endParaRPr lang="en-US" altLang="ja-JP" sz="750" dirty="0">
              <a:solidFill>
                <a:schemeClr val="tx1">
                  <a:lumMod val="95000"/>
                  <a:lumOff val="5000"/>
                </a:schemeClr>
              </a:solidFill>
              <a:latin typeface="Meiryo"/>
              <a:ea typeface="Meiryo"/>
            </a:endParaRPr>
          </a:p>
          <a:p>
            <a:r>
              <a:rPr kumimoji="1" lang="ja-JP" altLang="en-US" sz="750" dirty="0">
                <a:solidFill>
                  <a:schemeClr val="tx1">
                    <a:lumMod val="95000"/>
                    <a:lumOff val="5000"/>
                  </a:schemeClr>
                </a:solidFill>
                <a:latin typeface="Meiryo"/>
                <a:ea typeface="Meiryo"/>
              </a:rPr>
              <a:t>審査結果は、広告管理ツールのシステム上およびメールにてご連絡します。</a:t>
            </a:r>
            <a:endParaRPr lang="ja-JP" altLang="en-US" sz="750" dirty="0">
              <a:solidFill>
                <a:schemeClr val="tx1">
                  <a:lumMod val="95000"/>
                  <a:lumOff val="5000"/>
                </a:schemeClr>
              </a:solidFill>
              <a:latin typeface="Meiryo"/>
              <a:ea typeface="Meiryo"/>
            </a:endParaRPr>
          </a:p>
        </p:txBody>
      </p:sp>
      <p:sp>
        <p:nvSpPr>
          <p:cNvPr id="86" name="正方形/長方形 85">
            <a:extLst>
              <a:ext uri="{FF2B5EF4-FFF2-40B4-BE49-F238E27FC236}">
                <a16:creationId xmlns:a16="http://schemas.microsoft.com/office/drawing/2014/main" id="{94EACDA5-29B8-F908-1FB2-62BC09E1A034}"/>
              </a:ext>
            </a:extLst>
          </p:cNvPr>
          <p:cNvSpPr/>
          <p:nvPr/>
        </p:nvSpPr>
        <p:spPr>
          <a:xfrm>
            <a:off x="436709" y="4760735"/>
            <a:ext cx="1556818" cy="277233"/>
          </a:xfrm>
          <a:prstGeom prst="rect">
            <a:avLst/>
          </a:prstGeom>
          <a:solidFill>
            <a:srgbClr val="A9A9A9">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r>
              <a:rPr kumimoji="1" lang="ja-JP" altLang="en-US" sz="750" dirty="0">
                <a:solidFill>
                  <a:schemeClr val="tx1">
                    <a:lumMod val="95000"/>
                    <a:lumOff val="5000"/>
                  </a:schemeClr>
                </a:solidFill>
                <a:latin typeface="Meiryo" panose="020B0604030504040204" pitchFamily="34" charset="-128"/>
                <a:ea typeface="Meiryo" panose="020B0604030504040204" pitchFamily="34" charset="-128"/>
              </a:rPr>
              <a:t>配信開始／終了</a:t>
            </a:r>
          </a:p>
        </p:txBody>
      </p:sp>
      <p:sp>
        <p:nvSpPr>
          <p:cNvPr id="87" name="正方形/長方形 86">
            <a:extLst>
              <a:ext uri="{FF2B5EF4-FFF2-40B4-BE49-F238E27FC236}">
                <a16:creationId xmlns:a16="http://schemas.microsoft.com/office/drawing/2014/main" id="{712A8E67-3BBA-B069-F19C-6D6B585F00EF}"/>
              </a:ext>
            </a:extLst>
          </p:cNvPr>
          <p:cNvSpPr/>
          <p:nvPr/>
        </p:nvSpPr>
        <p:spPr>
          <a:xfrm>
            <a:off x="2099791" y="4760735"/>
            <a:ext cx="4730309" cy="277233"/>
          </a:xfrm>
          <a:prstGeom prst="rect">
            <a:avLst/>
          </a:prstGeom>
          <a:solidFill>
            <a:srgbClr val="A9A9A9">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r>
              <a:rPr kumimoji="1" lang="ja-JP" altLang="en-US" sz="750" dirty="0">
                <a:solidFill>
                  <a:schemeClr val="tx1">
                    <a:lumMod val="95000"/>
                    <a:lumOff val="5000"/>
                  </a:schemeClr>
                </a:solidFill>
                <a:latin typeface="Meiryo"/>
                <a:ea typeface="Meiryo"/>
              </a:rPr>
              <a:t>配信日時より掲載開始</a:t>
            </a:r>
            <a:r>
              <a:rPr lang="ja-JP" altLang="en-US" sz="750" dirty="0">
                <a:solidFill>
                  <a:schemeClr val="tx1">
                    <a:lumMod val="95000"/>
                    <a:lumOff val="5000"/>
                  </a:schemeClr>
                </a:solidFill>
                <a:latin typeface="Meiryo"/>
                <a:ea typeface="Meiryo"/>
              </a:rPr>
              <a:t>いた</a:t>
            </a:r>
            <a:r>
              <a:rPr kumimoji="1" lang="ja-JP" altLang="en-US" sz="750" dirty="0">
                <a:solidFill>
                  <a:schemeClr val="tx1">
                    <a:lumMod val="95000"/>
                    <a:lumOff val="5000"/>
                  </a:schemeClr>
                </a:solidFill>
                <a:latin typeface="Meiryo"/>
                <a:ea typeface="Meiryo"/>
              </a:rPr>
              <a:t>します。</a:t>
            </a:r>
          </a:p>
        </p:txBody>
      </p:sp>
      <p:sp>
        <p:nvSpPr>
          <p:cNvPr id="88" name="正方形/長方形 87">
            <a:extLst>
              <a:ext uri="{FF2B5EF4-FFF2-40B4-BE49-F238E27FC236}">
                <a16:creationId xmlns:a16="http://schemas.microsoft.com/office/drawing/2014/main" id="{31A8CA69-B5FB-06C4-976B-7F17764FDDBF}"/>
              </a:ext>
            </a:extLst>
          </p:cNvPr>
          <p:cNvSpPr/>
          <p:nvPr/>
        </p:nvSpPr>
        <p:spPr>
          <a:xfrm>
            <a:off x="436709" y="5099985"/>
            <a:ext cx="1556818" cy="277233"/>
          </a:xfrm>
          <a:prstGeom prst="rect">
            <a:avLst/>
          </a:prstGeom>
          <a:solidFill>
            <a:srgbClr val="A9A9A9">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r>
              <a:rPr kumimoji="1" lang="ja-JP" altLang="en-US" sz="750" dirty="0">
                <a:solidFill>
                  <a:schemeClr val="tx1">
                    <a:lumMod val="95000"/>
                    <a:lumOff val="5000"/>
                  </a:schemeClr>
                </a:solidFill>
                <a:latin typeface="Meiryo" panose="020B0604030504040204" pitchFamily="34" charset="-128"/>
                <a:ea typeface="Meiryo" panose="020B0604030504040204" pitchFamily="34" charset="-128"/>
              </a:rPr>
              <a:t>レポート</a:t>
            </a:r>
            <a:r>
              <a:rPr lang="ja-JP" altLang="en-US" sz="750" dirty="0">
                <a:solidFill>
                  <a:schemeClr val="tx1">
                    <a:lumMod val="95000"/>
                    <a:lumOff val="5000"/>
                  </a:schemeClr>
                </a:solidFill>
                <a:latin typeface="Meiryo" panose="020B0604030504040204" pitchFamily="34" charset="-128"/>
                <a:ea typeface="Meiryo" panose="020B0604030504040204" pitchFamily="34" charset="-128"/>
              </a:rPr>
              <a:t>表示／</a:t>
            </a:r>
            <a:r>
              <a:rPr kumimoji="1" lang="ja-JP" altLang="en-US" sz="750" dirty="0">
                <a:solidFill>
                  <a:schemeClr val="tx1">
                    <a:lumMod val="95000"/>
                    <a:lumOff val="5000"/>
                  </a:schemeClr>
                </a:solidFill>
                <a:latin typeface="Meiryo" panose="020B0604030504040204" pitchFamily="34" charset="-128"/>
                <a:ea typeface="Meiryo" panose="020B0604030504040204" pitchFamily="34" charset="-128"/>
              </a:rPr>
              <a:t>提出</a:t>
            </a:r>
          </a:p>
        </p:txBody>
      </p:sp>
      <p:sp>
        <p:nvSpPr>
          <p:cNvPr id="89" name="正方形/長方形 88">
            <a:extLst>
              <a:ext uri="{FF2B5EF4-FFF2-40B4-BE49-F238E27FC236}">
                <a16:creationId xmlns:a16="http://schemas.microsoft.com/office/drawing/2014/main" id="{B92FBA78-4528-79FB-F68A-A31020894CD2}"/>
              </a:ext>
            </a:extLst>
          </p:cNvPr>
          <p:cNvSpPr/>
          <p:nvPr/>
        </p:nvSpPr>
        <p:spPr>
          <a:xfrm>
            <a:off x="2099791" y="5104747"/>
            <a:ext cx="4730309" cy="267708"/>
          </a:xfrm>
          <a:prstGeom prst="rect">
            <a:avLst/>
          </a:prstGeom>
          <a:solidFill>
            <a:srgbClr val="A9A9A9">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lvl="0" latinLnBrk="0">
              <a:defRPr/>
            </a:pPr>
            <a:r>
              <a:rPr lang="ja-JP" altLang="en-US" sz="750" dirty="0">
                <a:solidFill>
                  <a:schemeClr val="tx1">
                    <a:lumMod val="95000"/>
                    <a:lumOff val="5000"/>
                  </a:schemeClr>
                </a:solidFill>
                <a:latin typeface="Meiryo"/>
                <a:ea typeface="Meiryo"/>
              </a:rPr>
              <a:t>誘導用広告は配信開始後に広告管理ツールに配信状況のレポートが表示されます。</a:t>
            </a:r>
            <a:br>
              <a:rPr lang="ja-JP" altLang="en-US" sz="750" dirty="0">
                <a:solidFill>
                  <a:schemeClr val="tx1">
                    <a:lumMod val="95000"/>
                    <a:lumOff val="5000"/>
                  </a:schemeClr>
                </a:solidFill>
                <a:latin typeface="Meiryo"/>
                <a:ea typeface="Meiryo"/>
              </a:rPr>
            </a:br>
            <a:r>
              <a:rPr lang="ja-JP" altLang="en-US" sz="750" dirty="0">
                <a:solidFill>
                  <a:schemeClr val="tx1">
                    <a:lumMod val="95000"/>
                    <a:lumOff val="5000"/>
                  </a:schemeClr>
                </a:solidFill>
                <a:latin typeface="Meiryo"/>
                <a:ea typeface="Meiryo"/>
              </a:rPr>
              <a:t>企画ページは掲載終了から</a:t>
            </a:r>
            <a:r>
              <a:rPr lang="en-US" altLang="ja-JP" sz="750" dirty="0">
                <a:solidFill>
                  <a:schemeClr val="tx1">
                    <a:lumMod val="95000"/>
                    <a:lumOff val="5000"/>
                  </a:schemeClr>
                </a:solidFill>
                <a:latin typeface="Meiryo"/>
                <a:ea typeface="Meiryo"/>
              </a:rPr>
              <a:t>2</a:t>
            </a:r>
            <a:r>
              <a:rPr lang="ja-JP" altLang="en-US" sz="750" dirty="0">
                <a:solidFill>
                  <a:schemeClr val="tx1">
                    <a:lumMod val="95000"/>
                    <a:lumOff val="5000"/>
                  </a:schemeClr>
                </a:solidFill>
                <a:latin typeface="Meiryo"/>
                <a:ea typeface="Meiryo"/>
              </a:rPr>
              <a:t>週間程度で別途ご提出いたします。</a:t>
            </a:r>
          </a:p>
        </p:txBody>
      </p:sp>
      <p:sp>
        <p:nvSpPr>
          <p:cNvPr id="90" name="円/楕円 85">
            <a:extLst>
              <a:ext uri="{FF2B5EF4-FFF2-40B4-BE49-F238E27FC236}">
                <a16:creationId xmlns:a16="http://schemas.microsoft.com/office/drawing/2014/main" id="{D1E05321-E314-2F11-E3B3-5758AEFD8CE7}"/>
              </a:ext>
            </a:extLst>
          </p:cNvPr>
          <p:cNvSpPr/>
          <p:nvPr/>
        </p:nvSpPr>
        <p:spPr>
          <a:xfrm>
            <a:off x="8092409" y="4056659"/>
            <a:ext cx="169200" cy="173271"/>
          </a:xfrm>
          <a:prstGeom prst="ellipse">
            <a:avLst/>
          </a:prstGeom>
          <a:solidFill>
            <a:srgbClr val="FFF2CB"/>
          </a:solidFill>
          <a:ln w="31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endParaRPr kumimoji="1" lang="ja-JP" altLang="en-US" sz="750">
              <a:solidFill>
                <a:schemeClr val="tx1">
                  <a:lumMod val="95000"/>
                  <a:lumOff val="5000"/>
                </a:schemeClr>
              </a:solidFill>
              <a:latin typeface="Meiryo" panose="020B0604030504040204" pitchFamily="34" charset="-128"/>
              <a:ea typeface="Meiryo" panose="020B0604030504040204" pitchFamily="34" charset="-128"/>
            </a:endParaRPr>
          </a:p>
        </p:txBody>
      </p:sp>
      <p:sp>
        <p:nvSpPr>
          <p:cNvPr id="91" name="円/楕円 86">
            <a:extLst>
              <a:ext uri="{FF2B5EF4-FFF2-40B4-BE49-F238E27FC236}">
                <a16:creationId xmlns:a16="http://schemas.microsoft.com/office/drawing/2014/main" id="{24EB9A2B-F80E-CC84-E126-276A5FD5D690}"/>
              </a:ext>
            </a:extLst>
          </p:cNvPr>
          <p:cNvSpPr/>
          <p:nvPr/>
        </p:nvSpPr>
        <p:spPr>
          <a:xfrm>
            <a:off x="7211714" y="4461545"/>
            <a:ext cx="169200" cy="173271"/>
          </a:xfrm>
          <a:prstGeom prst="ellipse">
            <a:avLst/>
          </a:prstGeom>
          <a:solidFill>
            <a:srgbClr val="06C755">
              <a:alpha val="30196"/>
            </a:srgbClr>
          </a:solidFill>
          <a:ln w="31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endParaRPr kumimoji="1" lang="ja-JP" altLang="en-US" sz="750">
              <a:solidFill>
                <a:schemeClr val="tx1">
                  <a:lumMod val="95000"/>
                  <a:lumOff val="5000"/>
                </a:schemeClr>
              </a:solidFill>
              <a:latin typeface="Meiryo" panose="020B0604030504040204" pitchFamily="34" charset="-128"/>
              <a:ea typeface="Meiryo" panose="020B0604030504040204" pitchFamily="34" charset="-128"/>
            </a:endParaRPr>
          </a:p>
        </p:txBody>
      </p:sp>
      <p:sp>
        <p:nvSpPr>
          <p:cNvPr id="92" name="正方形/長方形 91">
            <a:extLst>
              <a:ext uri="{FF2B5EF4-FFF2-40B4-BE49-F238E27FC236}">
                <a16:creationId xmlns:a16="http://schemas.microsoft.com/office/drawing/2014/main" id="{5AE440CE-29C9-EBC9-367C-7B93181AB122}"/>
              </a:ext>
            </a:extLst>
          </p:cNvPr>
          <p:cNvSpPr/>
          <p:nvPr/>
        </p:nvSpPr>
        <p:spPr>
          <a:xfrm>
            <a:off x="8661152" y="3950962"/>
            <a:ext cx="2130317" cy="384664"/>
          </a:xfrm>
          <a:prstGeom prst="rect">
            <a:avLst/>
          </a:prstGeom>
          <a:solidFill>
            <a:srgbClr val="FFF2CC"/>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r>
              <a:rPr lang="ja-JP" altLang="en-US" sz="750">
                <a:solidFill>
                  <a:schemeClr val="accent4"/>
                </a:solidFill>
                <a:latin typeface="Meiryo" panose="020B0604030504040204" pitchFamily="34" charset="-128"/>
                <a:ea typeface="Meiryo" panose="020B0604030504040204" pitchFamily="34" charset="-128"/>
              </a:rPr>
              <a:t>リンク先サイトの審査</a:t>
            </a:r>
            <a:r>
              <a:rPr lang="ja-JP" altLang="en-US" sz="750">
                <a:solidFill>
                  <a:schemeClr val="accent4"/>
                </a:solidFill>
                <a:latin typeface="メイリオ" panose="020B0604030504040204" pitchFamily="50" charset="-128"/>
                <a:ea typeface="メイリオ" panose="020B0604030504040204" pitchFamily="50" charset="-128"/>
                <a:cs typeface="Calibri" panose="020F0502020204030204"/>
              </a:rPr>
              <a:t>通過後、掲載開始日の</a:t>
            </a:r>
            <a:r>
              <a:rPr lang="en-US" altLang="ja-JP" sz="750">
                <a:solidFill>
                  <a:schemeClr val="accent4"/>
                </a:solidFill>
                <a:latin typeface="メイリオ" panose="020B0604030504040204" pitchFamily="50" charset="-128"/>
                <a:ea typeface="メイリオ" panose="020B0604030504040204" pitchFamily="50" charset="-128"/>
                <a:cs typeface="Calibri" panose="020F0502020204030204"/>
              </a:rPr>
              <a:t>4</a:t>
            </a:r>
            <a:r>
              <a:rPr lang="ja-JP" altLang="en-US" sz="750">
                <a:solidFill>
                  <a:schemeClr val="accent4"/>
                </a:solidFill>
                <a:latin typeface="メイリオ" panose="020B0604030504040204" pitchFamily="50" charset="-128"/>
                <a:ea typeface="メイリオ" panose="020B0604030504040204" pitchFamily="50" charset="-128"/>
                <a:cs typeface="Calibri" panose="020F0502020204030204"/>
              </a:rPr>
              <a:t>営業日前の</a:t>
            </a:r>
            <a:r>
              <a:rPr lang="en-US" altLang="ja-JP" sz="750">
                <a:solidFill>
                  <a:schemeClr val="accent4"/>
                </a:solidFill>
                <a:latin typeface="メイリオ" panose="020B0604030504040204" pitchFamily="50" charset="-128"/>
                <a:ea typeface="メイリオ" panose="020B0604030504040204" pitchFamily="50" charset="-128"/>
                <a:cs typeface="Calibri" panose="020F0502020204030204"/>
              </a:rPr>
              <a:t>23:59</a:t>
            </a:r>
            <a:r>
              <a:rPr lang="ja-JP" altLang="en-US" sz="750">
                <a:solidFill>
                  <a:schemeClr val="accent4"/>
                </a:solidFill>
                <a:latin typeface="メイリオ" panose="020B0604030504040204" pitchFamily="50" charset="-128"/>
                <a:ea typeface="メイリオ" panose="020B0604030504040204" pitchFamily="50" charset="-128"/>
                <a:cs typeface="Calibri" panose="020F0502020204030204"/>
              </a:rPr>
              <a:t>までに入稿してください</a:t>
            </a:r>
            <a:endParaRPr lang="en-US" altLang="ja-JP" sz="750">
              <a:solidFill>
                <a:schemeClr val="accent4"/>
              </a:solidFill>
              <a:latin typeface="メイリオ" panose="020B0604030504040204" pitchFamily="50" charset="-128"/>
              <a:ea typeface="メイリオ" panose="020B0604030504040204" pitchFamily="50" charset="-128"/>
              <a:cs typeface="Calibri" panose="020F0502020204030204"/>
            </a:endParaRPr>
          </a:p>
        </p:txBody>
      </p:sp>
      <p:sp>
        <p:nvSpPr>
          <p:cNvPr id="93" name="正方形/長方形 92">
            <a:extLst>
              <a:ext uri="{FF2B5EF4-FFF2-40B4-BE49-F238E27FC236}">
                <a16:creationId xmlns:a16="http://schemas.microsoft.com/office/drawing/2014/main" id="{A53D159E-22CD-E5B9-EE02-842DF4092202}"/>
              </a:ext>
            </a:extLst>
          </p:cNvPr>
          <p:cNvSpPr/>
          <p:nvPr/>
        </p:nvSpPr>
        <p:spPr>
          <a:xfrm>
            <a:off x="8661152" y="4409564"/>
            <a:ext cx="2128255" cy="277233"/>
          </a:xfrm>
          <a:prstGeom prst="rect">
            <a:avLst/>
          </a:prstGeom>
          <a:solidFill>
            <a:srgbClr val="D9F4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endParaRPr kumimoji="1" lang="ja-JP" altLang="en-US" sz="750">
              <a:solidFill>
                <a:schemeClr val="tx1">
                  <a:lumMod val="95000"/>
                  <a:lumOff val="5000"/>
                </a:schemeClr>
              </a:solidFill>
              <a:latin typeface="Meiryo" panose="020B0604030504040204" pitchFamily="34" charset="-128"/>
              <a:ea typeface="Meiryo" panose="020B0604030504040204" pitchFamily="34" charset="-128"/>
            </a:endParaRPr>
          </a:p>
        </p:txBody>
      </p:sp>
      <p:sp>
        <p:nvSpPr>
          <p:cNvPr id="94" name="正方形/長方形 93">
            <a:extLst>
              <a:ext uri="{FF2B5EF4-FFF2-40B4-BE49-F238E27FC236}">
                <a16:creationId xmlns:a16="http://schemas.microsoft.com/office/drawing/2014/main" id="{DDE548AB-00F2-D928-CD50-1CAE1BD5CDBF}"/>
              </a:ext>
            </a:extLst>
          </p:cNvPr>
          <p:cNvSpPr/>
          <p:nvPr/>
        </p:nvSpPr>
        <p:spPr>
          <a:xfrm>
            <a:off x="8661152" y="4760735"/>
            <a:ext cx="2128255" cy="277233"/>
          </a:xfrm>
          <a:prstGeom prst="rect">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endParaRPr kumimoji="1" lang="ja-JP" altLang="en-US" sz="750">
              <a:solidFill>
                <a:schemeClr val="tx1">
                  <a:lumMod val="95000"/>
                  <a:lumOff val="5000"/>
                </a:schemeClr>
              </a:solidFill>
              <a:latin typeface="Meiryo" panose="020B0604030504040204" pitchFamily="34" charset="-128"/>
              <a:ea typeface="Meiryo" panose="020B0604030504040204" pitchFamily="34" charset="-128"/>
            </a:endParaRPr>
          </a:p>
        </p:txBody>
      </p:sp>
      <p:sp>
        <p:nvSpPr>
          <p:cNvPr id="95" name="正方形/長方形 94">
            <a:extLst>
              <a:ext uri="{FF2B5EF4-FFF2-40B4-BE49-F238E27FC236}">
                <a16:creationId xmlns:a16="http://schemas.microsoft.com/office/drawing/2014/main" id="{2C4BBB4A-9728-671E-B584-A7250CDE4FC2}"/>
              </a:ext>
            </a:extLst>
          </p:cNvPr>
          <p:cNvSpPr/>
          <p:nvPr/>
        </p:nvSpPr>
        <p:spPr>
          <a:xfrm>
            <a:off x="8661152" y="5099985"/>
            <a:ext cx="2128255" cy="277233"/>
          </a:xfrm>
          <a:prstGeom prst="rect">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endParaRPr kumimoji="1" lang="ja-JP" altLang="en-US" sz="750">
              <a:solidFill>
                <a:schemeClr val="tx1">
                  <a:lumMod val="95000"/>
                  <a:lumOff val="5000"/>
                </a:schemeClr>
              </a:solidFill>
              <a:latin typeface="Meiryo" panose="020B0604030504040204" pitchFamily="34" charset="-128"/>
              <a:ea typeface="Meiryo" panose="020B0604030504040204" pitchFamily="34" charset="-128"/>
            </a:endParaRPr>
          </a:p>
        </p:txBody>
      </p:sp>
      <p:sp>
        <p:nvSpPr>
          <p:cNvPr id="100" name="正方形/長方形 99">
            <a:extLst>
              <a:ext uri="{FF2B5EF4-FFF2-40B4-BE49-F238E27FC236}">
                <a16:creationId xmlns:a16="http://schemas.microsoft.com/office/drawing/2014/main" id="{9F333F99-ED8C-852D-CBC3-C15984DC720D}"/>
              </a:ext>
            </a:extLst>
          </p:cNvPr>
          <p:cNvSpPr/>
          <p:nvPr/>
        </p:nvSpPr>
        <p:spPr>
          <a:xfrm>
            <a:off x="10863906" y="3950963"/>
            <a:ext cx="759441" cy="1421492"/>
          </a:xfrm>
          <a:prstGeom prst="rect">
            <a:avLst/>
          </a:prstGeom>
          <a:solidFill>
            <a:srgbClr val="FF4F51">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r>
              <a:rPr kumimoji="1" lang="ja-JP" altLang="en-US" sz="750" dirty="0">
                <a:solidFill>
                  <a:schemeClr val="tx1">
                    <a:lumMod val="95000"/>
                    <a:lumOff val="5000"/>
                  </a:schemeClr>
                </a:solidFill>
                <a:latin typeface="Meiryo" panose="020B0604030504040204" pitchFamily="34" charset="-128"/>
                <a:ea typeface="Meiryo" panose="020B0604030504040204" pitchFamily="34" charset="-128"/>
              </a:rPr>
              <a:t>広告管理</a:t>
            </a:r>
            <a:endParaRPr kumimoji="1" lang="en-US" altLang="ja-JP" sz="750" dirty="0">
              <a:solidFill>
                <a:schemeClr val="tx1">
                  <a:lumMod val="95000"/>
                  <a:lumOff val="5000"/>
                </a:schemeClr>
              </a:solidFill>
              <a:latin typeface="Meiryo" panose="020B0604030504040204" pitchFamily="34" charset="-128"/>
              <a:ea typeface="Meiryo" panose="020B0604030504040204" pitchFamily="34" charset="-128"/>
            </a:endParaRPr>
          </a:p>
          <a:p>
            <a:pPr algn="ctr"/>
            <a:r>
              <a:rPr kumimoji="1" lang="ja-JP" altLang="en-US" sz="750" dirty="0">
                <a:solidFill>
                  <a:schemeClr val="tx1">
                    <a:lumMod val="95000"/>
                    <a:lumOff val="5000"/>
                  </a:schemeClr>
                </a:solidFill>
                <a:latin typeface="Meiryo" panose="020B0604030504040204" pitchFamily="34" charset="-128"/>
                <a:ea typeface="Meiryo" panose="020B0604030504040204" pitchFamily="34" charset="-128"/>
              </a:rPr>
              <a:t>ツール</a:t>
            </a:r>
          </a:p>
        </p:txBody>
      </p:sp>
      <p:sp>
        <p:nvSpPr>
          <p:cNvPr id="21" name="正方形/長方形 20">
            <a:extLst>
              <a:ext uri="{FF2B5EF4-FFF2-40B4-BE49-F238E27FC236}">
                <a16:creationId xmlns:a16="http://schemas.microsoft.com/office/drawing/2014/main" id="{503CD268-7DA8-364F-7249-C7270B89EDBB}"/>
              </a:ext>
            </a:extLst>
          </p:cNvPr>
          <p:cNvSpPr/>
          <p:nvPr/>
        </p:nvSpPr>
        <p:spPr>
          <a:xfrm>
            <a:off x="436709" y="3235254"/>
            <a:ext cx="1556818" cy="277233"/>
          </a:xfrm>
          <a:prstGeom prst="rect">
            <a:avLst/>
          </a:prstGeom>
          <a:solidFill>
            <a:srgbClr val="FFF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r>
              <a:rPr kumimoji="1" lang="ja-JP" altLang="en-US" sz="750" dirty="0">
                <a:solidFill>
                  <a:schemeClr val="tx1">
                    <a:lumMod val="95000"/>
                    <a:lumOff val="5000"/>
                  </a:schemeClr>
                </a:solidFill>
                <a:latin typeface="Meiryo" panose="020B0604030504040204" pitchFamily="34" charset="-128"/>
                <a:ea typeface="Meiryo" panose="020B0604030504040204" pitchFamily="34" charset="-128"/>
              </a:rPr>
              <a:t>テストアップ</a:t>
            </a:r>
          </a:p>
        </p:txBody>
      </p:sp>
      <p:sp>
        <p:nvSpPr>
          <p:cNvPr id="22" name="正方形/長方形 21">
            <a:extLst>
              <a:ext uri="{FF2B5EF4-FFF2-40B4-BE49-F238E27FC236}">
                <a16:creationId xmlns:a16="http://schemas.microsoft.com/office/drawing/2014/main" id="{23D2D895-1F0D-8B13-2BB9-53FA3DB32D93}"/>
              </a:ext>
            </a:extLst>
          </p:cNvPr>
          <p:cNvSpPr/>
          <p:nvPr/>
        </p:nvSpPr>
        <p:spPr>
          <a:xfrm>
            <a:off x="2099791" y="3235254"/>
            <a:ext cx="4730309" cy="277233"/>
          </a:xfrm>
          <a:prstGeom prst="rect">
            <a:avLst/>
          </a:prstGeom>
          <a:solidFill>
            <a:srgbClr val="FFF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r>
              <a:rPr lang="ja-JP" altLang="en-US" sz="750" dirty="0">
                <a:solidFill>
                  <a:schemeClr val="tx1">
                    <a:lumMod val="95000"/>
                    <a:lumOff val="5000"/>
                  </a:schemeClr>
                </a:solidFill>
                <a:latin typeface="Meiryo" panose="020B0604030504040204" pitchFamily="34" charset="-128"/>
                <a:ea typeface="Meiryo" panose="020B0604030504040204" pitchFamily="34" charset="-128"/>
              </a:rPr>
              <a:t>テスト環境において、企画ページの動作確認を行っていただき校了。</a:t>
            </a:r>
            <a:endParaRPr lang="en-US" altLang="ja-JP" sz="750" dirty="0">
              <a:solidFill>
                <a:schemeClr val="tx1">
                  <a:lumMod val="95000"/>
                  <a:lumOff val="5000"/>
                </a:schemeClr>
              </a:solidFill>
              <a:latin typeface="Meiryo" panose="020B0604030504040204" pitchFamily="34" charset="-128"/>
              <a:ea typeface="Meiryo" panose="020B0604030504040204" pitchFamily="34" charset="-128"/>
            </a:endParaRPr>
          </a:p>
          <a:p>
            <a:r>
              <a:rPr lang="en-US" altLang="ja-JP" sz="750" dirty="0">
                <a:solidFill>
                  <a:srgbClr val="002AFF"/>
                </a:solidFill>
                <a:latin typeface="Meiryo" panose="020B0604030504040204" pitchFamily="34" charset="-128"/>
                <a:ea typeface="Meiryo" panose="020B0604030504040204" pitchFamily="34" charset="-128"/>
              </a:rPr>
              <a:t>※</a:t>
            </a:r>
            <a:r>
              <a:rPr lang="ja-JP" altLang="en-US" sz="750" dirty="0">
                <a:solidFill>
                  <a:srgbClr val="002AFF"/>
                </a:solidFill>
                <a:latin typeface="Meiryo" panose="020B0604030504040204" pitchFamily="34" charset="-128"/>
                <a:ea typeface="Meiryo" panose="020B0604030504040204" pitchFamily="34" charset="-128"/>
              </a:rPr>
              <a:t>原則として、この段階での修正はお受けできません。</a:t>
            </a:r>
            <a:endParaRPr kumimoji="1" lang="ja-JP" altLang="en-US" sz="750" dirty="0">
              <a:solidFill>
                <a:srgbClr val="002AFF"/>
              </a:solidFill>
              <a:latin typeface="Meiryo" panose="020B0604030504040204" pitchFamily="34" charset="-128"/>
              <a:ea typeface="Meiryo" panose="020B0604030504040204" pitchFamily="34" charset="-128"/>
            </a:endParaRPr>
          </a:p>
        </p:txBody>
      </p:sp>
      <p:sp>
        <p:nvSpPr>
          <p:cNvPr id="23" name="円/楕円 90">
            <a:extLst>
              <a:ext uri="{FF2B5EF4-FFF2-40B4-BE49-F238E27FC236}">
                <a16:creationId xmlns:a16="http://schemas.microsoft.com/office/drawing/2014/main" id="{669D6474-E220-7668-6AC1-290880579FE0}"/>
              </a:ext>
            </a:extLst>
          </p:cNvPr>
          <p:cNvSpPr/>
          <p:nvPr/>
        </p:nvSpPr>
        <p:spPr>
          <a:xfrm>
            <a:off x="7214475" y="3287235"/>
            <a:ext cx="169200" cy="173271"/>
          </a:xfrm>
          <a:prstGeom prst="ellipse">
            <a:avLst/>
          </a:prstGeom>
          <a:solidFill>
            <a:srgbClr val="06C755">
              <a:alpha val="30196"/>
            </a:srgbClr>
          </a:solidFill>
          <a:ln w="31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endParaRPr kumimoji="1" lang="ja-JP" altLang="en-US" sz="750">
              <a:solidFill>
                <a:schemeClr val="tx1">
                  <a:lumMod val="95000"/>
                  <a:lumOff val="5000"/>
                </a:schemeClr>
              </a:solidFill>
              <a:latin typeface="Meiryo" panose="020B0604030504040204" pitchFamily="34" charset="-128"/>
              <a:ea typeface="Meiryo" panose="020B0604030504040204" pitchFamily="34" charset="-128"/>
            </a:endParaRPr>
          </a:p>
        </p:txBody>
      </p:sp>
      <p:sp>
        <p:nvSpPr>
          <p:cNvPr id="24" name="正方形/長方形 23">
            <a:extLst>
              <a:ext uri="{FF2B5EF4-FFF2-40B4-BE49-F238E27FC236}">
                <a16:creationId xmlns:a16="http://schemas.microsoft.com/office/drawing/2014/main" id="{8AAA61CF-A7EC-204B-21A4-668AC15E9091}"/>
              </a:ext>
            </a:extLst>
          </p:cNvPr>
          <p:cNvSpPr/>
          <p:nvPr/>
        </p:nvSpPr>
        <p:spPr>
          <a:xfrm>
            <a:off x="8661152" y="3235254"/>
            <a:ext cx="2128255" cy="277233"/>
          </a:xfrm>
          <a:prstGeom prst="rect">
            <a:avLst/>
          </a:prstGeom>
          <a:solidFill>
            <a:srgbClr val="FFF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r>
              <a:rPr lang="ja-JP" altLang="en-US" sz="750">
                <a:solidFill>
                  <a:schemeClr val="tx1">
                    <a:lumMod val="95000"/>
                    <a:lumOff val="5000"/>
                  </a:schemeClr>
                </a:solidFill>
                <a:latin typeface="Meiryo"/>
                <a:ea typeface="Meiryo"/>
              </a:rPr>
              <a:t>スケジュールに記載の期日まで</a:t>
            </a:r>
            <a:endParaRPr lang="ja-JP" altLang="ja-JP" sz="750">
              <a:solidFill>
                <a:schemeClr val="tx1">
                  <a:lumMod val="95000"/>
                  <a:lumOff val="5000"/>
                </a:schemeClr>
              </a:solidFill>
              <a:latin typeface="Meiryo"/>
              <a:ea typeface="Meiryo"/>
              <a:cs typeface="Calibri" panose="020F0502020204030204"/>
            </a:endParaRPr>
          </a:p>
        </p:txBody>
      </p:sp>
      <p:sp>
        <p:nvSpPr>
          <p:cNvPr id="25" name="正方形/長方形 24">
            <a:extLst>
              <a:ext uri="{FF2B5EF4-FFF2-40B4-BE49-F238E27FC236}">
                <a16:creationId xmlns:a16="http://schemas.microsoft.com/office/drawing/2014/main" id="{FA0E9CB5-BDA6-4371-11CA-2DA4EC2BC6D2}"/>
              </a:ext>
            </a:extLst>
          </p:cNvPr>
          <p:cNvSpPr/>
          <p:nvPr/>
        </p:nvSpPr>
        <p:spPr>
          <a:xfrm>
            <a:off x="429089" y="3585774"/>
            <a:ext cx="1556818" cy="277233"/>
          </a:xfrm>
          <a:prstGeom prst="rect">
            <a:avLst/>
          </a:prstGeom>
          <a:solidFill>
            <a:srgbClr val="06C755">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r>
              <a:rPr kumimoji="1" lang="ja-JP" altLang="en-US" sz="750" dirty="0">
                <a:solidFill>
                  <a:schemeClr val="tx1">
                    <a:lumMod val="95000"/>
                    <a:lumOff val="5000"/>
                  </a:schemeClr>
                </a:solidFill>
                <a:latin typeface="Meiryo" panose="020B0604030504040204" pitchFamily="34" charset="-128"/>
                <a:ea typeface="Meiryo" panose="020B0604030504040204" pitchFamily="34" charset="-128"/>
              </a:rPr>
              <a:t>公開</a:t>
            </a:r>
          </a:p>
        </p:txBody>
      </p:sp>
      <p:sp>
        <p:nvSpPr>
          <p:cNvPr id="26" name="正方形/長方形 25">
            <a:extLst>
              <a:ext uri="{FF2B5EF4-FFF2-40B4-BE49-F238E27FC236}">
                <a16:creationId xmlns:a16="http://schemas.microsoft.com/office/drawing/2014/main" id="{B4AD3EBF-22CC-2042-70F0-C82EB13368AD}"/>
              </a:ext>
            </a:extLst>
          </p:cNvPr>
          <p:cNvSpPr/>
          <p:nvPr/>
        </p:nvSpPr>
        <p:spPr>
          <a:xfrm>
            <a:off x="2092171" y="3585774"/>
            <a:ext cx="4730309" cy="277233"/>
          </a:xfrm>
          <a:prstGeom prst="rect">
            <a:avLst/>
          </a:prstGeom>
          <a:solidFill>
            <a:srgbClr val="06C755">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r>
              <a:rPr lang="ja-JP" altLang="en-US" sz="750" dirty="0">
                <a:solidFill>
                  <a:schemeClr val="tx1">
                    <a:lumMod val="95000"/>
                    <a:lumOff val="5000"/>
                  </a:schemeClr>
                </a:solidFill>
                <a:latin typeface="Meiryo" panose="020B0604030504040204" pitchFamily="34" charset="-128"/>
                <a:ea typeface="Meiryo" panose="020B0604030504040204" pitchFamily="34" charset="-128"/>
              </a:rPr>
              <a:t>弊社において最終確認を行った上で、本番環境への公開を行います。</a:t>
            </a:r>
            <a:endParaRPr kumimoji="1" lang="ja-JP" altLang="en-US" sz="750" dirty="0">
              <a:solidFill>
                <a:schemeClr val="tx1">
                  <a:lumMod val="95000"/>
                  <a:lumOff val="5000"/>
                </a:schemeClr>
              </a:solidFill>
              <a:latin typeface="Meiryo" panose="020B0604030504040204" pitchFamily="34" charset="-128"/>
              <a:ea typeface="Meiryo" panose="020B0604030504040204" pitchFamily="34" charset="-128"/>
            </a:endParaRPr>
          </a:p>
        </p:txBody>
      </p:sp>
      <p:sp>
        <p:nvSpPr>
          <p:cNvPr id="27" name="正方形/長方形 26">
            <a:extLst>
              <a:ext uri="{FF2B5EF4-FFF2-40B4-BE49-F238E27FC236}">
                <a16:creationId xmlns:a16="http://schemas.microsoft.com/office/drawing/2014/main" id="{E965AC58-08D0-B9CE-25A0-4FF4836C09C6}"/>
              </a:ext>
            </a:extLst>
          </p:cNvPr>
          <p:cNvSpPr/>
          <p:nvPr/>
        </p:nvSpPr>
        <p:spPr>
          <a:xfrm>
            <a:off x="8653532" y="3585774"/>
            <a:ext cx="2128255" cy="277233"/>
          </a:xfrm>
          <a:prstGeom prst="rect">
            <a:avLst/>
          </a:prstGeom>
          <a:solidFill>
            <a:srgbClr val="D9F4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r>
              <a:rPr lang="ja-JP" altLang="en-US" sz="750">
                <a:solidFill>
                  <a:schemeClr val="tx1">
                    <a:lumMod val="95000"/>
                    <a:lumOff val="5000"/>
                  </a:schemeClr>
                </a:solidFill>
                <a:latin typeface="Meiryo"/>
                <a:ea typeface="Meiryo"/>
              </a:rPr>
              <a:t>スケジュールに記載の期日まで</a:t>
            </a:r>
            <a:endParaRPr lang="ja-JP" altLang="ja-JP" sz="750">
              <a:solidFill>
                <a:schemeClr val="tx1">
                  <a:lumMod val="95000"/>
                  <a:lumOff val="5000"/>
                </a:schemeClr>
              </a:solidFill>
              <a:latin typeface="Meiryo"/>
              <a:ea typeface="Meiryo"/>
              <a:cs typeface="Calibri" panose="020F0502020204030204"/>
            </a:endParaRPr>
          </a:p>
        </p:txBody>
      </p:sp>
      <p:sp>
        <p:nvSpPr>
          <p:cNvPr id="28" name="円/楕円 92">
            <a:extLst>
              <a:ext uri="{FF2B5EF4-FFF2-40B4-BE49-F238E27FC236}">
                <a16:creationId xmlns:a16="http://schemas.microsoft.com/office/drawing/2014/main" id="{3CAFF30A-EC20-A522-040A-AF5326B67578}"/>
              </a:ext>
            </a:extLst>
          </p:cNvPr>
          <p:cNvSpPr/>
          <p:nvPr/>
        </p:nvSpPr>
        <p:spPr>
          <a:xfrm>
            <a:off x="8092409" y="3298362"/>
            <a:ext cx="169200" cy="173271"/>
          </a:xfrm>
          <a:prstGeom prst="ellipse">
            <a:avLst/>
          </a:prstGeom>
          <a:solidFill>
            <a:srgbClr val="FFF2CB"/>
          </a:solidFill>
          <a:ln w="31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endParaRPr kumimoji="1" lang="ja-JP" altLang="en-US" sz="750">
              <a:solidFill>
                <a:schemeClr val="tx1">
                  <a:lumMod val="95000"/>
                  <a:lumOff val="5000"/>
                </a:schemeClr>
              </a:solidFill>
              <a:latin typeface="Meiryo" panose="020B0604030504040204" pitchFamily="34" charset="-128"/>
              <a:ea typeface="Meiryo" panose="020B0604030504040204" pitchFamily="34" charset="-128"/>
            </a:endParaRPr>
          </a:p>
        </p:txBody>
      </p:sp>
      <p:sp>
        <p:nvSpPr>
          <p:cNvPr id="29" name="円/楕円 90">
            <a:extLst>
              <a:ext uri="{FF2B5EF4-FFF2-40B4-BE49-F238E27FC236}">
                <a16:creationId xmlns:a16="http://schemas.microsoft.com/office/drawing/2014/main" id="{BCCE8CBD-903F-9C15-5260-9962D3654576}"/>
              </a:ext>
            </a:extLst>
          </p:cNvPr>
          <p:cNvSpPr/>
          <p:nvPr/>
        </p:nvSpPr>
        <p:spPr>
          <a:xfrm>
            <a:off x="7214475" y="3619975"/>
            <a:ext cx="169200" cy="173271"/>
          </a:xfrm>
          <a:prstGeom prst="ellipse">
            <a:avLst/>
          </a:prstGeom>
          <a:solidFill>
            <a:srgbClr val="06C755">
              <a:alpha val="30196"/>
            </a:srgbClr>
          </a:solidFill>
          <a:ln w="31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endParaRPr kumimoji="1" lang="ja-JP" altLang="en-US" sz="750">
              <a:solidFill>
                <a:schemeClr val="tx1">
                  <a:lumMod val="95000"/>
                  <a:lumOff val="5000"/>
                </a:schemeClr>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81300090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図プレースホルダー 38" descr="アイコン&#10;&#10;AI 生成コンテンツは誤りを含む可能性があります。">
            <a:extLst>
              <a:ext uri="{FF2B5EF4-FFF2-40B4-BE49-F238E27FC236}">
                <a16:creationId xmlns:a16="http://schemas.microsoft.com/office/drawing/2014/main" id="{EE94B0A0-76C2-2AE6-33D6-252622837429}"/>
              </a:ext>
            </a:extLst>
          </p:cNvPr>
          <p:cNvPicPr>
            <a:picLocks noGrp="1" noChangeAspect="1"/>
          </p:cNvPicPr>
          <p:nvPr>
            <p:ph type="pic" sz="quarter" idx="15"/>
          </p:nvPr>
        </p:nvPicPr>
        <p:blipFill>
          <a:blip r:embed="rId2" cstate="screen">
            <a:extLst>
              <a:ext uri="{28A0092B-C50C-407E-A947-70E740481C1C}">
                <a14:useLocalDpi xmlns:a14="http://schemas.microsoft.com/office/drawing/2010/main"/>
              </a:ext>
            </a:extLst>
          </a:blip>
          <a:srcRect t="3900" b="3900"/>
          <a:stretch>
            <a:fillRect/>
          </a:stretch>
        </p:blipFill>
        <p:spPr/>
      </p:pic>
      <p:sp>
        <p:nvSpPr>
          <p:cNvPr id="3" name="テキスト プレースホルダー 2">
            <a:extLst>
              <a:ext uri="{FF2B5EF4-FFF2-40B4-BE49-F238E27FC236}">
                <a16:creationId xmlns:a16="http://schemas.microsoft.com/office/drawing/2014/main" id="{BB369A65-7E9B-35C5-2169-D3AC5296F113}"/>
              </a:ext>
            </a:extLst>
          </p:cNvPr>
          <p:cNvSpPr>
            <a:spLocks noGrp="1"/>
          </p:cNvSpPr>
          <p:nvPr>
            <p:ph type="body" sz="quarter" idx="19"/>
          </p:nvPr>
        </p:nvSpPr>
        <p:spPr/>
        <p:txBody>
          <a:bodyPr/>
          <a:lstStyle/>
          <a:p>
            <a:pPr eaLnBrk="1" hangingPunct="1">
              <a:spcBef>
                <a:spcPct val="0"/>
              </a:spcBef>
            </a:pPr>
            <a:r>
              <a:rPr lang="ja-JP" altLang="en-US" dirty="0">
                <a:latin typeface="メイリオ" panose="020B0604030504040204" pitchFamily="34" charset="-128"/>
                <a:ea typeface="メイリオ" panose="020B0604030504040204" pitchFamily="34" charset="-128"/>
              </a:rPr>
              <a:t>その他・留意事項</a:t>
            </a:r>
          </a:p>
        </p:txBody>
      </p:sp>
      <p:sp>
        <p:nvSpPr>
          <p:cNvPr id="4" name="テキスト プレースホルダー 3">
            <a:extLst>
              <a:ext uri="{FF2B5EF4-FFF2-40B4-BE49-F238E27FC236}">
                <a16:creationId xmlns:a16="http://schemas.microsoft.com/office/drawing/2014/main" id="{C791C9DE-4E55-6E16-316B-A861ED7D97B5}"/>
              </a:ext>
            </a:extLst>
          </p:cNvPr>
          <p:cNvSpPr>
            <a:spLocks noGrp="1"/>
          </p:cNvSpPr>
          <p:nvPr>
            <p:ph type="body" sz="quarter" idx="20"/>
          </p:nvPr>
        </p:nvSpPr>
        <p:spPr/>
        <p:txBody>
          <a:bodyPr/>
          <a:lstStyle/>
          <a:p>
            <a:r>
              <a:rPr kumimoji="1" lang="en-US" altLang="ja-JP" dirty="0"/>
              <a:t>05</a:t>
            </a:r>
            <a:endParaRPr kumimoji="1" lang="ja-JP" altLang="en-US" dirty="0"/>
          </a:p>
        </p:txBody>
      </p:sp>
    </p:spTree>
    <p:extLst>
      <p:ext uri="{BB962C8B-B14F-4D97-AF65-F5344CB8AC3E}">
        <p14:creationId xmlns:p14="http://schemas.microsoft.com/office/powerpoint/2010/main" val="384056715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88EA67CF-E43F-633A-9A74-6712E781106F}"/>
              </a:ext>
            </a:extLst>
          </p:cNvPr>
          <p:cNvSpPr>
            <a:spLocks noGrp="1"/>
          </p:cNvSpPr>
          <p:nvPr>
            <p:ph type="body" sz="quarter" idx="10"/>
          </p:nvPr>
        </p:nvSpPr>
        <p:spPr/>
        <p:txBody>
          <a:bodyPr/>
          <a:lstStyle/>
          <a:p>
            <a:r>
              <a:rPr kumimoji="1" lang="ja-JP" altLang="en-US" dirty="0"/>
              <a:t>効果検証レポート</a:t>
            </a:r>
            <a:endParaRPr lang="ja-JP" altLang="en-US" dirty="0"/>
          </a:p>
        </p:txBody>
      </p:sp>
      <p:sp>
        <p:nvSpPr>
          <p:cNvPr id="26" name="テキスト プレースホルダー 25">
            <a:extLst>
              <a:ext uri="{FF2B5EF4-FFF2-40B4-BE49-F238E27FC236}">
                <a16:creationId xmlns:a16="http://schemas.microsoft.com/office/drawing/2014/main" id="{67B57472-B528-5B8C-875F-8693DC6250E7}"/>
              </a:ext>
            </a:extLst>
          </p:cNvPr>
          <p:cNvSpPr>
            <a:spLocks noGrp="1"/>
          </p:cNvSpPr>
          <p:nvPr>
            <p:ph type="body" sz="quarter" idx="11"/>
          </p:nvPr>
        </p:nvSpPr>
        <p:spPr/>
        <p:txBody>
          <a:bodyPr/>
          <a:lstStyle/>
          <a:p>
            <a:r>
              <a:rPr lang="ja-JP" altLang="en-US" dirty="0"/>
              <a:t>定量・定性両面から、施策の実績を集計、分析し、実施効果のレポーティングを行います。</a:t>
            </a:r>
          </a:p>
        </p:txBody>
      </p:sp>
      <p:sp>
        <p:nvSpPr>
          <p:cNvPr id="2" name="角丸四角形 59">
            <a:extLst>
              <a:ext uri="{FF2B5EF4-FFF2-40B4-BE49-F238E27FC236}">
                <a16:creationId xmlns:a16="http://schemas.microsoft.com/office/drawing/2014/main" id="{B71089C8-5363-21BA-D07A-7CC9C616B4C5}"/>
              </a:ext>
            </a:extLst>
          </p:cNvPr>
          <p:cNvSpPr/>
          <p:nvPr/>
        </p:nvSpPr>
        <p:spPr>
          <a:xfrm>
            <a:off x="648335" y="1639391"/>
            <a:ext cx="4941704" cy="4123780"/>
          </a:xfrm>
          <a:prstGeom prst="roundRect">
            <a:avLst>
              <a:gd name="adj" fmla="val 0"/>
            </a:avLst>
          </a:prstGeom>
          <a:solidFill>
            <a:schemeClr val="accent3">
              <a:alpha val="5000"/>
            </a:schemeClr>
          </a:solidFill>
          <a:ln w="9525" cap="flat" cmpd="sng" algn="ctr">
            <a:noFill/>
            <a:prstDash val="solid"/>
          </a:ln>
          <a:effectLst/>
        </p:spPr>
        <p:txBody>
          <a:bodyPr rot="0" spcFirstLastPara="0" vertOverflow="overflow" horzOverflow="overflow" vert="horz" wrap="square" lIns="288000" tIns="1332000" rIns="216000" bIns="0" numCol="1" spcCol="0" rtlCol="0" fromWordArt="0" anchor="t" anchorCtr="0" forceAA="0" compatLnSpc="1">
            <a:prstTxWarp prst="textNoShape">
              <a:avLst/>
            </a:prstTxWarp>
            <a:noAutofit/>
          </a:bodyPr>
          <a:lstStyle/>
          <a:p>
            <a:pPr marL="177750" indent="-177750">
              <a:lnSpc>
                <a:spcPct val="120000"/>
              </a:lnSpc>
              <a:buFont typeface="Arial" panose="020B0604020202020204" pitchFamily="34" charset="0"/>
              <a:buChar char="•"/>
              <a:defRPr/>
            </a:pPr>
            <a:r>
              <a:rPr kumimoji="0" lang="ja-JP" altLang="en-US" sz="1400" kern="0" dirty="0">
                <a:solidFill>
                  <a:schemeClr val="tx2"/>
                </a:solidFill>
                <a:latin typeface="Meiryo" panose="020B0604030504040204" pitchFamily="34" charset="-128"/>
                <a:ea typeface="Meiryo" panose="020B0604030504040204" pitchFamily="34" charset="-128"/>
              </a:rPr>
              <a:t>デイリーの</a:t>
            </a:r>
            <a:r>
              <a:rPr kumimoji="0" lang="en-US" altLang="ja-JP" sz="1400" kern="0" dirty="0">
                <a:solidFill>
                  <a:schemeClr val="tx2"/>
                </a:solidFill>
                <a:latin typeface="Meiryo" panose="020B0604030504040204" pitchFamily="34" charset="-128"/>
                <a:ea typeface="Meiryo" panose="020B0604030504040204" pitchFamily="34" charset="-128"/>
              </a:rPr>
              <a:t>PV</a:t>
            </a:r>
            <a:r>
              <a:rPr kumimoji="0" lang="ja-JP" altLang="en-US" sz="1400" kern="0" dirty="0">
                <a:solidFill>
                  <a:schemeClr val="tx2"/>
                </a:solidFill>
                <a:latin typeface="Meiryo" panose="020B0604030504040204" pitchFamily="34" charset="-128"/>
                <a:ea typeface="Meiryo" panose="020B0604030504040204" pitchFamily="34" charset="-128"/>
              </a:rPr>
              <a:t>・</a:t>
            </a:r>
            <a:r>
              <a:rPr kumimoji="0" lang="en-US" altLang="ja-JP" sz="1400" kern="0" dirty="0">
                <a:solidFill>
                  <a:schemeClr val="tx2"/>
                </a:solidFill>
                <a:latin typeface="Meiryo" panose="020B0604030504040204" pitchFamily="34" charset="-128"/>
                <a:ea typeface="Meiryo" panose="020B0604030504040204" pitchFamily="34" charset="-128"/>
              </a:rPr>
              <a:t>UB</a:t>
            </a:r>
          </a:p>
          <a:p>
            <a:pPr marL="177750" indent="-177750">
              <a:lnSpc>
                <a:spcPct val="120000"/>
              </a:lnSpc>
              <a:buFont typeface="Arial" panose="020B0604020202020204" pitchFamily="34" charset="0"/>
              <a:buChar char="•"/>
              <a:defRPr/>
            </a:pPr>
            <a:r>
              <a:rPr kumimoji="0" lang="en-US" altLang="ja-JP" sz="1400" kern="0" dirty="0">
                <a:solidFill>
                  <a:schemeClr val="tx2"/>
                </a:solidFill>
                <a:latin typeface="Meiryo" panose="020B0604030504040204" pitchFamily="34" charset="-128"/>
                <a:ea typeface="Meiryo" panose="020B0604030504040204" pitchFamily="34" charset="-128"/>
              </a:rPr>
              <a:t>PR</a:t>
            </a:r>
            <a:r>
              <a:rPr kumimoji="0" lang="ja-JP" altLang="en-US" sz="1400" kern="0" dirty="0">
                <a:solidFill>
                  <a:schemeClr val="tx2"/>
                </a:solidFill>
                <a:latin typeface="Meiryo" panose="020B0604030504040204" pitchFamily="34" charset="-128"/>
                <a:ea typeface="Meiryo" panose="020B0604030504040204" pitchFamily="34" charset="-128"/>
              </a:rPr>
              <a:t>企画ページ演出動画の再生率</a:t>
            </a:r>
            <a:endParaRPr kumimoji="0" lang="en-US" altLang="ja-JP" sz="1400" kern="0" dirty="0">
              <a:solidFill>
                <a:schemeClr val="tx2"/>
              </a:solidFill>
              <a:latin typeface="Meiryo" panose="020B0604030504040204" pitchFamily="34" charset="-128"/>
              <a:ea typeface="Meiryo" panose="020B0604030504040204" pitchFamily="34" charset="-128"/>
            </a:endParaRPr>
          </a:p>
          <a:p>
            <a:pPr marL="177750" indent="-177750">
              <a:lnSpc>
                <a:spcPct val="120000"/>
              </a:lnSpc>
              <a:buFont typeface="Arial" panose="020B0604020202020204" pitchFamily="34" charset="0"/>
              <a:buChar char="•"/>
              <a:defRPr/>
            </a:pPr>
            <a:r>
              <a:rPr kumimoji="0" lang="en-US" altLang="ja-JP" sz="1400" kern="0" dirty="0">
                <a:solidFill>
                  <a:schemeClr val="tx2"/>
                </a:solidFill>
                <a:latin typeface="Meiryo" panose="020B0604030504040204" pitchFamily="34" charset="-128"/>
                <a:ea typeface="Meiryo" panose="020B0604030504040204" pitchFamily="34" charset="-128"/>
              </a:rPr>
              <a:t>PR</a:t>
            </a:r>
            <a:r>
              <a:rPr kumimoji="0" lang="ja-JP" altLang="en-US" sz="1400" kern="0" dirty="0">
                <a:solidFill>
                  <a:schemeClr val="tx2"/>
                </a:solidFill>
                <a:latin typeface="Meiryo" panose="020B0604030504040204" pitchFamily="34" charset="-128"/>
                <a:ea typeface="Meiryo" panose="020B0604030504040204" pitchFamily="34" charset="-128"/>
              </a:rPr>
              <a:t>企画ページから広告主様ページへの誘導数・率</a:t>
            </a:r>
            <a:endParaRPr kumimoji="0" lang="en-US" altLang="ja-JP" sz="1400" kern="0" dirty="0">
              <a:solidFill>
                <a:schemeClr val="tx2"/>
              </a:solidFill>
              <a:latin typeface="Meiryo" panose="020B0604030504040204" pitchFamily="34" charset="-128"/>
              <a:ea typeface="Meiryo" panose="020B0604030504040204" pitchFamily="34" charset="-128"/>
            </a:endParaRPr>
          </a:p>
          <a:p>
            <a:pPr marL="177750" indent="-177750">
              <a:lnSpc>
                <a:spcPct val="120000"/>
              </a:lnSpc>
              <a:buFont typeface="Arial" panose="020B0604020202020204" pitchFamily="34" charset="0"/>
              <a:buChar char="•"/>
              <a:defRPr/>
            </a:pPr>
            <a:r>
              <a:rPr kumimoji="0" lang="en-US" altLang="ja-JP" sz="1400" kern="0" dirty="0">
                <a:solidFill>
                  <a:schemeClr val="tx2"/>
                </a:solidFill>
                <a:latin typeface="Meiryo" panose="020B0604030504040204" pitchFamily="34" charset="-128"/>
                <a:ea typeface="Meiryo" panose="020B0604030504040204" pitchFamily="34" charset="-128"/>
              </a:rPr>
              <a:t>PR</a:t>
            </a:r>
            <a:r>
              <a:rPr kumimoji="0" lang="ja-JP" altLang="en-US" sz="1400" kern="0" dirty="0">
                <a:solidFill>
                  <a:schemeClr val="tx2"/>
                </a:solidFill>
                <a:latin typeface="Meiryo" panose="020B0604030504040204" pitchFamily="34" charset="-128"/>
                <a:ea typeface="Meiryo" panose="020B0604030504040204" pitchFamily="34" charset="-128"/>
              </a:rPr>
              <a:t>企画ページ訪問者の性別・性別</a:t>
            </a:r>
            <a:r>
              <a:rPr kumimoji="0" lang="en-US" altLang="ja-JP" sz="1400" kern="0" dirty="0">
                <a:solidFill>
                  <a:schemeClr val="tx2"/>
                </a:solidFill>
                <a:latin typeface="Meiryo" panose="020B0604030504040204" pitchFamily="34" charset="-128"/>
                <a:ea typeface="Meiryo" panose="020B0604030504040204" pitchFamily="34" charset="-128"/>
              </a:rPr>
              <a:t>×</a:t>
            </a:r>
            <a:r>
              <a:rPr kumimoji="0" lang="ja-JP" altLang="en-US" sz="1400" kern="0" dirty="0">
                <a:solidFill>
                  <a:schemeClr val="tx2"/>
                </a:solidFill>
                <a:latin typeface="Meiryo" panose="020B0604030504040204" pitchFamily="34" charset="-128"/>
                <a:ea typeface="Meiryo" panose="020B0604030504040204" pitchFamily="34" charset="-128"/>
              </a:rPr>
              <a:t>年齢層比率</a:t>
            </a:r>
            <a:endParaRPr kumimoji="0" lang="en-US" altLang="ja-JP" sz="1400" kern="0" dirty="0">
              <a:solidFill>
                <a:schemeClr val="tx2"/>
              </a:solidFill>
              <a:latin typeface="Meiryo" panose="020B0604030504040204" pitchFamily="34" charset="-128"/>
              <a:ea typeface="Meiryo" panose="020B0604030504040204" pitchFamily="34" charset="-128"/>
            </a:endParaRPr>
          </a:p>
        </p:txBody>
      </p:sp>
      <p:sp>
        <p:nvSpPr>
          <p:cNvPr id="3" name="角丸四角形 60">
            <a:extLst>
              <a:ext uri="{FF2B5EF4-FFF2-40B4-BE49-F238E27FC236}">
                <a16:creationId xmlns:a16="http://schemas.microsoft.com/office/drawing/2014/main" id="{3DB860F8-B600-B349-B100-7345915D5D7D}"/>
              </a:ext>
            </a:extLst>
          </p:cNvPr>
          <p:cNvSpPr/>
          <p:nvPr/>
        </p:nvSpPr>
        <p:spPr>
          <a:xfrm>
            <a:off x="1965867" y="1897767"/>
            <a:ext cx="3077766" cy="723275"/>
          </a:xfrm>
          <a:prstGeom prst="roundRect">
            <a:avLst>
              <a:gd name="adj" fmla="val 0"/>
            </a:avLst>
          </a:prstGeom>
          <a:noFill/>
          <a:ln w="9525"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nSpc>
                <a:spcPct val="120000"/>
              </a:lnSpc>
              <a:defRPr/>
            </a:pPr>
            <a:r>
              <a:rPr kumimoji="0" lang="ja-JP" altLang="en-US" sz="2000" b="1" kern="0" dirty="0">
                <a:solidFill>
                  <a:schemeClr val="accent3"/>
                </a:solidFill>
                <a:latin typeface="Meiryo" panose="020B0604030504040204" pitchFamily="34" charset="-128"/>
                <a:ea typeface="Meiryo" panose="020B0604030504040204" pitchFamily="34" charset="-128"/>
              </a:rPr>
              <a:t>集客数・属性</a:t>
            </a:r>
            <a:endParaRPr kumimoji="0" lang="en-US" altLang="ja-JP" sz="2000" b="1" kern="0" dirty="0">
              <a:solidFill>
                <a:schemeClr val="accent3"/>
              </a:solidFill>
              <a:latin typeface="Meiryo" panose="020B0604030504040204" pitchFamily="34" charset="-128"/>
              <a:ea typeface="Meiryo" panose="020B0604030504040204" pitchFamily="34" charset="-128"/>
            </a:endParaRPr>
          </a:p>
          <a:p>
            <a:pPr>
              <a:lnSpc>
                <a:spcPct val="120000"/>
              </a:lnSpc>
              <a:defRPr/>
            </a:pPr>
            <a:r>
              <a:rPr kumimoji="0" lang="ja-JP" altLang="en-US" sz="2000" b="1" kern="0" dirty="0">
                <a:solidFill>
                  <a:schemeClr val="accent3"/>
                </a:solidFill>
                <a:latin typeface="Meiryo" panose="020B0604030504040204" pitchFamily="34" charset="-128"/>
                <a:ea typeface="Meiryo" panose="020B0604030504040204" pitchFamily="34" charset="-128"/>
              </a:rPr>
              <a:t>広告主様ページへの送客数</a:t>
            </a:r>
            <a:endParaRPr kumimoji="0" lang="en-US" altLang="ja-JP" sz="2000" b="1" kern="0" dirty="0">
              <a:solidFill>
                <a:schemeClr val="accent3"/>
              </a:solidFill>
              <a:latin typeface="Meiryo" panose="020B0604030504040204" pitchFamily="34" charset="-128"/>
              <a:ea typeface="Meiryo" panose="020B0604030504040204" pitchFamily="34" charset="-128"/>
            </a:endParaRPr>
          </a:p>
        </p:txBody>
      </p:sp>
      <p:grpSp>
        <p:nvGrpSpPr>
          <p:cNvPr id="6" name="グループ化 5">
            <a:extLst>
              <a:ext uri="{FF2B5EF4-FFF2-40B4-BE49-F238E27FC236}">
                <a16:creationId xmlns:a16="http://schemas.microsoft.com/office/drawing/2014/main" id="{639DADA0-BE4D-FEC3-8F96-B56C5E1D4B7E}"/>
              </a:ext>
            </a:extLst>
          </p:cNvPr>
          <p:cNvGrpSpPr>
            <a:grpSpLocks noChangeAspect="1"/>
          </p:cNvGrpSpPr>
          <p:nvPr/>
        </p:nvGrpSpPr>
        <p:grpSpPr>
          <a:xfrm>
            <a:off x="1060477" y="1902913"/>
            <a:ext cx="648000" cy="648000"/>
            <a:chOff x="2435103" y="2081892"/>
            <a:chExt cx="792088" cy="792088"/>
          </a:xfrm>
        </p:grpSpPr>
        <p:sp>
          <p:nvSpPr>
            <p:cNvPr id="7" name="円/楕円 63">
              <a:extLst>
                <a:ext uri="{FF2B5EF4-FFF2-40B4-BE49-F238E27FC236}">
                  <a16:creationId xmlns:a16="http://schemas.microsoft.com/office/drawing/2014/main" id="{A04D5810-BBFC-ED20-2C5D-8D9F5F153C65}"/>
                </a:ext>
              </a:extLst>
            </p:cNvPr>
            <p:cNvSpPr/>
            <p:nvPr/>
          </p:nvSpPr>
          <p:spPr>
            <a:xfrm>
              <a:off x="2435103" y="2081892"/>
              <a:ext cx="792088" cy="792088"/>
            </a:xfrm>
            <a:prstGeom prst="ellipse">
              <a:avLst/>
            </a:prstGeom>
            <a:solidFill>
              <a:schemeClr val="accent3"/>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pic>
          <p:nvPicPr>
            <p:cNvPr id="8" name="グラフィックス 7" descr="棒グラフ (上昇) 単色塗りつぶし">
              <a:extLst>
                <a:ext uri="{FF2B5EF4-FFF2-40B4-BE49-F238E27FC236}">
                  <a16:creationId xmlns:a16="http://schemas.microsoft.com/office/drawing/2014/main" id="{996E694D-B83D-B722-F08B-C3BAA647FAEE}"/>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600963" y="2247752"/>
              <a:ext cx="460368" cy="460368"/>
            </a:xfrm>
            <a:prstGeom prst="rect">
              <a:avLst/>
            </a:prstGeom>
          </p:spPr>
        </p:pic>
      </p:grpSp>
      <p:cxnSp>
        <p:nvCxnSpPr>
          <p:cNvPr id="11" name="直線コネクタ 10">
            <a:extLst>
              <a:ext uri="{FF2B5EF4-FFF2-40B4-BE49-F238E27FC236}">
                <a16:creationId xmlns:a16="http://schemas.microsoft.com/office/drawing/2014/main" id="{35B6C627-2CB0-CEAD-EA5D-04DCCD95E08C}"/>
              </a:ext>
            </a:extLst>
          </p:cNvPr>
          <p:cNvCxnSpPr>
            <a:cxnSpLocks/>
          </p:cNvCxnSpPr>
          <p:nvPr/>
        </p:nvCxnSpPr>
        <p:spPr>
          <a:xfrm>
            <a:off x="922943" y="2810848"/>
            <a:ext cx="4392488" cy="0"/>
          </a:xfrm>
          <a:prstGeom prst="line">
            <a:avLst/>
          </a:prstGeom>
          <a:noFill/>
          <a:ln w="22225" cap="flat" cmpd="sng" algn="ctr">
            <a:solidFill>
              <a:schemeClr val="accent3"/>
            </a:solidFill>
            <a:prstDash val="sysDot"/>
          </a:ln>
          <a:effectLst/>
        </p:spPr>
      </p:cxnSp>
      <p:sp>
        <p:nvSpPr>
          <p:cNvPr id="12" name="角丸四角形 68">
            <a:extLst>
              <a:ext uri="{FF2B5EF4-FFF2-40B4-BE49-F238E27FC236}">
                <a16:creationId xmlns:a16="http://schemas.microsoft.com/office/drawing/2014/main" id="{82941D8B-7A62-31EA-AD3E-F74C12778B60}"/>
              </a:ext>
            </a:extLst>
          </p:cNvPr>
          <p:cNvSpPr/>
          <p:nvPr/>
        </p:nvSpPr>
        <p:spPr>
          <a:xfrm>
            <a:off x="5878291" y="1639390"/>
            <a:ext cx="4941704" cy="4537399"/>
          </a:xfrm>
          <a:prstGeom prst="roundRect">
            <a:avLst>
              <a:gd name="adj" fmla="val 0"/>
            </a:avLst>
          </a:prstGeom>
          <a:solidFill>
            <a:schemeClr val="accent3">
              <a:alpha val="5000"/>
            </a:schemeClr>
          </a:solidFill>
          <a:ln w="9525" cap="flat" cmpd="sng" algn="ctr">
            <a:noFill/>
            <a:prstDash val="solid"/>
          </a:ln>
          <a:effectLst/>
        </p:spPr>
        <p:txBody>
          <a:bodyPr rot="0" spcFirstLastPara="0" vertOverflow="overflow" horzOverflow="overflow" vert="horz" wrap="square" lIns="288000" tIns="1332000" rIns="216000" bIns="0" numCol="1" spcCol="0" rtlCol="0" fromWordArt="0" anchor="t" anchorCtr="0" forceAA="0" compatLnSpc="1">
            <a:prstTxWarp prst="textNoShape">
              <a:avLst/>
            </a:prstTxWarp>
            <a:noAutofit/>
          </a:bodyPr>
          <a:lstStyle/>
          <a:p>
            <a:pPr>
              <a:lnSpc>
                <a:spcPct val="120000"/>
              </a:lnSpc>
              <a:defRPr/>
            </a:pPr>
            <a:r>
              <a:rPr kumimoji="0" lang="en" altLang="ja-JP" sz="1400" b="1" kern="0" dirty="0">
                <a:solidFill>
                  <a:schemeClr val="tx2"/>
                </a:solidFill>
                <a:latin typeface="Meiryo" panose="020B0604030504040204" pitchFamily="34" charset="-128"/>
                <a:ea typeface="Meiryo" panose="020B0604030504040204" pitchFamily="34" charset="-128"/>
              </a:rPr>
              <a:t>PR</a:t>
            </a:r>
            <a:r>
              <a:rPr kumimoji="0" lang="ja-JP" altLang="en-US" sz="1400" b="1" kern="0" dirty="0">
                <a:solidFill>
                  <a:schemeClr val="tx2"/>
                </a:solidFill>
                <a:latin typeface="Meiryo" panose="020B0604030504040204" pitchFamily="34" charset="-128"/>
                <a:ea typeface="Meiryo" panose="020B0604030504040204" pitchFamily="34" charset="-128"/>
              </a:rPr>
              <a:t>企画ページ閲覧者に対するアンケートを無償でご提供します。</a:t>
            </a:r>
            <a:br>
              <a:rPr kumimoji="0" lang="en-US" altLang="ja-JP" sz="1400" b="1" kern="0" dirty="0">
                <a:solidFill>
                  <a:schemeClr val="tx2"/>
                </a:solidFill>
                <a:latin typeface="Meiryo" panose="020B0604030504040204" pitchFamily="34" charset="-128"/>
                <a:ea typeface="Meiryo" panose="020B0604030504040204" pitchFamily="34" charset="-128"/>
              </a:rPr>
            </a:br>
            <a:r>
              <a:rPr kumimoji="0" lang="en" altLang="ja-JP" sz="1100" kern="0" dirty="0">
                <a:solidFill>
                  <a:schemeClr val="tx2"/>
                </a:solidFill>
                <a:latin typeface="Meiryo" panose="020B0604030504040204" pitchFamily="34" charset="-128"/>
                <a:ea typeface="Meiryo" panose="020B0604030504040204" pitchFamily="34" charset="-128"/>
              </a:rPr>
              <a:t>PR</a:t>
            </a:r>
            <a:r>
              <a:rPr kumimoji="0" lang="ja-JP" altLang="en-US" sz="1100" kern="0" dirty="0">
                <a:solidFill>
                  <a:schemeClr val="tx2"/>
                </a:solidFill>
                <a:latin typeface="Meiryo" panose="020B0604030504040204" pitchFamily="34" charset="-128"/>
                <a:ea typeface="Meiryo" panose="020B0604030504040204" pitchFamily="34" charset="-128"/>
              </a:rPr>
              <a:t>企画ページへの評価、閲覧後の態度変容を問うアンケートです。</a:t>
            </a:r>
            <a:endParaRPr kumimoji="0" lang="en-US" altLang="ja-JP" sz="1100" kern="0" dirty="0">
              <a:solidFill>
                <a:schemeClr val="tx2"/>
              </a:solidFill>
              <a:latin typeface="Meiryo" panose="020B0604030504040204" pitchFamily="34" charset="-128"/>
              <a:ea typeface="Meiryo" panose="020B0604030504040204" pitchFamily="34" charset="-128"/>
            </a:endParaRPr>
          </a:p>
          <a:p>
            <a:pPr>
              <a:lnSpc>
                <a:spcPct val="120000"/>
              </a:lnSpc>
              <a:defRPr/>
            </a:pPr>
            <a:endParaRPr kumimoji="0" lang="en-US" altLang="ja-JP" sz="1100" kern="0" dirty="0">
              <a:solidFill>
                <a:schemeClr val="tx2"/>
              </a:solidFill>
              <a:latin typeface="Meiryo" panose="020B0604030504040204" pitchFamily="34" charset="-128"/>
              <a:ea typeface="Meiryo" panose="020B0604030504040204" pitchFamily="34" charset="-128"/>
            </a:endParaRPr>
          </a:p>
          <a:p>
            <a:pPr marL="108000" indent="-180000">
              <a:lnSpc>
                <a:spcPct val="120000"/>
              </a:lnSpc>
              <a:defRPr/>
            </a:pPr>
            <a:r>
              <a:rPr kumimoji="0" lang="en-US" altLang="ja-JP" sz="900" kern="0" dirty="0">
                <a:solidFill>
                  <a:schemeClr val="tx2"/>
                </a:solidFill>
                <a:latin typeface="Meiryo" panose="020B0604030504040204" pitchFamily="34" charset="-128"/>
                <a:ea typeface="Meiryo" panose="020B0604030504040204" pitchFamily="34" charset="-128"/>
              </a:rPr>
              <a:t>※PR</a:t>
            </a:r>
            <a:r>
              <a:rPr kumimoji="0" lang="ja-JP" altLang="en-US" sz="900" kern="0" dirty="0">
                <a:solidFill>
                  <a:schemeClr val="tx2"/>
                </a:solidFill>
                <a:latin typeface="Meiryo" panose="020B0604030504040204" pitchFamily="34" charset="-128"/>
                <a:ea typeface="Meiryo" panose="020B0604030504040204" pitchFamily="34" charset="-128"/>
              </a:rPr>
              <a:t>企画ページを</a:t>
            </a:r>
            <a:r>
              <a:rPr kumimoji="0" lang="en-US" altLang="ja-JP" sz="900" kern="0" dirty="0">
                <a:solidFill>
                  <a:schemeClr val="tx2"/>
                </a:solidFill>
                <a:latin typeface="Meiryo" panose="020B0604030504040204" pitchFamily="34" charset="-128"/>
                <a:ea typeface="Meiryo" panose="020B0604030504040204" pitchFamily="34" charset="-128"/>
              </a:rPr>
              <a:t>Yahoo!</a:t>
            </a:r>
            <a:r>
              <a:rPr kumimoji="0" lang="ja-JP" altLang="en-US" sz="900" kern="0" dirty="0">
                <a:solidFill>
                  <a:schemeClr val="tx2"/>
                </a:solidFill>
                <a:latin typeface="Meiryo" panose="020B0604030504040204" pitchFamily="34" charset="-128"/>
                <a:ea typeface="Meiryo" panose="020B0604030504040204" pitchFamily="34" charset="-128"/>
              </a:rPr>
              <a:t>クラウドソーシング</a:t>
            </a:r>
            <a:endParaRPr kumimoji="0" lang="en-US" altLang="ja-JP" sz="900" kern="0" dirty="0">
              <a:solidFill>
                <a:schemeClr val="tx2"/>
              </a:solidFill>
              <a:latin typeface="Meiryo" panose="020B0604030504040204" pitchFamily="34" charset="-128"/>
              <a:ea typeface="Meiryo" panose="020B0604030504040204" pitchFamily="34" charset="-128"/>
            </a:endParaRPr>
          </a:p>
          <a:p>
            <a:pPr marL="108000" indent="-180000">
              <a:lnSpc>
                <a:spcPct val="120000"/>
              </a:lnSpc>
              <a:defRPr/>
            </a:pPr>
            <a:r>
              <a:rPr kumimoji="0" lang="ja-JP" altLang="en-US" sz="900" kern="0" dirty="0">
                <a:solidFill>
                  <a:schemeClr val="tx2"/>
                </a:solidFill>
                <a:latin typeface="Meiryo" panose="020B0604030504040204" pitchFamily="34" charset="-128"/>
                <a:ea typeface="Meiryo" panose="020B0604030504040204" pitchFamily="34" charset="-128"/>
              </a:rPr>
              <a:t>　ユーザーに閲覧させてアンケートに回答させ、</a:t>
            </a:r>
            <a:endParaRPr kumimoji="0" lang="en-US" altLang="ja-JP" sz="900" kern="0" dirty="0">
              <a:solidFill>
                <a:schemeClr val="tx2"/>
              </a:solidFill>
              <a:latin typeface="Meiryo" panose="020B0604030504040204" pitchFamily="34" charset="-128"/>
              <a:ea typeface="Meiryo" panose="020B0604030504040204" pitchFamily="34" charset="-128"/>
            </a:endParaRPr>
          </a:p>
          <a:p>
            <a:pPr marL="108000" indent="-180000">
              <a:lnSpc>
                <a:spcPct val="120000"/>
              </a:lnSpc>
              <a:defRPr/>
            </a:pPr>
            <a:r>
              <a:rPr kumimoji="0" lang="ja-JP" altLang="en-US" sz="900" kern="0" dirty="0">
                <a:solidFill>
                  <a:schemeClr val="tx2"/>
                </a:solidFill>
                <a:latin typeface="Meiryo" panose="020B0604030504040204" pitchFamily="34" charset="-128"/>
                <a:ea typeface="Meiryo" panose="020B0604030504040204" pitchFamily="34" charset="-128"/>
              </a:rPr>
              <a:t>　その結果を報告いたします。</a:t>
            </a:r>
            <a:endParaRPr kumimoji="0" lang="en-US" altLang="ja-JP" sz="900" kern="0" dirty="0">
              <a:solidFill>
                <a:schemeClr val="tx2"/>
              </a:solidFill>
              <a:latin typeface="Meiryo" panose="020B0604030504040204" pitchFamily="34" charset="-128"/>
              <a:ea typeface="Meiryo" panose="020B0604030504040204" pitchFamily="34" charset="-128"/>
            </a:endParaRPr>
          </a:p>
          <a:p>
            <a:pPr marL="108000" indent="-180000">
              <a:lnSpc>
                <a:spcPct val="120000"/>
              </a:lnSpc>
              <a:defRPr/>
            </a:pPr>
            <a:r>
              <a:rPr kumimoji="0" lang="en-US" altLang="ja-JP" sz="900" kern="0" dirty="0">
                <a:solidFill>
                  <a:schemeClr val="tx2"/>
                </a:solidFill>
                <a:latin typeface="Meiryo" panose="020B0604030504040204" pitchFamily="34" charset="-128"/>
                <a:ea typeface="Meiryo" panose="020B0604030504040204" pitchFamily="34" charset="-128"/>
              </a:rPr>
              <a:t>※</a:t>
            </a:r>
            <a:r>
              <a:rPr kumimoji="0" lang="ja-JP" altLang="en-US" sz="900" kern="0" dirty="0">
                <a:solidFill>
                  <a:schemeClr val="tx2"/>
                </a:solidFill>
                <a:latin typeface="Meiryo" panose="020B0604030504040204" pitchFamily="34" charset="-128"/>
                <a:ea typeface="Meiryo" panose="020B0604030504040204" pitchFamily="34" charset="-128"/>
              </a:rPr>
              <a:t>定型項目での実施となります。</a:t>
            </a:r>
          </a:p>
          <a:p>
            <a:pPr marL="108000" indent="-180000">
              <a:lnSpc>
                <a:spcPct val="120000"/>
              </a:lnSpc>
              <a:defRPr/>
            </a:pPr>
            <a:r>
              <a:rPr kumimoji="0" lang="en-US" altLang="ja-JP" sz="900" kern="0" dirty="0">
                <a:solidFill>
                  <a:schemeClr val="tx2"/>
                </a:solidFill>
                <a:latin typeface="Meiryo" panose="020B0604030504040204" pitchFamily="34" charset="-128"/>
                <a:ea typeface="Meiryo" panose="020B0604030504040204" pitchFamily="34" charset="-128"/>
              </a:rPr>
              <a:t>※</a:t>
            </a:r>
            <a:r>
              <a:rPr kumimoji="0" lang="ja-JP" altLang="en-US" sz="900" kern="0" dirty="0">
                <a:solidFill>
                  <a:schemeClr val="tx2"/>
                </a:solidFill>
                <a:latin typeface="Meiryo" panose="020B0604030504040204" pitchFamily="34" charset="-128"/>
                <a:ea typeface="Meiryo" panose="020B0604030504040204" pitchFamily="34" charset="-128"/>
              </a:rPr>
              <a:t>アンケート回答数の保証はいたしかねます。</a:t>
            </a:r>
            <a:br>
              <a:rPr kumimoji="0" lang="en-US" altLang="ja-JP" sz="900" kern="0" dirty="0">
                <a:solidFill>
                  <a:schemeClr val="tx2"/>
                </a:solidFill>
                <a:latin typeface="Meiryo" panose="020B0604030504040204" pitchFamily="34" charset="-128"/>
                <a:ea typeface="Meiryo" panose="020B0604030504040204" pitchFamily="34" charset="-128"/>
              </a:rPr>
            </a:br>
            <a:r>
              <a:rPr kumimoji="0" lang="ja-JP" altLang="en-US" sz="900" kern="0" dirty="0">
                <a:solidFill>
                  <a:schemeClr val="tx2"/>
                </a:solidFill>
                <a:latin typeface="Meiryo" panose="020B0604030504040204" pitchFamily="34" charset="-128"/>
                <a:ea typeface="Meiryo" panose="020B0604030504040204" pitchFamily="34" charset="-128"/>
              </a:rPr>
              <a:t>また、回答数は</a:t>
            </a:r>
            <a:r>
              <a:rPr kumimoji="0" lang="en-US" altLang="ja-JP" sz="900" kern="0" dirty="0">
                <a:solidFill>
                  <a:schemeClr val="tx2"/>
                </a:solidFill>
                <a:latin typeface="Meiryo" panose="020B0604030504040204" pitchFamily="34" charset="-128"/>
                <a:ea typeface="Meiryo" panose="020B0604030504040204" pitchFamily="34" charset="-128"/>
              </a:rPr>
              <a:t>500</a:t>
            </a:r>
            <a:r>
              <a:rPr kumimoji="0" lang="ja-JP" altLang="en-US" sz="900" kern="0" dirty="0">
                <a:solidFill>
                  <a:schemeClr val="tx2"/>
                </a:solidFill>
                <a:latin typeface="Meiryo" panose="020B0604030504040204" pitchFamily="34" charset="-128"/>
                <a:ea typeface="Meiryo" panose="020B0604030504040204" pitchFamily="34" charset="-128"/>
              </a:rPr>
              <a:t>件を上限とし、これを超</a:t>
            </a:r>
            <a:br>
              <a:rPr kumimoji="0" lang="en-US" altLang="ja-JP" sz="900" kern="0" dirty="0">
                <a:solidFill>
                  <a:schemeClr val="tx2"/>
                </a:solidFill>
                <a:latin typeface="Meiryo" panose="020B0604030504040204" pitchFamily="34" charset="-128"/>
                <a:ea typeface="Meiryo" panose="020B0604030504040204" pitchFamily="34" charset="-128"/>
              </a:rPr>
            </a:br>
            <a:r>
              <a:rPr kumimoji="0" lang="ja-JP" altLang="en-US" sz="900" kern="0" dirty="0">
                <a:solidFill>
                  <a:schemeClr val="tx2"/>
                </a:solidFill>
                <a:latin typeface="Meiryo" panose="020B0604030504040204" pitchFamily="34" charset="-128"/>
                <a:ea typeface="Meiryo" panose="020B0604030504040204" pitchFamily="34" charset="-128"/>
              </a:rPr>
              <a:t>えた場合、掲載途中でもアンケートを終了さ</a:t>
            </a:r>
            <a:br>
              <a:rPr kumimoji="0" lang="en-US" altLang="ja-JP" sz="900" kern="0" dirty="0">
                <a:solidFill>
                  <a:schemeClr val="tx2"/>
                </a:solidFill>
                <a:latin typeface="Meiryo" panose="020B0604030504040204" pitchFamily="34" charset="-128"/>
                <a:ea typeface="Meiryo" panose="020B0604030504040204" pitchFamily="34" charset="-128"/>
              </a:rPr>
            </a:br>
            <a:r>
              <a:rPr kumimoji="0" lang="ja-JP" altLang="en-US" sz="900" kern="0" dirty="0">
                <a:solidFill>
                  <a:schemeClr val="tx2"/>
                </a:solidFill>
                <a:latin typeface="Meiryo" panose="020B0604030504040204" pitchFamily="34" charset="-128"/>
                <a:ea typeface="Meiryo" panose="020B0604030504040204" pitchFamily="34" charset="-128"/>
              </a:rPr>
              <a:t>せていただきます。</a:t>
            </a:r>
            <a:endParaRPr kumimoji="0" lang="en-US" altLang="ja-JP" sz="900" kern="0" dirty="0">
              <a:solidFill>
                <a:schemeClr val="tx2"/>
              </a:solidFill>
              <a:latin typeface="Meiryo" panose="020B0604030504040204" pitchFamily="34" charset="-128"/>
              <a:ea typeface="Meiryo" panose="020B0604030504040204" pitchFamily="34" charset="-128"/>
            </a:endParaRPr>
          </a:p>
          <a:p>
            <a:pPr marL="108000" indent="-180000">
              <a:lnSpc>
                <a:spcPct val="120000"/>
              </a:lnSpc>
              <a:defRPr/>
            </a:pPr>
            <a:r>
              <a:rPr kumimoji="0" lang="en-US" altLang="ja-JP" sz="900" kern="0" dirty="0">
                <a:solidFill>
                  <a:schemeClr val="tx2"/>
                </a:solidFill>
                <a:latin typeface="Meiryo" panose="020B0604030504040204" pitchFamily="34" charset="-128"/>
                <a:ea typeface="Meiryo" panose="020B0604030504040204" pitchFamily="34" charset="-128"/>
              </a:rPr>
              <a:t>※</a:t>
            </a:r>
            <a:r>
              <a:rPr kumimoji="0" lang="ja-JP" altLang="en-US" sz="900" kern="0" dirty="0">
                <a:solidFill>
                  <a:schemeClr val="tx2"/>
                </a:solidFill>
                <a:latin typeface="Meiryo" panose="020B0604030504040204" pitchFamily="34" charset="-128"/>
                <a:ea typeface="Meiryo" panose="020B0604030504040204" pitchFamily="34" charset="-128"/>
              </a:rPr>
              <a:t>予告なくアンケートサーバーのサイトメンテ</a:t>
            </a:r>
            <a:br>
              <a:rPr kumimoji="0" lang="en-US" altLang="ja-JP" sz="900" kern="0" dirty="0">
                <a:solidFill>
                  <a:schemeClr val="tx2"/>
                </a:solidFill>
                <a:latin typeface="Meiryo" panose="020B0604030504040204" pitchFamily="34" charset="-128"/>
                <a:ea typeface="Meiryo" panose="020B0604030504040204" pitchFamily="34" charset="-128"/>
              </a:rPr>
            </a:br>
            <a:r>
              <a:rPr kumimoji="0" lang="ja-JP" altLang="en-US" sz="900" kern="0" dirty="0">
                <a:solidFill>
                  <a:schemeClr val="tx2"/>
                </a:solidFill>
                <a:latin typeface="Meiryo" panose="020B0604030504040204" pitchFamily="34" charset="-128"/>
                <a:ea typeface="Meiryo" panose="020B0604030504040204" pitchFamily="34" charset="-128"/>
              </a:rPr>
              <a:t>ナンスを行い、一時的にアンケートの受付が</a:t>
            </a:r>
            <a:br>
              <a:rPr kumimoji="0" lang="en-US" altLang="ja-JP" sz="900" kern="0" dirty="0">
                <a:solidFill>
                  <a:schemeClr val="tx2"/>
                </a:solidFill>
                <a:latin typeface="Meiryo" panose="020B0604030504040204" pitchFamily="34" charset="-128"/>
                <a:ea typeface="Meiryo" panose="020B0604030504040204" pitchFamily="34" charset="-128"/>
              </a:rPr>
            </a:br>
            <a:r>
              <a:rPr kumimoji="0" lang="ja-JP" altLang="en-US" sz="900" kern="0" dirty="0">
                <a:solidFill>
                  <a:schemeClr val="tx2"/>
                </a:solidFill>
                <a:latin typeface="Meiryo" panose="020B0604030504040204" pitchFamily="34" charset="-128"/>
                <a:ea typeface="Meiryo" panose="020B0604030504040204" pitchFamily="34" charset="-128"/>
              </a:rPr>
              <a:t>できなくなる場合があります。</a:t>
            </a:r>
            <a:endParaRPr kumimoji="0" lang="en-US" altLang="ja-JP" sz="900" kern="0" dirty="0">
              <a:solidFill>
                <a:schemeClr val="tx2"/>
              </a:solidFill>
              <a:latin typeface="Meiryo" panose="020B0604030504040204" pitchFamily="34" charset="-128"/>
              <a:ea typeface="Meiryo" panose="020B0604030504040204" pitchFamily="34" charset="-128"/>
            </a:endParaRPr>
          </a:p>
          <a:p>
            <a:pPr marL="108000" indent="-180000">
              <a:lnSpc>
                <a:spcPct val="120000"/>
              </a:lnSpc>
              <a:defRPr/>
            </a:pPr>
            <a:r>
              <a:rPr kumimoji="0" lang="en-US" altLang="ja-JP" sz="900" kern="0" dirty="0">
                <a:solidFill>
                  <a:schemeClr val="tx2"/>
                </a:solidFill>
                <a:latin typeface="Meiryo" panose="020B0604030504040204" pitchFamily="34" charset="-128"/>
                <a:ea typeface="Meiryo" panose="020B0604030504040204" pitchFamily="34" charset="-128"/>
              </a:rPr>
              <a:t>※</a:t>
            </a:r>
            <a:r>
              <a:rPr kumimoji="0" lang="ja-JP" altLang="en-US" sz="900" kern="0" dirty="0">
                <a:solidFill>
                  <a:schemeClr val="tx2"/>
                </a:solidFill>
                <a:latin typeface="Meiryo" panose="020B0604030504040204" pitchFamily="34" charset="-128"/>
                <a:ea typeface="Meiryo" panose="020B0604030504040204" pitchFamily="34" charset="-128"/>
              </a:rPr>
              <a:t>一部データは、非正規の参考値としてのご提</a:t>
            </a:r>
            <a:br>
              <a:rPr kumimoji="0" lang="en-US" altLang="ja-JP" sz="900" kern="0" dirty="0">
                <a:solidFill>
                  <a:schemeClr val="tx2"/>
                </a:solidFill>
                <a:latin typeface="Meiryo" panose="020B0604030504040204" pitchFamily="34" charset="-128"/>
                <a:ea typeface="Meiryo" panose="020B0604030504040204" pitchFamily="34" charset="-128"/>
              </a:rPr>
            </a:br>
            <a:r>
              <a:rPr kumimoji="0" lang="ja-JP" altLang="en-US" sz="900" kern="0" dirty="0">
                <a:solidFill>
                  <a:schemeClr val="tx2"/>
                </a:solidFill>
                <a:latin typeface="Meiryo" panose="020B0604030504040204" pitchFamily="34" charset="-128"/>
                <a:ea typeface="Meiryo" panose="020B0604030504040204" pitchFamily="34" charset="-128"/>
              </a:rPr>
              <a:t>出となります。</a:t>
            </a:r>
          </a:p>
          <a:p>
            <a:pPr>
              <a:lnSpc>
                <a:spcPct val="120000"/>
              </a:lnSpc>
              <a:defRPr/>
            </a:pPr>
            <a:endParaRPr kumimoji="0" lang="ja-JP" altLang="en-US" sz="1200" kern="0" dirty="0">
              <a:solidFill>
                <a:schemeClr val="tx2"/>
              </a:solidFill>
              <a:latin typeface="Meiryo" panose="020B0604030504040204" pitchFamily="34" charset="-128"/>
              <a:ea typeface="Meiryo" panose="020B0604030504040204" pitchFamily="34" charset="-128"/>
            </a:endParaRPr>
          </a:p>
        </p:txBody>
      </p:sp>
      <p:sp>
        <p:nvSpPr>
          <p:cNvPr id="13" name="角丸四角形 69">
            <a:extLst>
              <a:ext uri="{FF2B5EF4-FFF2-40B4-BE49-F238E27FC236}">
                <a16:creationId xmlns:a16="http://schemas.microsoft.com/office/drawing/2014/main" id="{9FADDE2B-4AA8-BFAD-4D2B-184B48FF173B}"/>
              </a:ext>
            </a:extLst>
          </p:cNvPr>
          <p:cNvSpPr/>
          <p:nvPr/>
        </p:nvSpPr>
        <p:spPr>
          <a:xfrm>
            <a:off x="6989927" y="2071354"/>
            <a:ext cx="3145092" cy="353943"/>
          </a:xfrm>
          <a:prstGeom prst="roundRect">
            <a:avLst>
              <a:gd name="adj" fmla="val 0"/>
            </a:avLst>
          </a:prstGeom>
          <a:noFill/>
          <a:ln w="9525"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nSpc>
                <a:spcPct val="120000"/>
              </a:lnSpc>
              <a:defRPr/>
            </a:pPr>
            <a:r>
              <a:rPr kumimoji="0" lang="en-US" altLang="ja-JP" sz="2000" b="1" kern="0" dirty="0">
                <a:solidFill>
                  <a:schemeClr val="accent3"/>
                </a:solidFill>
                <a:latin typeface="Meiryo" panose="020B0604030504040204" pitchFamily="34" charset="-128"/>
                <a:ea typeface="Meiryo" panose="020B0604030504040204" pitchFamily="34" charset="-128"/>
              </a:rPr>
              <a:t>  </a:t>
            </a:r>
            <a:r>
              <a:rPr kumimoji="0" lang="ja-JP" altLang="en-US" sz="2000" b="1" kern="0" dirty="0">
                <a:solidFill>
                  <a:schemeClr val="accent3"/>
                </a:solidFill>
                <a:latin typeface="Meiryo" panose="020B0604030504040204" pitchFamily="34" charset="-128"/>
                <a:ea typeface="Meiryo" panose="020B0604030504040204" pitchFamily="34" charset="-128"/>
              </a:rPr>
              <a:t>態度変容効果</a:t>
            </a:r>
            <a:r>
              <a:rPr kumimoji="0" lang="ja-JP" altLang="en-US" sz="1600" kern="0" dirty="0">
                <a:solidFill>
                  <a:schemeClr val="accent3"/>
                </a:solidFill>
                <a:latin typeface="Meiryo" panose="020B0604030504040204" pitchFamily="34" charset="-128"/>
                <a:ea typeface="Meiryo" panose="020B0604030504040204" pitchFamily="34" charset="-128"/>
              </a:rPr>
              <a:t>（アンケート）</a:t>
            </a:r>
            <a:endParaRPr kumimoji="0" lang="en-US" altLang="ja-JP" sz="1600" kern="0" dirty="0">
              <a:solidFill>
                <a:schemeClr val="accent3"/>
              </a:solidFill>
              <a:latin typeface="Meiryo" panose="020B0604030504040204" pitchFamily="34" charset="-128"/>
              <a:ea typeface="Meiryo" panose="020B0604030504040204" pitchFamily="34" charset="-128"/>
            </a:endParaRPr>
          </a:p>
        </p:txBody>
      </p:sp>
      <p:cxnSp>
        <p:nvCxnSpPr>
          <p:cNvPr id="14" name="直線コネクタ 13">
            <a:extLst>
              <a:ext uri="{FF2B5EF4-FFF2-40B4-BE49-F238E27FC236}">
                <a16:creationId xmlns:a16="http://schemas.microsoft.com/office/drawing/2014/main" id="{D5748D1C-8417-0951-B4EE-57EB2790697E}"/>
              </a:ext>
            </a:extLst>
          </p:cNvPr>
          <p:cNvCxnSpPr>
            <a:cxnSpLocks/>
          </p:cNvCxnSpPr>
          <p:nvPr/>
        </p:nvCxnSpPr>
        <p:spPr>
          <a:xfrm>
            <a:off x="6152899" y="2810848"/>
            <a:ext cx="4392488" cy="0"/>
          </a:xfrm>
          <a:prstGeom prst="line">
            <a:avLst/>
          </a:prstGeom>
          <a:noFill/>
          <a:ln w="22225" cap="flat" cmpd="sng" algn="ctr">
            <a:solidFill>
              <a:schemeClr val="accent3"/>
            </a:solidFill>
            <a:prstDash val="sysDot"/>
          </a:ln>
          <a:effectLst/>
        </p:spPr>
      </p:cxnSp>
      <p:grpSp>
        <p:nvGrpSpPr>
          <p:cNvPr id="15" name="グループ化 14">
            <a:extLst>
              <a:ext uri="{FF2B5EF4-FFF2-40B4-BE49-F238E27FC236}">
                <a16:creationId xmlns:a16="http://schemas.microsoft.com/office/drawing/2014/main" id="{4A288913-7417-77A5-2CA2-F813D9FA8D5B}"/>
              </a:ext>
            </a:extLst>
          </p:cNvPr>
          <p:cNvGrpSpPr>
            <a:grpSpLocks noChangeAspect="1"/>
          </p:cNvGrpSpPr>
          <p:nvPr/>
        </p:nvGrpSpPr>
        <p:grpSpPr>
          <a:xfrm>
            <a:off x="6290433" y="1900348"/>
            <a:ext cx="648000" cy="648000"/>
            <a:chOff x="6493506" y="2109656"/>
            <a:chExt cx="743280" cy="743280"/>
          </a:xfrm>
        </p:grpSpPr>
        <p:sp>
          <p:nvSpPr>
            <p:cNvPr id="16" name="円/楕円 72">
              <a:extLst>
                <a:ext uri="{FF2B5EF4-FFF2-40B4-BE49-F238E27FC236}">
                  <a16:creationId xmlns:a16="http://schemas.microsoft.com/office/drawing/2014/main" id="{6AD88AD0-2299-716D-9D14-30CF443B4165}"/>
                </a:ext>
              </a:extLst>
            </p:cNvPr>
            <p:cNvSpPr/>
            <p:nvPr/>
          </p:nvSpPr>
          <p:spPr>
            <a:xfrm>
              <a:off x="6493506" y="2109656"/>
              <a:ext cx="743280" cy="743280"/>
            </a:xfrm>
            <a:prstGeom prst="ellipse">
              <a:avLst/>
            </a:prstGeom>
            <a:solidFill>
              <a:schemeClr val="accent3"/>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pic>
          <p:nvPicPr>
            <p:cNvPr id="17" name="グラフィックス 16" descr="クリップボード 単色塗りつぶし">
              <a:extLst>
                <a:ext uri="{FF2B5EF4-FFF2-40B4-BE49-F238E27FC236}">
                  <a16:creationId xmlns:a16="http://schemas.microsoft.com/office/drawing/2014/main" id="{23A79D0D-A4CE-51BF-5DF0-480111465802}"/>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661548" y="2254732"/>
              <a:ext cx="442564" cy="442564"/>
            </a:xfrm>
            <a:prstGeom prst="rect">
              <a:avLst/>
            </a:prstGeom>
          </p:spPr>
        </p:pic>
      </p:grpSp>
      <p:pic>
        <p:nvPicPr>
          <p:cNvPr id="18" name="図 17">
            <a:extLst>
              <a:ext uri="{FF2B5EF4-FFF2-40B4-BE49-F238E27FC236}">
                <a16:creationId xmlns:a16="http://schemas.microsoft.com/office/drawing/2014/main" id="{337F19A5-C110-A2B5-CA20-3592789D28B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784195" y="3867637"/>
            <a:ext cx="2479830" cy="2015559"/>
          </a:xfrm>
          <a:prstGeom prst="rect">
            <a:avLst/>
          </a:prstGeom>
          <a:ln w="6350">
            <a:solidFill>
              <a:srgbClr val="C9002C"/>
            </a:solidFill>
          </a:ln>
          <a:effectLst>
            <a:outerShdw dist="38100" dir="2700000" algn="tl" rotWithShape="0">
              <a:schemeClr val="accent3">
                <a:alpha val="40000"/>
              </a:schemeClr>
            </a:outerShdw>
          </a:effectLst>
        </p:spPr>
      </p:pic>
      <p:sp>
        <p:nvSpPr>
          <p:cNvPr id="19" name="正方形/長方形 18">
            <a:extLst>
              <a:ext uri="{FF2B5EF4-FFF2-40B4-BE49-F238E27FC236}">
                <a16:creationId xmlns:a16="http://schemas.microsoft.com/office/drawing/2014/main" id="{47C9FD22-F855-A131-F28C-972EFF37F962}"/>
              </a:ext>
            </a:extLst>
          </p:cNvPr>
          <p:cNvSpPr/>
          <p:nvPr/>
        </p:nvSpPr>
        <p:spPr>
          <a:xfrm>
            <a:off x="9024116" y="4159090"/>
            <a:ext cx="246893" cy="27433"/>
          </a:xfrm>
          <a:prstGeom prst="rect">
            <a:avLst/>
          </a:prstGeom>
          <a:solidFill>
            <a:srgbClr val="FFFFFF"/>
          </a:solidFill>
          <a:ln w="317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pic>
        <p:nvPicPr>
          <p:cNvPr id="20" name="Picture 2" descr="B1D2497D-1EBE-4057-8CE8-D155B6774F92-L0-001">
            <a:extLst>
              <a:ext uri="{FF2B5EF4-FFF2-40B4-BE49-F238E27FC236}">
                <a16:creationId xmlns:a16="http://schemas.microsoft.com/office/drawing/2014/main" id="{7C282E6F-D3E0-4CF1-D895-A47967BBA2F5}"/>
              </a:ext>
            </a:extLst>
          </p:cNvPr>
          <p:cNvPicPr>
            <a:picLocks noChangeAspect="1" noChangeArrowheads="1"/>
          </p:cNvPicPr>
          <p:nvPr/>
        </p:nvPicPr>
        <p:blipFill rotWithShape="1">
          <a:blip r:embed="rId8" cstate="screen">
            <a:extLst>
              <a:ext uri="{28A0092B-C50C-407E-A947-70E740481C1C}">
                <a14:useLocalDpi xmlns:a14="http://schemas.microsoft.com/office/drawing/2010/main"/>
              </a:ext>
            </a:extLst>
          </a:blip>
          <a:srcRect t="6420"/>
          <a:stretch/>
        </p:blipFill>
        <p:spPr bwMode="auto">
          <a:xfrm>
            <a:off x="10369514" y="4245290"/>
            <a:ext cx="1160427" cy="1931500"/>
          </a:xfrm>
          <a:prstGeom prst="rect">
            <a:avLst/>
          </a:prstGeom>
          <a:noFill/>
          <a:ln w="6350">
            <a:solidFill>
              <a:srgbClr val="C9002C"/>
            </a:solidFill>
            <a:miter lim="800000"/>
            <a:headEnd/>
            <a:tailEnd/>
          </a:ln>
          <a:effectLst>
            <a:outerShdw dist="38100" dir="2700000" algn="tl" rotWithShape="0">
              <a:schemeClr val="accent3">
                <a:alpha val="40000"/>
              </a:schemeClr>
            </a:outerShdw>
          </a:effectLst>
          <a:extLst>
            <a:ext uri="{909E8E84-426E-40DD-AFC4-6F175D3DCCD1}">
              <a14:hiddenFill xmlns:a14="http://schemas.microsoft.com/office/drawing/2010/main">
                <a:solidFill>
                  <a:srgbClr val="FFFFFF"/>
                </a:solidFill>
              </a14:hiddenFill>
            </a:ext>
          </a:extLst>
        </p:spPr>
      </p:pic>
      <p:pic>
        <p:nvPicPr>
          <p:cNvPr id="9" name="図 8">
            <a:extLst>
              <a:ext uri="{FF2B5EF4-FFF2-40B4-BE49-F238E27FC236}">
                <a16:creationId xmlns:a16="http://schemas.microsoft.com/office/drawing/2014/main" id="{F88A82EE-BB16-CEB0-B0F0-799FB3EE798B}"/>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964244" y="4247374"/>
            <a:ext cx="2479829" cy="1384486"/>
          </a:xfrm>
          <a:prstGeom prst="rect">
            <a:avLst/>
          </a:prstGeom>
          <a:ln w="6350">
            <a:solidFill>
              <a:schemeClr val="accent3"/>
            </a:solidFill>
          </a:ln>
          <a:effectLst>
            <a:outerShdw dist="38100" dir="2700000" algn="tl" rotWithShape="0">
              <a:schemeClr val="accent3">
                <a:alpha val="40000"/>
              </a:schemeClr>
            </a:outerShdw>
          </a:effectLst>
        </p:spPr>
      </p:pic>
      <p:pic>
        <p:nvPicPr>
          <p:cNvPr id="10" name="図 9">
            <a:extLst>
              <a:ext uri="{FF2B5EF4-FFF2-40B4-BE49-F238E27FC236}">
                <a16:creationId xmlns:a16="http://schemas.microsoft.com/office/drawing/2014/main" id="{1D94D6DF-D92C-EFEC-482E-9FBB7726BE57}"/>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2794301" y="4552011"/>
            <a:ext cx="2479829" cy="1400966"/>
          </a:xfrm>
          <a:prstGeom prst="rect">
            <a:avLst/>
          </a:prstGeom>
          <a:ln w="6350">
            <a:solidFill>
              <a:schemeClr val="accent3"/>
            </a:solidFill>
          </a:ln>
          <a:effectLst>
            <a:outerShdw dist="38100" dir="2700000" algn="tl" rotWithShape="0">
              <a:schemeClr val="accent3">
                <a:alpha val="40000"/>
              </a:schemeClr>
            </a:outerShdw>
          </a:effectLst>
        </p:spPr>
      </p:pic>
      <p:sp>
        <p:nvSpPr>
          <p:cNvPr id="21" name="角丸四角形 77">
            <a:extLst>
              <a:ext uri="{FF2B5EF4-FFF2-40B4-BE49-F238E27FC236}">
                <a16:creationId xmlns:a16="http://schemas.microsoft.com/office/drawing/2014/main" id="{1B2CBC50-4C00-1650-03EB-02AE29CCFAE1}"/>
              </a:ext>
            </a:extLst>
          </p:cNvPr>
          <p:cNvSpPr/>
          <p:nvPr/>
        </p:nvSpPr>
        <p:spPr>
          <a:xfrm>
            <a:off x="2271160" y="4408011"/>
            <a:ext cx="1887360" cy="288000"/>
          </a:xfrm>
          <a:prstGeom prst="roundRect">
            <a:avLst>
              <a:gd name="adj" fmla="val 50000"/>
            </a:avLst>
          </a:prstGeom>
          <a:solidFill>
            <a:srgbClr val="FFFFFF"/>
          </a:solidFill>
          <a:ln>
            <a:solidFill>
              <a:schemeClr val="accent3"/>
            </a:solidFill>
          </a:ln>
        </p:spPr>
        <p:txBody>
          <a:bodyPr wrap="none" lIns="0" tIns="36000" rIns="0" bIns="0" anchor="ctr">
            <a:noAutofit/>
          </a:bodyPr>
          <a:lstStyle/>
          <a:p>
            <a:pPr algn="ctr">
              <a:defRPr/>
            </a:pPr>
            <a:r>
              <a:rPr kumimoji="0" lang="ja-JP" altLang="en-US" sz="1000" b="1" kern="0" dirty="0">
                <a:solidFill>
                  <a:schemeClr val="accent3"/>
                </a:solidFill>
                <a:latin typeface="Meiryo" panose="020B0604030504040204" pitchFamily="34" charset="-128"/>
                <a:ea typeface="Meiryo" panose="020B0604030504040204" pitchFamily="34" charset="-128"/>
              </a:rPr>
              <a:t>レポートサンプル</a:t>
            </a:r>
            <a:endParaRPr kumimoji="0" lang="en-US" altLang="ja-JP" sz="1000" b="1" kern="0" dirty="0">
              <a:solidFill>
                <a:schemeClr val="accent3"/>
              </a:solidFill>
              <a:latin typeface="Meiryo" panose="020B0604030504040204" pitchFamily="34" charset="-128"/>
              <a:ea typeface="Meiryo" panose="020B0604030504040204" pitchFamily="34" charset="-128"/>
            </a:endParaRPr>
          </a:p>
        </p:txBody>
      </p:sp>
      <p:sp>
        <p:nvSpPr>
          <p:cNvPr id="22" name="角丸四角形 78">
            <a:extLst>
              <a:ext uri="{FF2B5EF4-FFF2-40B4-BE49-F238E27FC236}">
                <a16:creationId xmlns:a16="http://schemas.microsoft.com/office/drawing/2014/main" id="{9CC37789-5437-064C-F151-C487B0D56459}"/>
              </a:ext>
            </a:extLst>
          </p:cNvPr>
          <p:cNvSpPr/>
          <p:nvPr/>
        </p:nvSpPr>
        <p:spPr>
          <a:xfrm>
            <a:off x="9642581" y="3999010"/>
            <a:ext cx="1887360" cy="288000"/>
          </a:xfrm>
          <a:prstGeom prst="roundRect">
            <a:avLst>
              <a:gd name="adj" fmla="val 50000"/>
            </a:avLst>
          </a:prstGeom>
          <a:solidFill>
            <a:srgbClr val="FFFFFF"/>
          </a:solidFill>
          <a:ln>
            <a:solidFill>
              <a:schemeClr val="accent3"/>
            </a:solidFill>
          </a:ln>
        </p:spPr>
        <p:txBody>
          <a:bodyPr wrap="none" lIns="0" tIns="36000" rIns="0" bIns="0" anchor="ctr">
            <a:noAutofit/>
          </a:bodyPr>
          <a:lstStyle/>
          <a:p>
            <a:pPr algn="ctr">
              <a:defRPr/>
            </a:pPr>
            <a:r>
              <a:rPr kumimoji="0" lang="ja-JP" altLang="en-US" sz="1000" b="1" kern="0" dirty="0">
                <a:solidFill>
                  <a:schemeClr val="accent3"/>
                </a:solidFill>
                <a:latin typeface="Meiryo" panose="020B0604030504040204" pitchFamily="34" charset="-128"/>
                <a:ea typeface="Meiryo" panose="020B0604030504040204" pitchFamily="34" charset="-128"/>
              </a:rPr>
              <a:t>アンケート画面サンプル</a:t>
            </a:r>
            <a:endParaRPr kumimoji="0" lang="en-US" altLang="ja-JP" sz="1000" b="1" kern="0" dirty="0">
              <a:solidFill>
                <a:schemeClr val="accent3"/>
              </a:solidFill>
              <a:latin typeface="Meiryo" panose="020B0604030504040204" pitchFamily="34" charset="-128"/>
              <a:ea typeface="Meiryo" panose="020B0604030504040204" pitchFamily="34" charset="-128"/>
            </a:endParaRPr>
          </a:p>
        </p:txBody>
      </p:sp>
      <p:sp>
        <p:nvSpPr>
          <p:cNvPr id="5" name="テキスト ボックス 4">
            <a:extLst>
              <a:ext uri="{FF2B5EF4-FFF2-40B4-BE49-F238E27FC236}">
                <a16:creationId xmlns:a16="http://schemas.microsoft.com/office/drawing/2014/main" id="{7C86D5A6-0487-F7FA-C561-8426BEBB71C6}"/>
              </a:ext>
            </a:extLst>
          </p:cNvPr>
          <p:cNvSpPr txBox="1"/>
          <p:nvPr/>
        </p:nvSpPr>
        <p:spPr>
          <a:xfrm>
            <a:off x="9185342" y="2379729"/>
            <a:ext cx="882786" cy="230832"/>
          </a:xfrm>
          <a:prstGeom prst="rect">
            <a:avLst/>
          </a:prstGeom>
          <a:noFill/>
        </p:spPr>
        <p:txBody>
          <a:bodyPr wrap="square">
            <a:spAutoFit/>
          </a:bodyPr>
          <a:lstStyle/>
          <a:p>
            <a:r>
              <a:rPr kumimoji="1" lang="en-US" altLang="ja-JP" sz="900" b="0" i="0" u="none" strike="noStrike" kern="1200" cap="none" spc="0" normalizeH="0" baseline="0" noProof="0" dirty="0">
                <a:ln>
                  <a:noFill/>
                </a:ln>
                <a:solidFill>
                  <a:srgbClr val="0D0D0D"/>
                </a:solidFill>
                <a:effectLst/>
                <a:uLnTx/>
                <a:uFillTx/>
                <a:latin typeface="メイリオ"/>
                <a:ea typeface="メイリオ"/>
                <a:cs typeface="Verdana" pitchFamily="34" charset="0"/>
              </a:rPr>
              <a:t>※</a:t>
            </a:r>
            <a:r>
              <a:rPr kumimoji="1" lang="ja-JP" altLang="en-US" sz="900" b="0" i="0" u="none" strike="noStrike" kern="1200" cap="none" spc="0" normalizeH="0" baseline="0" noProof="0" dirty="0">
                <a:ln>
                  <a:noFill/>
                </a:ln>
                <a:solidFill>
                  <a:srgbClr val="0D0D0D"/>
                </a:solidFill>
                <a:effectLst/>
                <a:uLnTx/>
                <a:uFillTx/>
                <a:latin typeface="メイリオ"/>
                <a:ea typeface="メイリオ"/>
                <a:cs typeface="Verdana" pitchFamily="34" charset="0"/>
              </a:rPr>
              <a:t>実施は任意</a:t>
            </a:r>
            <a:endParaRPr lang="ja-JP" altLang="en-US" dirty="0"/>
          </a:p>
        </p:txBody>
      </p:sp>
    </p:spTree>
    <p:extLst>
      <p:ext uri="{BB962C8B-B14F-4D97-AF65-F5344CB8AC3E}">
        <p14:creationId xmlns:p14="http://schemas.microsoft.com/office/powerpoint/2010/main" val="305667949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5947C01E-5C6A-C494-6F2B-B6434C5EC520}"/>
              </a:ext>
            </a:extLst>
          </p:cNvPr>
          <p:cNvSpPr>
            <a:spLocks noGrp="1"/>
          </p:cNvSpPr>
          <p:nvPr>
            <p:ph type="body" sz="quarter" idx="10"/>
          </p:nvPr>
        </p:nvSpPr>
        <p:spPr/>
        <p:txBody>
          <a:bodyPr/>
          <a:lstStyle/>
          <a:p>
            <a:r>
              <a:rPr lang="ja-JP" altLang="en-US" dirty="0">
                <a:solidFill>
                  <a:schemeClr val="accent1"/>
                </a:solidFill>
              </a:rPr>
              <a:t>誘導広告上の表記ガイドライン</a:t>
            </a:r>
          </a:p>
        </p:txBody>
      </p:sp>
      <p:sp>
        <p:nvSpPr>
          <p:cNvPr id="3" name="テキスト プレースホルダー 22">
            <a:extLst>
              <a:ext uri="{FF2B5EF4-FFF2-40B4-BE49-F238E27FC236}">
                <a16:creationId xmlns:a16="http://schemas.microsoft.com/office/drawing/2014/main" id="{6205340F-D50D-6729-174B-E16E6808F439}"/>
              </a:ext>
            </a:extLst>
          </p:cNvPr>
          <p:cNvSpPr>
            <a:spLocks noGrp="1"/>
          </p:cNvSpPr>
          <p:nvPr>
            <p:ph type="body" sz="quarter" idx="11"/>
          </p:nvPr>
        </p:nvSpPr>
        <p:spPr>
          <a:xfrm>
            <a:off x="587375" y="865302"/>
            <a:ext cx="11014609" cy="792088"/>
          </a:xfrm>
        </p:spPr>
        <p:txBody>
          <a:bodyPr/>
          <a:lstStyle/>
          <a:p>
            <a:r>
              <a:rPr lang="ja-JP" altLang="en-US" dirty="0"/>
              <a:t>誘導広告のサイズや容量などの規定は、</a:t>
            </a:r>
            <a:r>
              <a:rPr lang="ja-JP" altLang="en-US" dirty="0">
                <a:hlinkClick r:id="rId3"/>
              </a:rPr>
              <a:t>入稿規定</a:t>
            </a:r>
            <a:r>
              <a:rPr lang="ja-JP" altLang="en-US" dirty="0"/>
              <a:t>をご確認ください。</a:t>
            </a:r>
          </a:p>
        </p:txBody>
      </p:sp>
      <p:sp>
        <p:nvSpPr>
          <p:cNvPr id="5" name="角丸四角形 19">
            <a:extLst>
              <a:ext uri="{FF2B5EF4-FFF2-40B4-BE49-F238E27FC236}">
                <a16:creationId xmlns:a16="http://schemas.microsoft.com/office/drawing/2014/main" id="{32D89471-0095-8FDD-7085-6D262A664844}"/>
              </a:ext>
            </a:extLst>
          </p:cNvPr>
          <p:cNvSpPr/>
          <p:nvPr/>
        </p:nvSpPr>
        <p:spPr>
          <a:xfrm>
            <a:off x="479425" y="1543050"/>
            <a:ext cx="11233150" cy="4838700"/>
          </a:xfrm>
          <a:prstGeom prst="roundRect">
            <a:avLst>
              <a:gd name="adj" fmla="val 0"/>
            </a:avLst>
          </a:prstGeom>
          <a:solidFill>
            <a:srgbClr val="FFFFFF"/>
          </a:solidFill>
          <a:ln w="9525" cap="flat" cmpd="sng" algn="ctr">
            <a:solidFill>
              <a:srgbClr val="DEDEE5"/>
            </a:solidFill>
            <a:prstDash val="solid"/>
          </a:ln>
          <a:effectLst>
            <a:outerShdw dist="38100" dir="2700000" algn="tl" rotWithShape="0">
              <a:schemeClr val="accent1">
                <a:alpha val="10000"/>
              </a:scheme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endParaRPr kumimoji="0" lang="ja-JP" altLang="en-US" sz="1100" kern="0" dirty="0">
              <a:solidFill>
                <a:srgbClr val="C9002C"/>
              </a:solidFill>
              <a:latin typeface="Meiryo" panose="020B0604030504040204" pitchFamily="34" charset="-128"/>
              <a:ea typeface="Meiryo" panose="020B0604030504040204" pitchFamily="34" charset="-128"/>
            </a:endParaRPr>
          </a:p>
        </p:txBody>
      </p:sp>
      <p:sp>
        <p:nvSpPr>
          <p:cNvPr id="6" name="正方形/長方形 5">
            <a:extLst>
              <a:ext uri="{FF2B5EF4-FFF2-40B4-BE49-F238E27FC236}">
                <a16:creationId xmlns:a16="http://schemas.microsoft.com/office/drawing/2014/main" id="{647DAF9B-7702-F908-3773-E97B74A52743}"/>
              </a:ext>
            </a:extLst>
          </p:cNvPr>
          <p:cNvSpPr/>
          <p:nvPr/>
        </p:nvSpPr>
        <p:spPr>
          <a:xfrm>
            <a:off x="855071" y="2277967"/>
            <a:ext cx="6374340" cy="4201920"/>
          </a:xfrm>
          <a:prstGeom prst="rect">
            <a:avLst/>
          </a:prstGeom>
        </p:spPr>
        <p:txBody>
          <a:bodyPr wrap="square" lIns="0">
            <a:spAutoFit/>
          </a:bodyPr>
          <a:lstStyle/>
          <a:p>
            <a:pPr eaLnBrk="1" fontAlgn="auto" hangingPunct="1">
              <a:lnSpc>
                <a:spcPct val="130000"/>
              </a:lnSpc>
              <a:spcBef>
                <a:spcPts val="0"/>
              </a:spcBef>
              <a:spcAft>
                <a:spcPts val="0"/>
              </a:spcAft>
            </a:pPr>
            <a:r>
              <a:rPr lang="ja-JP" altLang="en-US" sz="1200" kern="0" dirty="0">
                <a:solidFill>
                  <a:schemeClr val="tx2"/>
                </a:solidFill>
                <a:latin typeface="Meiryo" panose="020B0604030504040204" pitchFamily="34" charset="-128"/>
                <a:ea typeface="Meiryo" panose="020B0604030504040204" pitchFamily="34" charset="-128"/>
                <a:cs typeface="メイリオ" panose="020B0604030504040204" pitchFamily="50" charset="-128"/>
              </a:rPr>
              <a:t>・「</a:t>
            </a:r>
            <a:r>
              <a:rPr lang="en-US" altLang="ja-JP" sz="1200" kern="0" dirty="0">
                <a:solidFill>
                  <a:schemeClr val="tx2"/>
                </a:solidFill>
                <a:latin typeface="Meiryo" panose="020B0604030504040204" pitchFamily="34" charset="-128"/>
                <a:ea typeface="Meiryo" panose="020B0604030504040204" pitchFamily="34" charset="-128"/>
                <a:cs typeface="メイリオ" panose="020B0604030504040204" pitchFamily="50" charset="-128"/>
              </a:rPr>
              <a:t>Yahoo! JAPAN PR</a:t>
            </a:r>
            <a:r>
              <a:rPr lang="ja-JP" altLang="en-US" sz="1200" kern="0" dirty="0">
                <a:solidFill>
                  <a:schemeClr val="tx2"/>
                </a:solidFill>
                <a:latin typeface="Meiryo" panose="020B0604030504040204" pitchFamily="34" charset="-128"/>
                <a:ea typeface="Meiryo" panose="020B0604030504040204" pitchFamily="34" charset="-128"/>
                <a:cs typeface="メイリオ" panose="020B0604030504040204" pitchFamily="50" charset="-128"/>
              </a:rPr>
              <a:t>企画テキスト」＋「広告・広告主体者表記」を必ずセットで掲載</a:t>
            </a:r>
            <a:endParaRPr lang="en-US" altLang="ja-JP" sz="1200" kern="0" dirty="0">
              <a:solidFill>
                <a:schemeClr val="tx2"/>
              </a:solidFill>
              <a:latin typeface="Meiryo" panose="020B0604030504040204" pitchFamily="34" charset="-128"/>
              <a:ea typeface="Meiryo" panose="020B0604030504040204" pitchFamily="34" charset="-128"/>
              <a:cs typeface="メイリオ" panose="020B0604030504040204" pitchFamily="50" charset="-128"/>
            </a:endParaRPr>
          </a:p>
          <a:p>
            <a:pPr eaLnBrk="1" fontAlgn="auto" hangingPunct="1">
              <a:lnSpc>
                <a:spcPct val="130000"/>
              </a:lnSpc>
              <a:spcBef>
                <a:spcPts val="0"/>
              </a:spcBef>
              <a:spcAft>
                <a:spcPts val="0"/>
              </a:spcAft>
            </a:pP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a:t>
            </a:r>
            <a:r>
              <a:rPr lang="ja-JP" altLang="en-US" sz="1200" kern="0" dirty="0">
                <a:solidFill>
                  <a:schemeClr val="accent4"/>
                </a:solidFill>
                <a:latin typeface="Meiryo" panose="020B0604030504040204" pitchFamily="34" charset="-128"/>
                <a:ea typeface="Meiryo" panose="020B0604030504040204" pitchFamily="34" charset="-128"/>
                <a:cs typeface="メイリオ" panose="020B0604030504040204" pitchFamily="50" charset="-128"/>
              </a:rPr>
              <a:t>上記</a:t>
            </a:r>
            <a:r>
              <a:rPr lang="en-US" altLang="ja-JP" sz="1200" kern="0" dirty="0">
                <a:solidFill>
                  <a:schemeClr val="accent4"/>
                </a:solidFill>
                <a:latin typeface="Meiryo" panose="020B0604030504040204" pitchFamily="34" charset="-128"/>
                <a:ea typeface="Meiryo" panose="020B0604030504040204" pitchFamily="34" charset="-128"/>
                <a:cs typeface="メイリオ" panose="020B0604030504040204" pitchFamily="50" charset="-128"/>
              </a:rPr>
              <a:t>2</a:t>
            </a:r>
            <a:r>
              <a:rPr lang="ja-JP" altLang="en-US" sz="1200" kern="0" dirty="0">
                <a:solidFill>
                  <a:schemeClr val="accent4"/>
                </a:solidFill>
                <a:latin typeface="Meiryo" panose="020B0604030504040204" pitchFamily="34" charset="-128"/>
                <a:ea typeface="Meiryo" panose="020B0604030504040204" pitchFamily="34" charset="-128"/>
                <a:cs typeface="メイリオ" panose="020B0604030504040204" pitchFamily="50" charset="-128"/>
              </a:rPr>
              <a:t>要素は最大限離す必要があるため、以下のいずれかの通り対角線上に配置</a:t>
            </a:r>
            <a:endParaRPr lang="en-US" altLang="ja-JP" sz="1200" kern="0" dirty="0">
              <a:solidFill>
                <a:schemeClr val="accent4"/>
              </a:solidFill>
              <a:latin typeface="Meiryo" panose="020B0604030504040204" pitchFamily="34" charset="-128"/>
              <a:ea typeface="Meiryo" panose="020B0604030504040204" pitchFamily="34" charset="-128"/>
              <a:cs typeface="メイリオ" panose="020B0604030504040204" pitchFamily="50" charset="-128"/>
            </a:endParaRPr>
          </a:p>
          <a:p>
            <a:pPr eaLnBrk="1" fontAlgn="auto" hangingPunct="1">
              <a:lnSpc>
                <a:spcPct val="130000"/>
              </a:lnSpc>
              <a:spcBef>
                <a:spcPts val="0"/>
              </a:spcBef>
              <a:spcAft>
                <a:spcPts val="0"/>
              </a:spcAft>
            </a:pP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　</a:t>
            </a:r>
            <a:r>
              <a:rPr lang="ja-JP" altLang="en-US" sz="1200" kern="0" dirty="0">
                <a:solidFill>
                  <a:schemeClr val="tx2"/>
                </a:solidFill>
                <a:latin typeface="Meiryo" panose="020B0604030504040204" pitchFamily="34" charset="-128"/>
                <a:ea typeface="Meiryo" panose="020B0604030504040204" pitchFamily="34" charset="-128"/>
                <a:cs typeface="メイリオ" panose="020B0604030504040204" pitchFamily="50" charset="-128"/>
              </a:rPr>
              <a:t>　①</a:t>
            </a:r>
            <a:r>
              <a:rPr lang="en-US" altLang="ja-JP" sz="1200" kern="0" dirty="0">
                <a:solidFill>
                  <a:schemeClr val="tx2"/>
                </a:solidFill>
                <a:latin typeface="Meiryo" panose="020B0604030504040204" pitchFamily="34" charset="-128"/>
                <a:ea typeface="Meiryo" panose="020B0604030504040204" pitchFamily="34" charset="-128"/>
                <a:cs typeface="メイリオ" panose="020B0604030504040204" pitchFamily="50" charset="-128"/>
              </a:rPr>
              <a:t> Yahoo! JAPAN PR</a:t>
            </a:r>
            <a:r>
              <a:rPr lang="ja-JP" altLang="en-US" sz="1200" kern="0" dirty="0">
                <a:solidFill>
                  <a:schemeClr val="tx2"/>
                </a:solidFill>
                <a:latin typeface="Meiryo" panose="020B0604030504040204" pitchFamily="34" charset="-128"/>
                <a:ea typeface="Meiryo" panose="020B0604030504040204" pitchFamily="34" charset="-128"/>
                <a:cs typeface="メイリオ" panose="020B0604030504040204" pitchFamily="50" charset="-128"/>
              </a:rPr>
              <a:t>企画：左上、広告・広告主体者表記：右下</a:t>
            </a:r>
            <a:endParaRPr lang="en-US" altLang="ja-JP" sz="1200" kern="0" dirty="0">
              <a:solidFill>
                <a:schemeClr val="tx2"/>
              </a:solidFill>
              <a:latin typeface="Meiryo" panose="020B0604030504040204" pitchFamily="34" charset="-128"/>
              <a:ea typeface="Meiryo" panose="020B0604030504040204" pitchFamily="34" charset="-128"/>
              <a:cs typeface="メイリオ" panose="020B0604030504040204" pitchFamily="50" charset="-128"/>
            </a:endParaRPr>
          </a:p>
          <a:p>
            <a:pPr eaLnBrk="1" fontAlgn="auto" hangingPunct="1">
              <a:lnSpc>
                <a:spcPct val="130000"/>
              </a:lnSpc>
              <a:spcBef>
                <a:spcPts val="0"/>
              </a:spcBef>
              <a:spcAft>
                <a:spcPts val="0"/>
              </a:spcAft>
            </a:pPr>
            <a:r>
              <a:rPr lang="ja-JP" altLang="en-US" sz="1200" kern="0" dirty="0">
                <a:solidFill>
                  <a:schemeClr val="tx2"/>
                </a:solidFill>
                <a:latin typeface="Meiryo" panose="020B0604030504040204" pitchFamily="34" charset="-128"/>
                <a:ea typeface="Meiryo" panose="020B0604030504040204" pitchFamily="34" charset="-128"/>
                <a:cs typeface="メイリオ" panose="020B0604030504040204" pitchFamily="50" charset="-128"/>
              </a:rPr>
              <a:t>　　②</a:t>
            </a:r>
            <a:r>
              <a:rPr lang="en-US" altLang="ja-JP" sz="1200" kern="0" dirty="0">
                <a:solidFill>
                  <a:schemeClr val="tx2"/>
                </a:solidFill>
                <a:latin typeface="Meiryo" panose="020B0604030504040204" pitchFamily="34" charset="-128"/>
                <a:ea typeface="Meiryo" panose="020B0604030504040204" pitchFamily="34" charset="-128"/>
                <a:cs typeface="メイリオ" panose="020B0604030504040204" pitchFamily="50" charset="-128"/>
              </a:rPr>
              <a:t> Yahoo! JAPAN PR</a:t>
            </a:r>
            <a:r>
              <a:rPr lang="ja-JP" altLang="en-US" sz="1200" kern="0" dirty="0">
                <a:solidFill>
                  <a:schemeClr val="tx2"/>
                </a:solidFill>
                <a:latin typeface="Meiryo" panose="020B0604030504040204" pitchFamily="34" charset="-128"/>
                <a:ea typeface="Meiryo" panose="020B0604030504040204" pitchFamily="34" charset="-128"/>
                <a:cs typeface="メイリオ" panose="020B0604030504040204" pitchFamily="50" charset="-128"/>
              </a:rPr>
              <a:t>企画：右上、広告・広告主体者表記：左下</a:t>
            </a:r>
            <a:endParaRPr lang="en-US" altLang="ja-JP" sz="1200" kern="0" dirty="0">
              <a:solidFill>
                <a:schemeClr val="tx2"/>
              </a:solidFill>
              <a:latin typeface="Meiryo" panose="020B0604030504040204" pitchFamily="34" charset="-128"/>
              <a:ea typeface="Meiryo" panose="020B0604030504040204" pitchFamily="34" charset="-128"/>
              <a:cs typeface="メイリオ" panose="020B0604030504040204" pitchFamily="50" charset="-128"/>
            </a:endParaRPr>
          </a:p>
          <a:p>
            <a:pPr marL="0" marR="0" lvl="0" indent="0" algn="l" defTabSz="914400" rtl="0" eaLnBrk="1" fontAlgn="auto" latinLnBrk="0" hangingPunct="1">
              <a:lnSpc>
                <a:spcPct val="130000"/>
              </a:lnSpc>
              <a:spcBef>
                <a:spcPts val="0"/>
              </a:spcBef>
              <a:spcAft>
                <a:spcPts val="0"/>
              </a:spcAft>
              <a:buClrTx/>
              <a:buSzTx/>
              <a:buFontTx/>
              <a:buNone/>
              <a:tabLst/>
              <a:defRPr/>
            </a:pPr>
            <a:r>
              <a:rPr lang="ja-JP" altLang="en-US" sz="1200" kern="0" dirty="0">
                <a:solidFill>
                  <a:schemeClr val="tx2"/>
                </a:solidFill>
                <a:latin typeface="Meiryo" panose="020B0604030504040204" pitchFamily="34" charset="-128"/>
                <a:ea typeface="Meiryo" panose="020B0604030504040204" pitchFamily="34" charset="-128"/>
                <a:cs typeface="メイリオ" panose="020B0604030504040204" pitchFamily="50" charset="-128"/>
              </a:rPr>
              <a:t>　　</a:t>
            </a:r>
            <a:r>
              <a:rPr kumimoji="1" lang="en-US" altLang="ja-JP" sz="10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メイリオ" panose="020B0604030504040204" pitchFamily="50" charset="-128"/>
              </a:rPr>
              <a:t>※</a:t>
            </a:r>
            <a:r>
              <a:rPr kumimoji="1" lang="ja-JP" altLang="en-US" sz="10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メイリオ" panose="020B0604030504040204" pitchFamily="50" charset="-128"/>
              </a:rPr>
              <a:t>インフォメーションアイコンなどの表示要素（下記の入稿規定を参照）を避けて配置ください。</a:t>
            </a:r>
            <a:endParaRPr kumimoji="1" lang="en-US" altLang="ja-JP" sz="10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メイリオ" panose="020B0604030504040204" pitchFamily="50" charset="-128"/>
            </a:endParaRPr>
          </a:p>
          <a:p>
            <a:pPr marL="0" marR="0" lvl="0" indent="447675" algn="l" defTabSz="914400" rtl="0" eaLnBrk="1" fontAlgn="auto" latinLnBrk="0" hangingPunct="1">
              <a:lnSpc>
                <a:spcPct val="130000"/>
              </a:lnSpc>
              <a:spcBef>
                <a:spcPts val="0"/>
              </a:spcBef>
              <a:spcAft>
                <a:spcPts val="0"/>
              </a:spcAft>
              <a:buClrTx/>
              <a:buSzTx/>
              <a:buFontTx/>
              <a:buNone/>
              <a:tabLst/>
              <a:defRPr/>
            </a:pPr>
            <a:r>
              <a:rPr kumimoji="1" lang="en-US" altLang="ja-JP" sz="1000" b="0" i="0" u="none" strike="noStrike" kern="0" cap="none" spc="0" normalizeH="0" baseline="0" noProof="0" dirty="0">
                <a:ln>
                  <a:noFill/>
                </a:ln>
                <a:solidFill>
                  <a:srgbClr val="0563C1"/>
                </a:solidFill>
                <a:effectLst/>
                <a:uLnTx/>
                <a:uFillTx/>
                <a:latin typeface="Meiryo" panose="020B0604030504040204" pitchFamily="34" charset="-128"/>
                <a:ea typeface="Meiryo" panose="020B0604030504040204" pitchFamily="34" charset="-128"/>
                <a:cs typeface="メイリオ" panose="020B0604030504040204" pitchFamily="50" charset="-128"/>
                <a:hlinkClick r:id="rId4">
                  <a:extLst>
                    <a:ext uri="{A12FA001-AC4F-418D-AE19-62706E023703}">
                      <ahyp:hlinkClr xmlns:ahyp="http://schemas.microsoft.com/office/drawing/2018/hyperlinkcolor" val="tx"/>
                    </a:ext>
                  </a:extLst>
                </a:hlinkClick>
              </a:rPr>
              <a:t>https://ads-help.yahoo-net.jp/s/article/H000056392?language=</a:t>
            </a:r>
            <a:r>
              <a:rPr kumimoji="1" lang="en-US" altLang="ja-JP" sz="1000" b="0" i="0" u="none" strike="noStrike" kern="0" cap="none" spc="0" normalizeH="0" baseline="0" noProof="0" dirty="0">
                <a:ln>
                  <a:noFill/>
                </a:ln>
                <a:solidFill>
                  <a:srgbClr val="002AFF"/>
                </a:solidFill>
                <a:effectLst/>
                <a:uLnTx/>
                <a:uFillTx/>
                <a:latin typeface="Meiryo" panose="020B0604030504040204" pitchFamily="34" charset="-128"/>
                <a:ea typeface="Meiryo" panose="020B0604030504040204" pitchFamily="34" charset="-128"/>
                <a:cs typeface="メイリオ" panose="020B0604030504040204" pitchFamily="50" charset="-128"/>
                <a:hlinkClick r:id="rId4">
                  <a:extLst>
                    <a:ext uri="{A12FA001-AC4F-418D-AE19-62706E023703}">
                      <ahyp:hlinkClr xmlns:ahyp="http://schemas.microsoft.com/office/drawing/2018/hyperlinkcolor" val="tx"/>
                    </a:ext>
                  </a:extLst>
                </a:hlinkClick>
              </a:rPr>
              <a:t>ja</a:t>
            </a:r>
            <a:endParaRPr kumimoji="1" lang="en-US" altLang="ja-JP" sz="1000" b="0" i="0" u="none" strike="noStrike" kern="0" cap="none" spc="0" normalizeH="0" baseline="0" noProof="0" dirty="0">
              <a:ln>
                <a:noFill/>
              </a:ln>
              <a:solidFill>
                <a:srgbClr val="002AFF"/>
              </a:solidFill>
              <a:effectLst/>
              <a:uLnTx/>
              <a:uFillTx/>
              <a:latin typeface="Meiryo" panose="020B0604030504040204" pitchFamily="34" charset="-128"/>
              <a:ea typeface="Meiryo" panose="020B0604030504040204" pitchFamily="34" charset="-128"/>
              <a:cs typeface="メイリオ" panose="020B0604030504040204" pitchFamily="50" charset="-128"/>
            </a:endParaRPr>
          </a:p>
          <a:p>
            <a:pPr eaLnBrk="1" fontAlgn="auto" hangingPunct="1">
              <a:lnSpc>
                <a:spcPct val="130000"/>
              </a:lnSpc>
              <a:spcBef>
                <a:spcPts val="0"/>
              </a:spcBef>
              <a:spcAft>
                <a:spcPts val="0"/>
              </a:spcAft>
            </a:pPr>
            <a:endParaRPr lang="en-US" altLang="ja-JP" sz="1200" kern="0" dirty="0">
              <a:solidFill>
                <a:schemeClr val="tx2"/>
              </a:solidFill>
              <a:latin typeface="Meiryo" panose="020B0604030504040204" pitchFamily="34" charset="-128"/>
              <a:ea typeface="Meiryo" panose="020B0604030504040204" pitchFamily="34" charset="-128"/>
              <a:cs typeface="メイリオ" panose="020B0604030504040204" pitchFamily="50" charset="-128"/>
            </a:endParaRPr>
          </a:p>
          <a:p>
            <a:pPr eaLnBrk="1" fontAlgn="auto" hangingPunct="1">
              <a:lnSpc>
                <a:spcPct val="130000"/>
              </a:lnSpc>
              <a:spcBef>
                <a:spcPts val="0"/>
              </a:spcBef>
              <a:spcAft>
                <a:spcPts val="0"/>
              </a:spcAft>
            </a:pPr>
            <a:r>
              <a:rPr lang="ja-JP" altLang="en-US" sz="1200" kern="0" dirty="0">
                <a:solidFill>
                  <a:schemeClr val="tx2"/>
                </a:solidFill>
                <a:latin typeface="Meiryo" panose="020B0604030504040204" pitchFamily="34" charset="-128"/>
                <a:ea typeface="Meiryo" panose="020B0604030504040204" pitchFamily="34" charset="-128"/>
                <a:cs typeface="メイリオ" panose="020B0604030504040204" pitchFamily="50" charset="-128"/>
              </a:rPr>
              <a:t>・</a:t>
            </a:r>
            <a:r>
              <a:rPr lang="en-US" altLang="ja-JP" sz="1200" kern="0" dirty="0">
                <a:solidFill>
                  <a:schemeClr val="tx2"/>
                </a:solidFill>
                <a:latin typeface="Meiryo" panose="020B0604030504040204" pitchFamily="34" charset="-128"/>
                <a:ea typeface="Meiryo" panose="020B0604030504040204" pitchFamily="34" charset="-128"/>
                <a:cs typeface="メイリオ" panose="020B0604030504040204" pitchFamily="50" charset="-128"/>
              </a:rPr>
              <a:t> Yahoo! JAPAN PR</a:t>
            </a:r>
            <a:r>
              <a:rPr lang="ja-JP" altLang="en-US" sz="1200" kern="0" dirty="0">
                <a:solidFill>
                  <a:schemeClr val="tx2"/>
                </a:solidFill>
                <a:latin typeface="Meiryo" panose="020B0604030504040204" pitchFamily="34" charset="-128"/>
                <a:ea typeface="Meiryo" panose="020B0604030504040204" pitchFamily="34" charset="-128"/>
                <a:cs typeface="メイリオ" panose="020B0604030504040204" pitchFamily="50" charset="-128"/>
              </a:rPr>
              <a:t>企画テキストは、視認性を確保でき、かつ大き過ぎない適正なサイズ</a:t>
            </a:r>
            <a:br>
              <a:rPr lang="en-US" altLang="ja-JP" sz="1200" kern="0" dirty="0">
                <a:solidFill>
                  <a:schemeClr val="tx2"/>
                </a:solidFill>
                <a:latin typeface="Meiryo" panose="020B0604030504040204" pitchFamily="34" charset="-128"/>
                <a:ea typeface="Meiryo" panose="020B0604030504040204" pitchFamily="34" charset="-128"/>
                <a:cs typeface="メイリオ" panose="020B0604030504040204" pitchFamily="50" charset="-128"/>
              </a:rPr>
            </a:br>
            <a:r>
              <a:rPr lang="ja-JP" altLang="en-US" sz="1200" kern="0" dirty="0">
                <a:solidFill>
                  <a:schemeClr val="tx2"/>
                </a:solidFill>
                <a:latin typeface="Meiryo" panose="020B0604030504040204" pitchFamily="34" charset="-128"/>
                <a:ea typeface="Meiryo" panose="020B0604030504040204" pitchFamily="34" charset="-128"/>
                <a:cs typeface="メイリオ" panose="020B0604030504040204" pitchFamily="50" charset="-128"/>
              </a:rPr>
              <a:t>　で掲載。</a:t>
            </a:r>
            <a:endParaRPr lang="en-US" altLang="ja-JP" sz="1200" kern="0" dirty="0">
              <a:solidFill>
                <a:schemeClr val="tx2"/>
              </a:solidFill>
              <a:latin typeface="Meiryo" panose="020B0604030504040204" pitchFamily="34" charset="-128"/>
              <a:ea typeface="Meiryo" panose="020B0604030504040204" pitchFamily="34" charset="-128"/>
              <a:cs typeface="メイリオ" panose="020B0604030504040204" pitchFamily="50" charset="-128"/>
            </a:endParaRPr>
          </a:p>
          <a:p>
            <a:pPr eaLnBrk="1" fontAlgn="auto" hangingPunct="1">
              <a:lnSpc>
                <a:spcPct val="130000"/>
              </a:lnSpc>
              <a:spcBef>
                <a:spcPts val="0"/>
              </a:spcBef>
              <a:spcAft>
                <a:spcPts val="0"/>
              </a:spcAft>
            </a:pPr>
            <a:r>
              <a:rPr lang="ja-JP" altLang="en-US" sz="1200" dirty="0">
                <a:solidFill>
                  <a:schemeClr val="tx2"/>
                </a:solidFill>
                <a:latin typeface="Meiryo" panose="020B0604030504040204" pitchFamily="34" charset="-128"/>
                <a:ea typeface="Meiryo" panose="020B0604030504040204" pitchFamily="34" charset="-128"/>
                <a:cs typeface="メイリオ" panose="020B0604030504040204" pitchFamily="50" charset="-128"/>
              </a:rPr>
              <a:t>・</a:t>
            </a:r>
            <a:r>
              <a:rPr lang="ja-JP" altLang="en-US" sz="1200" kern="0" dirty="0">
                <a:solidFill>
                  <a:schemeClr val="tx2"/>
                </a:solidFill>
                <a:latin typeface="Meiryo" panose="020B0604030504040204" pitchFamily="34" charset="-128"/>
                <a:ea typeface="Meiryo" panose="020B0604030504040204" pitchFamily="34" charset="-128"/>
                <a:cs typeface="メイリオ" panose="020B0604030504040204" pitchFamily="50" charset="-128"/>
              </a:rPr>
              <a:t>広告・広告主体者表記は、以下いずれかの表記、形式で掲載。</a:t>
            </a:r>
            <a:endParaRPr lang="en-US" altLang="ja-JP" sz="1200" kern="0" dirty="0">
              <a:solidFill>
                <a:schemeClr val="tx2"/>
              </a:solidFill>
              <a:latin typeface="Meiryo" panose="020B0604030504040204" pitchFamily="34" charset="-128"/>
              <a:ea typeface="Meiryo" panose="020B0604030504040204" pitchFamily="34" charset="-128"/>
              <a:cs typeface="メイリオ" panose="020B0604030504040204" pitchFamily="50" charset="-128"/>
            </a:endParaRPr>
          </a:p>
          <a:p>
            <a:pPr eaLnBrk="1" fontAlgn="auto" hangingPunct="1">
              <a:lnSpc>
                <a:spcPct val="130000"/>
              </a:lnSpc>
              <a:spcBef>
                <a:spcPts val="0"/>
              </a:spcBef>
              <a:spcAft>
                <a:spcPts val="0"/>
              </a:spcAft>
            </a:pPr>
            <a:r>
              <a:rPr lang="ja-JP" altLang="en-US" sz="1200" kern="0" dirty="0">
                <a:solidFill>
                  <a:schemeClr val="tx2"/>
                </a:solidFill>
                <a:latin typeface="Meiryo" panose="020B0604030504040204" pitchFamily="34" charset="-128"/>
                <a:ea typeface="Meiryo" panose="020B0604030504040204" pitchFamily="34" charset="-128"/>
                <a:cs typeface="メイリオ" panose="020B0604030504040204" pitchFamily="50" charset="-128"/>
              </a:rPr>
              <a:t>　　①提供：広告主名（テキスト </a:t>
            </a:r>
            <a:r>
              <a:rPr lang="en-US" altLang="ja-JP" sz="1200" kern="0" dirty="0">
                <a:solidFill>
                  <a:schemeClr val="tx2"/>
                </a:solidFill>
                <a:latin typeface="Meiryo" panose="020B0604030504040204" pitchFamily="34" charset="-128"/>
                <a:ea typeface="Meiryo" panose="020B0604030504040204" pitchFamily="34" charset="-128"/>
                <a:cs typeface="メイリオ" panose="020B0604030504040204" pitchFamily="50" charset="-128"/>
              </a:rPr>
              <a:t>or </a:t>
            </a:r>
            <a:r>
              <a:rPr lang="ja-JP" altLang="en-US" sz="1200" kern="0" dirty="0">
                <a:solidFill>
                  <a:schemeClr val="tx2"/>
                </a:solidFill>
                <a:latin typeface="Meiryo" panose="020B0604030504040204" pitchFamily="34" charset="-128"/>
                <a:ea typeface="Meiryo" panose="020B0604030504040204" pitchFamily="34" charset="-128"/>
                <a:cs typeface="メイリオ" panose="020B0604030504040204" pitchFamily="50" charset="-128"/>
              </a:rPr>
              <a:t>ロゴ）</a:t>
            </a:r>
            <a:endParaRPr lang="en-US" altLang="ja-JP" sz="1200" kern="0" dirty="0">
              <a:solidFill>
                <a:schemeClr val="tx2"/>
              </a:solidFill>
              <a:latin typeface="Meiryo" panose="020B0604030504040204" pitchFamily="34" charset="-128"/>
              <a:ea typeface="Meiryo" panose="020B0604030504040204" pitchFamily="34" charset="-128"/>
              <a:cs typeface="メイリオ" panose="020B0604030504040204" pitchFamily="50" charset="-128"/>
            </a:endParaRPr>
          </a:p>
          <a:p>
            <a:pPr eaLnBrk="1" fontAlgn="auto" hangingPunct="1">
              <a:lnSpc>
                <a:spcPct val="130000"/>
              </a:lnSpc>
              <a:spcBef>
                <a:spcPts val="0"/>
              </a:spcBef>
              <a:spcAft>
                <a:spcPts val="0"/>
              </a:spcAft>
            </a:pPr>
            <a:r>
              <a:rPr lang="ja-JP" altLang="en-US" sz="1200" kern="0" dirty="0">
                <a:solidFill>
                  <a:schemeClr val="tx2"/>
                </a:solidFill>
                <a:latin typeface="Meiryo" panose="020B0604030504040204" pitchFamily="34" charset="-128"/>
                <a:ea typeface="Meiryo" panose="020B0604030504040204" pitchFamily="34" charset="-128"/>
                <a:cs typeface="メイリオ" panose="020B0604030504040204" pitchFamily="50" charset="-128"/>
              </a:rPr>
              <a:t>　　②</a:t>
            </a:r>
            <a:r>
              <a:rPr lang="en-US" altLang="ja-JP" sz="1200" kern="0" dirty="0">
                <a:solidFill>
                  <a:schemeClr val="tx2"/>
                </a:solidFill>
                <a:latin typeface="Meiryo" panose="020B0604030504040204" pitchFamily="34" charset="-128"/>
                <a:ea typeface="Meiryo" panose="020B0604030504040204" pitchFamily="34" charset="-128"/>
                <a:cs typeface="メイリオ" panose="020B0604030504040204" pitchFamily="50" charset="-128"/>
              </a:rPr>
              <a:t>Sponsored by </a:t>
            </a:r>
            <a:r>
              <a:rPr lang="ja-JP" altLang="en-US" sz="1200" kern="0" dirty="0">
                <a:solidFill>
                  <a:schemeClr val="tx2"/>
                </a:solidFill>
                <a:latin typeface="Meiryo" panose="020B0604030504040204" pitchFamily="34" charset="-128"/>
                <a:ea typeface="Meiryo" panose="020B0604030504040204" pitchFamily="34" charset="-128"/>
                <a:cs typeface="メイリオ" panose="020B0604030504040204" pitchFamily="50" charset="-128"/>
              </a:rPr>
              <a:t>広告主名（テキスト </a:t>
            </a:r>
            <a:r>
              <a:rPr lang="en-US" altLang="ja-JP" sz="1200" kern="0" dirty="0">
                <a:solidFill>
                  <a:schemeClr val="tx2"/>
                </a:solidFill>
                <a:latin typeface="Meiryo" panose="020B0604030504040204" pitchFamily="34" charset="-128"/>
                <a:ea typeface="Meiryo" panose="020B0604030504040204" pitchFamily="34" charset="-128"/>
                <a:cs typeface="メイリオ" panose="020B0604030504040204" pitchFamily="50" charset="-128"/>
              </a:rPr>
              <a:t>or </a:t>
            </a:r>
            <a:r>
              <a:rPr lang="ja-JP" altLang="en-US" sz="1200" kern="0" dirty="0">
                <a:solidFill>
                  <a:schemeClr val="tx2"/>
                </a:solidFill>
                <a:latin typeface="Meiryo" panose="020B0604030504040204" pitchFamily="34" charset="-128"/>
                <a:ea typeface="Meiryo" panose="020B0604030504040204" pitchFamily="34" charset="-128"/>
                <a:cs typeface="メイリオ" panose="020B0604030504040204" pitchFamily="50" charset="-128"/>
              </a:rPr>
              <a:t>ロゴ）</a:t>
            </a:r>
            <a:endParaRPr lang="en-US" altLang="ja-JP" sz="1200" kern="0" dirty="0">
              <a:solidFill>
                <a:schemeClr val="tx2"/>
              </a:solidFill>
              <a:latin typeface="Meiryo" panose="020B0604030504040204" pitchFamily="34" charset="-128"/>
              <a:ea typeface="Meiryo" panose="020B0604030504040204" pitchFamily="34" charset="-128"/>
              <a:cs typeface="メイリオ" panose="020B0604030504040204" pitchFamily="50" charset="-128"/>
            </a:endParaRPr>
          </a:p>
          <a:p>
            <a:pPr eaLnBrk="1" fontAlgn="auto" hangingPunct="1">
              <a:lnSpc>
                <a:spcPct val="130000"/>
              </a:lnSpc>
              <a:spcBef>
                <a:spcPts val="0"/>
              </a:spcBef>
              <a:spcAft>
                <a:spcPts val="0"/>
              </a:spcAft>
            </a:pPr>
            <a:r>
              <a:rPr lang="ja-JP" altLang="en-US" sz="1200" kern="0" dirty="0">
                <a:solidFill>
                  <a:schemeClr val="tx2"/>
                </a:solidFill>
                <a:latin typeface="Meiryo" panose="020B0604030504040204" pitchFamily="34" charset="-128"/>
                <a:ea typeface="Meiryo" panose="020B0604030504040204" pitchFamily="34" charset="-128"/>
                <a:cs typeface="メイリオ" panose="020B0604030504040204" pitchFamily="50" charset="-128"/>
              </a:rPr>
              <a:t>　　</a:t>
            </a:r>
            <a:r>
              <a:rPr lang="en-US" altLang="ja-JP" sz="1000" kern="0" dirty="0">
                <a:solidFill>
                  <a:schemeClr val="tx2"/>
                </a:solidFill>
                <a:latin typeface="Meiryo" panose="020B0604030504040204" pitchFamily="34" charset="-128"/>
                <a:ea typeface="Meiryo" panose="020B0604030504040204" pitchFamily="34" charset="-128"/>
                <a:cs typeface="メイリオ" panose="020B0604030504040204" pitchFamily="50" charset="-128"/>
              </a:rPr>
              <a:t>※</a:t>
            </a:r>
            <a:r>
              <a:rPr lang="ja-JP" altLang="en-US" sz="1000" kern="0" dirty="0">
                <a:solidFill>
                  <a:schemeClr val="tx2"/>
                </a:solidFill>
                <a:latin typeface="Meiryo" panose="020B0604030504040204" pitchFamily="34" charset="-128"/>
                <a:ea typeface="Meiryo" panose="020B0604030504040204" pitchFamily="34" charset="-128"/>
                <a:cs typeface="メイリオ" panose="020B0604030504040204" pitchFamily="50" charset="-128"/>
              </a:rPr>
              <a:t>ロゴの場合、「提供」「</a:t>
            </a:r>
            <a:r>
              <a:rPr lang="en-US" altLang="ja-JP" sz="1000" kern="0" dirty="0">
                <a:solidFill>
                  <a:schemeClr val="tx2"/>
                </a:solidFill>
                <a:latin typeface="Meiryo" panose="020B0604030504040204" pitchFamily="34" charset="-128"/>
                <a:ea typeface="Meiryo" panose="020B0604030504040204" pitchFamily="34" charset="-128"/>
                <a:cs typeface="メイリオ" panose="020B0604030504040204" pitchFamily="50" charset="-128"/>
              </a:rPr>
              <a:t>Sponsored by</a:t>
            </a:r>
            <a:r>
              <a:rPr lang="ja-JP" altLang="en-US" sz="1000" kern="0" dirty="0">
                <a:solidFill>
                  <a:schemeClr val="tx2"/>
                </a:solidFill>
                <a:latin typeface="Meiryo" panose="020B0604030504040204" pitchFamily="34" charset="-128"/>
                <a:ea typeface="Meiryo" panose="020B0604030504040204" pitchFamily="34" charset="-128"/>
                <a:cs typeface="メイリオ" panose="020B0604030504040204" pitchFamily="50" charset="-128"/>
              </a:rPr>
              <a:t>」の広告表記は非表示でも可。</a:t>
            </a:r>
            <a:endParaRPr lang="en-US" altLang="ja-JP" sz="1000" kern="0" dirty="0">
              <a:solidFill>
                <a:schemeClr val="tx2"/>
              </a:solidFill>
              <a:latin typeface="Meiryo" panose="020B0604030504040204" pitchFamily="34" charset="-128"/>
              <a:ea typeface="Meiryo" panose="020B0604030504040204" pitchFamily="34" charset="-128"/>
              <a:cs typeface="メイリオ" panose="020B0604030504040204" pitchFamily="50" charset="-128"/>
            </a:endParaRPr>
          </a:p>
          <a:p>
            <a:pPr algn="just" eaLnBrk="1" fontAlgn="auto" hangingPunct="1">
              <a:lnSpc>
                <a:spcPct val="130000"/>
              </a:lnSpc>
              <a:spcBef>
                <a:spcPts val="0"/>
              </a:spcBef>
              <a:spcAft>
                <a:spcPts val="0"/>
              </a:spcAft>
            </a:pPr>
            <a:r>
              <a:rPr lang="ja-JP" altLang="en-US" sz="1200" kern="0" dirty="0">
                <a:solidFill>
                  <a:schemeClr val="tx2"/>
                </a:solidFill>
                <a:latin typeface="Meiryo" panose="020B0604030504040204" pitchFamily="34" charset="-128"/>
                <a:ea typeface="Meiryo" panose="020B0604030504040204" pitchFamily="34" charset="-128"/>
                <a:cs typeface="メイリオ" panose="020B0604030504040204" pitchFamily="50" charset="-128"/>
              </a:rPr>
              <a:t>　　</a:t>
            </a:r>
            <a:r>
              <a:rPr lang="en-US" altLang="ja-JP" sz="1000" kern="0" dirty="0">
                <a:solidFill>
                  <a:schemeClr val="tx2"/>
                </a:solidFill>
                <a:latin typeface="Meiryo" panose="020B0604030504040204" pitchFamily="34" charset="-128"/>
                <a:ea typeface="Meiryo" panose="020B0604030504040204" pitchFamily="34" charset="-128"/>
                <a:cs typeface="メイリオ" panose="020B0604030504040204" pitchFamily="50" charset="-128"/>
              </a:rPr>
              <a:t>※</a:t>
            </a:r>
            <a:r>
              <a:rPr lang="ja-JP" altLang="ja-JP" sz="1000" dirty="0">
                <a:solidFill>
                  <a:schemeClr val="tx2"/>
                </a:solidFill>
                <a:latin typeface="Meiryo" panose="020B0604030504040204" pitchFamily="34" charset="-128"/>
                <a:ea typeface="Meiryo" panose="020B0604030504040204" pitchFamily="34" charset="-128"/>
                <a:cs typeface="ＭＳ Ｐゴシック" panose="020B0600070205080204" pitchFamily="50" charset="-128"/>
              </a:rPr>
              <a:t>広告に適用される「広告掲載基準」に</a:t>
            </a:r>
            <a:r>
              <a:rPr lang="ja-JP" altLang="en-US" sz="1000" dirty="0">
                <a:solidFill>
                  <a:schemeClr val="tx2"/>
                </a:solidFill>
                <a:latin typeface="Meiryo" panose="020B0604030504040204" pitchFamily="34" charset="-128"/>
                <a:ea typeface="Meiryo" panose="020B0604030504040204" pitchFamily="34" charset="-128"/>
                <a:cs typeface="ＭＳ Ｐゴシック" panose="020B0600070205080204" pitchFamily="50" charset="-128"/>
              </a:rPr>
              <a:t>おい</a:t>
            </a:r>
            <a:r>
              <a:rPr lang="ja-JP" altLang="ja-JP" sz="1000" dirty="0">
                <a:solidFill>
                  <a:schemeClr val="tx2"/>
                </a:solidFill>
                <a:latin typeface="Meiryo" panose="020B0604030504040204" pitchFamily="34" charset="-128"/>
                <a:ea typeface="Meiryo" panose="020B0604030504040204" pitchFamily="34" charset="-128"/>
                <a:cs typeface="ＭＳ Ｐゴシック" panose="020B0600070205080204" pitchFamily="50" charset="-128"/>
              </a:rPr>
              <a:t>て「主体者の明示」が規定されています。</a:t>
            </a:r>
          </a:p>
          <a:p>
            <a:pPr algn="just" eaLnBrk="1" fontAlgn="auto" hangingPunct="1">
              <a:lnSpc>
                <a:spcPct val="130000"/>
              </a:lnSpc>
              <a:spcBef>
                <a:spcPts val="0"/>
              </a:spcBef>
              <a:spcAft>
                <a:spcPts val="0"/>
              </a:spcAft>
            </a:pPr>
            <a:r>
              <a:rPr lang="ja-JP" altLang="en-US" sz="1000" dirty="0">
                <a:solidFill>
                  <a:schemeClr val="tx2"/>
                </a:solidFill>
                <a:latin typeface="Meiryo" panose="020B0604030504040204" pitchFamily="34" charset="-128"/>
                <a:ea typeface="Meiryo" panose="020B0604030504040204" pitchFamily="34" charset="-128"/>
                <a:cs typeface="ＭＳ Ｐゴシック" panose="020B0600070205080204" pitchFamily="50" charset="-128"/>
              </a:rPr>
              <a:t>　　　（</a:t>
            </a:r>
            <a:r>
              <a:rPr lang="ja-JP" altLang="ja-JP" sz="1000" dirty="0">
                <a:solidFill>
                  <a:schemeClr val="tx2"/>
                </a:solidFill>
                <a:latin typeface="Meiryo" panose="020B0604030504040204" pitchFamily="34" charset="-128"/>
                <a:ea typeface="Meiryo" panose="020B0604030504040204" pitchFamily="34" charset="-128"/>
                <a:cs typeface="ＭＳ Ｐゴシック" panose="020B0600070205080204" pitchFamily="50" charset="-128"/>
              </a:rPr>
              <a:t>参照）</a:t>
            </a:r>
            <a:r>
              <a:rPr lang="en-US" altLang="ja-JP" sz="1000" dirty="0">
                <a:solidFill>
                  <a:schemeClr val="tx2"/>
                </a:solidFill>
                <a:latin typeface="Meiryo" panose="020B0604030504040204" pitchFamily="34" charset="-128"/>
                <a:ea typeface="Meiryo" panose="020B0604030504040204" pitchFamily="34" charset="-128"/>
                <a:cs typeface="ＭＳ Ｐゴシック" panose="020B0600070205080204" pitchFamily="50" charset="-128"/>
              </a:rPr>
              <a:t>Yahoo!</a:t>
            </a:r>
            <a:r>
              <a:rPr lang="ja-JP" altLang="ja-JP" sz="1000" dirty="0">
                <a:solidFill>
                  <a:schemeClr val="tx2"/>
                </a:solidFill>
                <a:latin typeface="Meiryo" panose="020B0604030504040204" pitchFamily="34" charset="-128"/>
                <a:ea typeface="Meiryo" panose="020B0604030504040204" pitchFamily="34" charset="-128"/>
                <a:cs typeface="ＭＳ Ｐゴシック" panose="020B0600070205080204" pitchFamily="50" charset="-128"/>
              </a:rPr>
              <a:t>広告ヘルプページ</a:t>
            </a:r>
            <a:r>
              <a:rPr lang="ja-JP" altLang="en-US" sz="1000" dirty="0">
                <a:solidFill>
                  <a:schemeClr val="tx2"/>
                </a:solidFill>
                <a:latin typeface="Meiryo" panose="020B0604030504040204" pitchFamily="34" charset="-128"/>
                <a:ea typeface="Meiryo" panose="020B0604030504040204" pitchFamily="34" charset="-128"/>
                <a:cs typeface="ＭＳ Ｐゴシック" panose="020B0600070205080204" pitchFamily="50" charset="-128"/>
              </a:rPr>
              <a:t>：</a:t>
            </a:r>
            <a:endParaRPr lang="en-US" altLang="ja-JP" sz="1000" dirty="0">
              <a:solidFill>
                <a:schemeClr val="tx2"/>
              </a:solidFill>
              <a:latin typeface="Meiryo" panose="020B0604030504040204" pitchFamily="34" charset="-128"/>
              <a:ea typeface="Meiryo" panose="020B0604030504040204" pitchFamily="34" charset="-128"/>
              <a:cs typeface="ＭＳ Ｐゴシック" panose="020B0600070205080204" pitchFamily="50" charset="-128"/>
            </a:endParaRPr>
          </a:p>
          <a:p>
            <a:pPr indent="446088" algn="just" eaLnBrk="1" fontAlgn="auto" hangingPunct="1">
              <a:lnSpc>
                <a:spcPct val="130000"/>
              </a:lnSpc>
              <a:spcBef>
                <a:spcPts val="0"/>
              </a:spcBef>
              <a:spcAft>
                <a:spcPts val="0"/>
              </a:spcAft>
            </a:pPr>
            <a:r>
              <a:rPr lang="en-US" altLang="ja-JP" sz="1000" u="sng" dirty="0">
                <a:solidFill>
                  <a:prstClr val="black"/>
                </a:solidFill>
                <a:latin typeface="Meiryo" panose="020B0604030504040204" pitchFamily="34" charset="-128"/>
                <a:ea typeface="Meiryo" panose="020B0604030504040204" pitchFamily="34" charset="-128"/>
                <a:cs typeface="ＭＳ Ｐゴシック" panose="020B0600070205080204" pitchFamily="50" charset="-128"/>
                <a:hlinkClick r:id="rId5"/>
              </a:rPr>
              <a:t>https://ads-help.yahoo-net.jp/s/article/H000044855?language=ja</a:t>
            </a:r>
            <a:endParaRPr lang="en-US" altLang="ja-JP" sz="1000" u="sng" dirty="0">
              <a:solidFill>
                <a:prstClr val="black"/>
              </a:solidFill>
              <a:latin typeface="Meiryo" panose="020B0604030504040204" pitchFamily="34" charset="-128"/>
              <a:ea typeface="Meiryo" panose="020B0604030504040204" pitchFamily="34" charset="-128"/>
              <a:cs typeface="ＭＳ Ｐゴシック" panose="020B0600070205080204" pitchFamily="50" charset="-128"/>
            </a:endParaRPr>
          </a:p>
          <a:p>
            <a:pPr indent="446088" algn="just" eaLnBrk="1" fontAlgn="auto" hangingPunct="1">
              <a:lnSpc>
                <a:spcPct val="130000"/>
              </a:lnSpc>
              <a:spcBef>
                <a:spcPts val="0"/>
              </a:spcBef>
              <a:spcAft>
                <a:spcPts val="0"/>
              </a:spcAft>
            </a:pPr>
            <a:r>
              <a:rPr lang="ja-JP" altLang="ja-JP" sz="1000" dirty="0">
                <a:solidFill>
                  <a:schemeClr val="tx2"/>
                </a:solidFill>
                <a:latin typeface="Meiryo" panose="020B0604030504040204" pitchFamily="34" charset="-128"/>
                <a:ea typeface="Meiryo" panose="020B0604030504040204" pitchFamily="34" charset="-128"/>
                <a:cs typeface="ＭＳ Ｐゴシック" panose="020B0600070205080204" pitchFamily="50" charset="-128"/>
              </a:rPr>
              <a:t>会社名、ブランド名、商品名、サービス名のいずれかのロゴマークの表記商品写真などでの代替は</a:t>
            </a:r>
            <a:endParaRPr lang="en-US" altLang="ja-JP" sz="1000" dirty="0">
              <a:solidFill>
                <a:schemeClr val="tx2"/>
              </a:solidFill>
              <a:latin typeface="Meiryo" panose="020B0604030504040204" pitchFamily="34" charset="-128"/>
              <a:ea typeface="Meiryo" panose="020B0604030504040204" pitchFamily="34" charset="-128"/>
              <a:cs typeface="ＭＳ Ｐゴシック" panose="020B0600070205080204" pitchFamily="50" charset="-128"/>
            </a:endParaRPr>
          </a:p>
          <a:p>
            <a:pPr indent="446088" algn="just" eaLnBrk="1" fontAlgn="auto" hangingPunct="1">
              <a:lnSpc>
                <a:spcPct val="130000"/>
              </a:lnSpc>
              <a:spcBef>
                <a:spcPts val="0"/>
              </a:spcBef>
              <a:spcAft>
                <a:spcPts val="0"/>
              </a:spcAft>
            </a:pPr>
            <a:r>
              <a:rPr lang="ja-JP" altLang="ja-JP" sz="1000" dirty="0">
                <a:solidFill>
                  <a:schemeClr val="tx2"/>
                </a:solidFill>
                <a:latin typeface="Meiryo" panose="020B0604030504040204" pitchFamily="34" charset="-128"/>
                <a:ea typeface="Meiryo" panose="020B0604030504040204" pitchFamily="34" charset="-128"/>
                <a:cs typeface="ＭＳ Ｐゴシック" panose="020B0600070205080204" pitchFamily="50" charset="-128"/>
              </a:rPr>
              <a:t>できません。また、商標登録されていないものを使用する場合は、必ず会社名も明記してください。</a:t>
            </a:r>
          </a:p>
        </p:txBody>
      </p:sp>
      <p:sp>
        <p:nvSpPr>
          <p:cNvPr id="7" name="正方形/長方形 6">
            <a:extLst>
              <a:ext uri="{FF2B5EF4-FFF2-40B4-BE49-F238E27FC236}">
                <a16:creationId xmlns:a16="http://schemas.microsoft.com/office/drawing/2014/main" id="{1F50CC00-13B9-741A-F68B-585F252CE37B}"/>
              </a:ext>
            </a:extLst>
          </p:cNvPr>
          <p:cNvSpPr/>
          <p:nvPr/>
        </p:nvSpPr>
        <p:spPr>
          <a:xfrm>
            <a:off x="8263096" y="2527862"/>
            <a:ext cx="2227565" cy="2227565"/>
          </a:xfrm>
          <a:prstGeom prst="rect">
            <a:avLst/>
          </a:prstGeom>
          <a:solidFill>
            <a:schemeClr val="accent3">
              <a:alpha val="5000"/>
            </a:schemeClr>
          </a:solidFill>
          <a:ln w="9525" cap="flat" cmpd="sng" algn="ctr">
            <a:solidFill>
              <a:schemeClr val="accent3"/>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ja-JP" altLang="en-US" b="1" kern="0" dirty="0">
                <a:solidFill>
                  <a:srgbClr val="FF0033"/>
                </a:solidFill>
                <a:latin typeface="Meiryo" panose="020B0604030504040204" pitchFamily="34" charset="-128"/>
                <a:ea typeface="Meiryo" panose="020B0604030504040204" pitchFamily="34" charset="-128"/>
              </a:rPr>
              <a:t>誘導広告バナー</a:t>
            </a:r>
          </a:p>
        </p:txBody>
      </p:sp>
      <p:sp>
        <p:nvSpPr>
          <p:cNvPr id="8" name="フッター プレースホルダー 3">
            <a:extLst>
              <a:ext uri="{FF2B5EF4-FFF2-40B4-BE49-F238E27FC236}">
                <a16:creationId xmlns:a16="http://schemas.microsoft.com/office/drawing/2014/main" id="{7C6B16F5-BA40-A4A8-3F10-8738948BB110}"/>
              </a:ext>
            </a:extLst>
          </p:cNvPr>
          <p:cNvSpPr txBox="1">
            <a:spLocks/>
          </p:cNvSpPr>
          <p:nvPr/>
        </p:nvSpPr>
        <p:spPr>
          <a:xfrm>
            <a:off x="8314801" y="2527862"/>
            <a:ext cx="1440160"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l" fontAlgn="auto">
              <a:spcBef>
                <a:spcPts val="0"/>
              </a:spcBef>
              <a:spcAft>
                <a:spcPts val="0"/>
              </a:spcAft>
              <a:defRPr/>
            </a:pPr>
            <a:r>
              <a:rPr lang="en-US" altLang="ja-JP" sz="800" dirty="0">
                <a:solidFill>
                  <a:srgbClr val="0D0D0D"/>
                </a:solidFill>
                <a:latin typeface="Meiryo" panose="020B0604030504040204" pitchFamily="34" charset="-128"/>
              </a:rPr>
              <a:t>Yahoo! JAPAN PR</a:t>
            </a:r>
            <a:r>
              <a:rPr lang="ja-JP" altLang="en-US" sz="800" dirty="0">
                <a:solidFill>
                  <a:srgbClr val="0D0D0D"/>
                </a:solidFill>
                <a:latin typeface="Meiryo" panose="020B0604030504040204" pitchFamily="34" charset="-128"/>
              </a:rPr>
              <a:t>企画</a:t>
            </a:r>
          </a:p>
        </p:txBody>
      </p:sp>
      <p:sp>
        <p:nvSpPr>
          <p:cNvPr id="9" name="角丸四角形 23">
            <a:extLst>
              <a:ext uri="{FF2B5EF4-FFF2-40B4-BE49-F238E27FC236}">
                <a16:creationId xmlns:a16="http://schemas.microsoft.com/office/drawing/2014/main" id="{0CE69597-B9B7-4284-A089-3CC57D2FDD0E}"/>
              </a:ext>
            </a:extLst>
          </p:cNvPr>
          <p:cNvSpPr/>
          <p:nvPr/>
        </p:nvSpPr>
        <p:spPr>
          <a:xfrm>
            <a:off x="9679522" y="4331790"/>
            <a:ext cx="720080" cy="365124"/>
          </a:xfrm>
          <a:prstGeom prst="roundRect">
            <a:avLst/>
          </a:prstGeom>
          <a:solidFill>
            <a:sysClr val="windowText" lastClr="000000">
              <a:lumMod val="50000"/>
              <a:lumOff val="50000"/>
            </a:sysClr>
          </a:solidFill>
          <a:ln w="9525" cap="flat" cmpd="sng" algn="ctr">
            <a:solidFill>
              <a:srgbClr val="687080"/>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lang="ja-JP" altLang="en-US" sz="800" dirty="0">
                <a:solidFill>
                  <a:srgbClr val="FFFFFF"/>
                </a:solidFill>
                <a:latin typeface="Meiryo" panose="020B0604030504040204" pitchFamily="34" charset="-128"/>
                <a:ea typeface="Meiryo" panose="020B0604030504040204" pitchFamily="34" charset="-128"/>
              </a:rPr>
              <a:t>広告主</a:t>
            </a:r>
            <a:endParaRPr lang="en-US" altLang="ja-JP" sz="800" dirty="0">
              <a:solidFill>
                <a:srgbClr val="FFFFFF"/>
              </a:solidFill>
              <a:latin typeface="Meiryo" panose="020B0604030504040204" pitchFamily="34" charset="-128"/>
              <a:ea typeface="Meiryo" panose="020B0604030504040204" pitchFamily="34" charset="-128"/>
            </a:endParaRPr>
          </a:p>
          <a:p>
            <a:pPr algn="ctr" eaLnBrk="1" fontAlgn="auto" hangingPunct="1">
              <a:spcBef>
                <a:spcPts val="0"/>
              </a:spcBef>
              <a:spcAft>
                <a:spcPts val="0"/>
              </a:spcAft>
              <a:defRPr/>
            </a:pPr>
            <a:r>
              <a:rPr lang="ja-JP" altLang="en-US" sz="800" dirty="0">
                <a:solidFill>
                  <a:srgbClr val="FFFFFF"/>
                </a:solidFill>
                <a:latin typeface="Meiryo" panose="020B0604030504040204" pitchFamily="34" charset="-128"/>
                <a:ea typeface="Meiryo" panose="020B0604030504040204" pitchFamily="34" charset="-128"/>
              </a:rPr>
              <a:t>ロゴ</a:t>
            </a:r>
          </a:p>
        </p:txBody>
      </p:sp>
      <p:sp>
        <p:nvSpPr>
          <p:cNvPr id="10" name="テキスト ボックス 9">
            <a:extLst>
              <a:ext uri="{FF2B5EF4-FFF2-40B4-BE49-F238E27FC236}">
                <a16:creationId xmlns:a16="http://schemas.microsoft.com/office/drawing/2014/main" id="{C5F5E837-BA61-488F-6393-2D4496560C10}"/>
              </a:ext>
            </a:extLst>
          </p:cNvPr>
          <p:cNvSpPr txBox="1"/>
          <p:nvPr/>
        </p:nvSpPr>
        <p:spPr>
          <a:xfrm>
            <a:off x="8160979" y="2268803"/>
            <a:ext cx="2431797" cy="276999"/>
          </a:xfrm>
          <a:prstGeom prst="rect">
            <a:avLst/>
          </a:prstGeom>
          <a:noFill/>
        </p:spPr>
        <p:txBody>
          <a:bodyPr wrap="square" rtlCol="0">
            <a:spAutoFit/>
          </a:bodyPr>
          <a:lstStyle/>
          <a:p>
            <a:pPr eaLnBrk="1" fontAlgn="auto" hangingPunct="1">
              <a:spcBef>
                <a:spcPts val="0"/>
              </a:spcBef>
              <a:spcAft>
                <a:spcPts val="0"/>
              </a:spcAft>
            </a:pPr>
            <a:r>
              <a:rPr lang="ja-JP" altLang="en-US" sz="1200" dirty="0">
                <a:solidFill>
                  <a:schemeClr val="tx2"/>
                </a:solidFill>
                <a:latin typeface="Meiryo" panose="020B0604030504040204" pitchFamily="34" charset="-128"/>
                <a:ea typeface="Meiryo" panose="020B0604030504040204" pitchFamily="34" charset="-128"/>
              </a:rPr>
              <a:t>▼</a:t>
            </a:r>
            <a:r>
              <a:rPr lang="ja-JP" altLang="en-US" sz="900" dirty="0">
                <a:solidFill>
                  <a:schemeClr val="tx2"/>
                </a:solidFill>
                <a:latin typeface="Meiryo" panose="020B0604030504040204" pitchFamily="34" charset="-128"/>
                <a:ea typeface="Meiryo" panose="020B0604030504040204" pitchFamily="34" charset="-128"/>
              </a:rPr>
              <a:t>誘導広告　クリエイティブイメージ</a:t>
            </a:r>
          </a:p>
        </p:txBody>
      </p:sp>
      <p:sp>
        <p:nvSpPr>
          <p:cNvPr id="11" name="角丸四角形 25">
            <a:extLst>
              <a:ext uri="{FF2B5EF4-FFF2-40B4-BE49-F238E27FC236}">
                <a16:creationId xmlns:a16="http://schemas.microsoft.com/office/drawing/2014/main" id="{CB6010B8-1D9F-078A-37E5-8834D933D2AB}"/>
              </a:ext>
            </a:extLst>
          </p:cNvPr>
          <p:cNvSpPr/>
          <p:nvPr/>
        </p:nvSpPr>
        <p:spPr>
          <a:xfrm>
            <a:off x="8099146" y="4999333"/>
            <a:ext cx="2696577" cy="985794"/>
          </a:xfrm>
          <a:prstGeom prst="roundRect">
            <a:avLst>
              <a:gd name="adj" fmla="val 6498"/>
            </a:avLst>
          </a:prstGeom>
          <a:ln w="25400" cap="rnd">
            <a:solidFill>
              <a:schemeClr val="accent3"/>
            </a:solidFill>
            <a:prstDash val="sysDot"/>
          </a:ln>
        </p:spPr>
        <p:txBody>
          <a:bodyPr wrap="square" tIns="144000" bIns="72000">
            <a:spAutoFit/>
          </a:bodyPr>
          <a:lstStyle/>
          <a:p>
            <a:pPr algn="ctr" eaLnBrk="1" fontAlgn="auto" hangingPunct="1">
              <a:lnSpc>
                <a:spcPct val="120000"/>
              </a:lnSpc>
              <a:spcBef>
                <a:spcPts val="0"/>
              </a:spcBef>
              <a:spcAft>
                <a:spcPts val="0"/>
              </a:spcAft>
            </a:pPr>
            <a:r>
              <a:rPr lang="ja-JP" altLang="en-US" sz="1100" b="1" kern="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a:t>
            </a:r>
            <a:r>
              <a:rPr lang="en-US" altLang="ja-JP" sz="1100" kern="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 </a:t>
            </a:r>
            <a:r>
              <a:rPr lang="en-US" altLang="ja-JP" sz="1100" b="1" kern="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Yahoo! JAPAN PR</a:t>
            </a:r>
            <a:r>
              <a:rPr lang="ja-JP" altLang="en-US" sz="1100" b="1" kern="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企画テキスト」</a:t>
            </a:r>
            <a:endParaRPr lang="en-US" altLang="ja-JP" sz="1100" b="1" kern="0" dirty="0">
              <a:solidFill>
                <a:schemeClr val="accent3"/>
              </a:solidFill>
              <a:latin typeface="Meiryo" panose="020B0604030504040204" pitchFamily="34" charset="-128"/>
              <a:ea typeface="Meiryo" panose="020B0604030504040204" pitchFamily="34" charset="-128"/>
              <a:cs typeface="メイリオ" panose="020B0604030504040204" pitchFamily="50" charset="-128"/>
            </a:endParaRPr>
          </a:p>
          <a:p>
            <a:pPr algn="ctr" eaLnBrk="1" fontAlgn="auto" hangingPunct="1">
              <a:lnSpc>
                <a:spcPct val="120000"/>
              </a:lnSpc>
              <a:spcBef>
                <a:spcPts val="0"/>
              </a:spcBef>
              <a:spcAft>
                <a:spcPts val="0"/>
              </a:spcAft>
            </a:pPr>
            <a:r>
              <a:rPr lang="ja-JP" altLang="en-US" sz="800" b="1" kern="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　</a:t>
            </a:r>
            <a:endParaRPr lang="en-US" altLang="ja-JP" sz="800" kern="0" dirty="0">
              <a:solidFill>
                <a:schemeClr val="accent3"/>
              </a:solidFill>
              <a:latin typeface="Meiryo" panose="020B0604030504040204" pitchFamily="34" charset="-128"/>
              <a:ea typeface="Meiryo" panose="020B0604030504040204" pitchFamily="34" charset="-128"/>
              <a:cs typeface="メイリオ" panose="020B0604030504040204" pitchFamily="50" charset="-128"/>
            </a:endParaRPr>
          </a:p>
          <a:p>
            <a:pPr algn="ctr" eaLnBrk="1" fontAlgn="auto" hangingPunct="1">
              <a:lnSpc>
                <a:spcPct val="120000"/>
              </a:lnSpc>
              <a:spcBef>
                <a:spcPts val="0"/>
              </a:spcBef>
              <a:spcAft>
                <a:spcPts val="0"/>
              </a:spcAft>
            </a:pPr>
            <a:r>
              <a:rPr lang="ja-JP" altLang="en-US" sz="1100" b="1" kern="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「広告・広告主体者表記」</a:t>
            </a:r>
            <a:endParaRPr lang="en-US" altLang="ja-JP" sz="1100" b="1" kern="0" dirty="0">
              <a:solidFill>
                <a:schemeClr val="accent3"/>
              </a:solidFill>
              <a:latin typeface="Meiryo" panose="020B0604030504040204" pitchFamily="34" charset="-128"/>
              <a:ea typeface="Meiryo" panose="020B0604030504040204" pitchFamily="34" charset="-128"/>
              <a:cs typeface="メイリオ" panose="020B0604030504040204" pitchFamily="50" charset="-128"/>
            </a:endParaRPr>
          </a:p>
          <a:p>
            <a:pPr algn="ctr" eaLnBrk="1" fontAlgn="auto" hangingPunct="1">
              <a:lnSpc>
                <a:spcPct val="120000"/>
              </a:lnSpc>
              <a:spcBef>
                <a:spcPts val="0"/>
              </a:spcBef>
              <a:spcAft>
                <a:spcPts val="0"/>
              </a:spcAft>
            </a:pPr>
            <a:r>
              <a:rPr lang="ja-JP" altLang="en-US" sz="1000" kern="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を必ずセットで掲載</a:t>
            </a:r>
            <a:endParaRPr lang="en-US" altLang="ja-JP" sz="1000" kern="0" dirty="0">
              <a:solidFill>
                <a:schemeClr val="accent3"/>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12" name="角丸四角形 26">
            <a:extLst>
              <a:ext uri="{FF2B5EF4-FFF2-40B4-BE49-F238E27FC236}">
                <a16:creationId xmlns:a16="http://schemas.microsoft.com/office/drawing/2014/main" id="{17D3EB31-5F82-6D13-D977-6B30000FD755}"/>
              </a:ext>
            </a:extLst>
          </p:cNvPr>
          <p:cNvSpPr/>
          <p:nvPr/>
        </p:nvSpPr>
        <p:spPr>
          <a:xfrm>
            <a:off x="4284167" y="1268413"/>
            <a:ext cx="3623667" cy="560488"/>
          </a:xfrm>
          <a:prstGeom prst="roundRect">
            <a:avLst>
              <a:gd name="adj" fmla="val 50000"/>
            </a:avLst>
          </a:prstGeom>
          <a:solidFill>
            <a:srgbClr val="DEDEE5"/>
          </a:solidFill>
          <a:ln w="69850">
            <a:solidFill>
              <a:srgbClr val="FFFFFF"/>
            </a:solidFill>
          </a:ln>
        </p:spPr>
        <p:txBody>
          <a:bodyPr wrap="none" lIns="0" tIns="36000" rIns="0" bIns="0" anchor="ctr">
            <a:noAutofit/>
          </a:bodyPr>
          <a:lstStyle/>
          <a:p>
            <a:pPr algn="ctr" eaLnBrk="1" fontAlgn="auto" hangingPunct="1">
              <a:spcBef>
                <a:spcPts val="0"/>
              </a:spcBef>
              <a:spcAft>
                <a:spcPts val="0"/>
              </a:spcAft>
              <a:defRPr/>
            </a:pPr>
            <a:r>
              <a:rPr kumimoji="0" lang="ja-JP" altLang="en-US" sz="1600" kern="0" dirty="0">
                <a:solidFill>
                  <a:schemeClr val="tx2"/>
                </a:solidFill>
                <a:latin typeface="Meiryo" panose="020B0604030504040204" pitchFamily="34" charset="-128"/>
                <a:ea typeface="Meiryo" panose="020B0604030504040204" pitchFamily="34" charset="-128"/>
              </a:rPr>
              <a:t>標準（推奨）表記</a:t>
            </a:r>
          </a:p>
        </p:txBody>
      </p:sp>
      <p:sp>
        <p:nvSpPr>
          <p:cNvPr id="13" name="角丸四角形 27">
            <a:extLst>
              <a:ext uri="{FF2B5EF4-FFF2-40B4-BE49-F238E27FC236}">
                <a16:creationId xmlns:a16="http://schemas.microsoft.com/office/drawing/2014/main" id="{FA679CC2-0ED0-5287-20F8-635790D6F506}"/>
              </a:ext>
            </a:extLst>
          </p:cNvPr>
          <p:cNvSpPr/>
          <p:nvPr/>
        </p:nvSpPr>
        <p:spPr>
          <a:xfrm>
            <a:off x="8314801" y="2577710"/>
            <a:ext cx="1239273" cy="244282"/>
          </a:xfrm>
          <a:prstGeom prst="roundRect">
            <a:avLst>
              <a:gd name="adj" fmla="val 50000"/>
            </a:avLst>
          </a:prstGeom>
          <a:noFill/>
          <a:ln w="25400" cap="rnd" cmpd="sng" algn="ctr">
            <a:solidFill>
              <a:schemeClr val="accent3"/>
            </a:solidFill>
            <a:prstDash val="sysDot"/>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pic>
        <p:nvPicPr>
          <p:cNvPr id="14" name="グラフィックス 13" descr="バッジ: フォロー 単色塗りつぶし">
            <a:extLst>
              <a:ext uri="{FF2B5EF4-FFF2-40B4-BE49-F238E27FC236}">
                <a16:creationId xmlns:a16="http://schemas.microsoft.com/office/drawing/2014/main" id="{DD6B0443-C7BB-9304-2814-01EDF3FE11E2}"/>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376877" y="5322049"/>
            <a:ext cx="170181" cy="170181"/>
          </a:xfrm>
          <a:prstGeom prst="rect">
            <a:avLst/>
          </a:prstGeom>
        </p:spPr>
      </p:pic>
      <p:cxnSp>
        <p:nvCxnSpPr>
          <p:cNvPr id="15" name="カギ線コネクタ 29">
            <a:extLst>
              <a:ext uri="{FF2B5EF4-FFF2-40B4-BE49-F238E27FC236}">
                <a16:creationId xmlns:a16="http://schemas.microsoft.com/office/drawing/2014/main" id="{9ED370E8-D573-7E3E-09D3-002F1C6B064A}"/>
              </a:ext>
            </a:extLst>
          </p:cNvPr>
          <p:cNvCxnSpPr>
            <a:stCxn id="13" idx="1"/>
            <a:endCxn id="11" idx="1"/>
          </p:cNvCxnSpPr>
          <p:nvPr/>
        </p:nvCxnSpPr>
        <p:spPr>
          <a:xfrm rot="10800000" flipV="1">
            <a:off x="8099147" y="2699850"/>
            <a:ext cx="215655" cy="2792379"/>
          </a:xfrm>
          <a:prstGeom prst="bentConnector3">
            <a:avLst>
              <a:gd name="adj1" fmla="val 206003"/>
            </a:avLst>
          </a:prstGeom>
          <a:noFill/>
          <a:ln w="25400" cap="rnd" cmpd="sng" algn="ctr">
            <a:solidFill>
              <a:schemeClr val="accent3"/>
            </a:solidFill>
            <a:prstDash val="sysDot"/>
            <a:bevel/>
            <a:tailEnd type="triangle" w="lg" len="med"/>
          </a:ln>
          <a:effectLst/>
        </p:spPr>
      </p:cxnSp>
      <p:sp>
        <p:nvSpPr>
          <p:cNvPr id="16" name="角丸四角形 30">
            <a:extLst>
              <a:ext uri="{FF2B5EF4-FFF2-40B4-BE49-F238E27FC236}">
                <a16:creationId xmlns:a16="http://schemas.microsoft.com/office/drawing/2014/main" id="{9618DB8C-ED81-8974-8166-3FECBAD9CE2A}"/>
              </a:ext>
            </a:extLst>
          </p:cNvPr>
          <p:cNvSpPr/>
          <p:nvPr/>
        </p:nvSpPr>
        <p:spPr>
          <a:xfrm>
            <a:off x="9574175" y="4302252"/>
            <a:ext cx="930773" cy="432554"/>
          </a:xfrm>
          <a:prstGeom prst="roundRect">
            <a:avLst>
              <a:gd name="adj" fmla="val 50000"/>
            </a:avLst>
          </a:prstGeom>
          <a:noFill/>
          <a:ln w="25400" cap="rnd" cmpd="sng" algn="ctr">
            <a:solidFill>
              <a:schemeClr val="accent3"/>
            </a:solidFill>
            <a:prstDash val="sysDot"/>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cxnSp>
        <p:nvCxnSpPr>
          <p:cNvPr id="17" name="カギ線コネクタ 31">
            <a:extLst>
              <a:ext uri="{FF2B5EF4-FFF2-40B4-BE49-F238E27FC236}">
                <a16:creationId xmlns:a16="http://schemas.microsoft.com/office/drawing/2014/main" id="{FE53153F-B348-39FD-B9EE-F574FA1D8F7C}"/>
              </a:ext>
            </a:extLst>
          </p:cNvPr>
          <p:cNvCxnSpPr>
            <a:stCxn id="16" idx="3"/>
            <a:endCxn id="11" idx="3"/>
          </p:cNvCxnSpPr>
          <p:nvPr/>
        </p:nvCxnSpPr>
        <p:spPr>
          <a:xfrm>
            <a:off x="10504948" y="4518529"/>
            <a:ext cx="290775" cy="973701"/>
          </a:xfrm>
          <a:prstGeom prst="bentConnector3">
            <a:avLst>
              <a:gd name="adj1" fmla="val 178617"/>
            </a:avLst>
          </a:prstGeom>
          <a:noFill/>
          <a:ln w="25400" cap="rnd" cmpd="sng" algn="ctr">
            <a:solidFill>
              <a:schemeClr val="accent3"/>
            </a:solidFill>
            <a:prstDash val="sysDot"/>
            <a:bevel/>
            <a:tailEnd type="triangle" w="lg" len="med"/>
          </a:ln>
          <a:effectLst/>
        </p:spPr>
      </p:cxnSp>
      <p:pic>
        <p:nvPicPr>
          <p:cNvPr id="18" name="グラフィックス 17" descr="バッジ: チェックマーク 1 単色塗りつぶし">
            <a:extLst>
              <a:ext uri="{FF2B5EF4-FFF2-40B4-BE49-F238E27FC236}">
                <a16:creationId xmlns:a16="http://schemas.microsoft.com/office/drawing/2014/main" id="{52FDD484-9AE4-0C8F-9514-BD450A760DD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9403077" y="2718899"/>
            <a:ext cx="215656" cy="215656"/>
          </a:xfrm>
          <a:prstGeom prst="rect">
            <a:avLst/>
          </a:prstGeom>
        </p:spPr>
      </p:pic>
      <p:pic>
        <p:nvPicPr>
          <p:cNvPr id="19" name="グラフィックス 18" descr="バッジ: チェックマーク 1 単色塗りつぶし">
            <a:extLst>
              <a:ext uri="{FF2B5EF4-FFF2-40B4-BE49-F238E27FC236}">
                <a16:creationId xmlns:a16="http://schemas.microsoft.com/office/drawing/2014/main" id="{CE5AB6A5-C549-4791-61A4-68C07FA63DA4}"/>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9419557" y="4369583"/>
            <a:ext cx="215656" cy="215656"/>
          </a:xfrm>
          <a:prstGeom prst="rect">
            <a:avLst/>
          </a:prstGeom>
        </p:spPr>
      </p:pic>
    </p:spTree>
    <p:extLst>
      <p:ext uri="{BB962C8B-B14F-4D97-AF65-F5344CB8AC3E}">
        <p14:creationId xmlns:p14="http://schemas.microsoft.com/office/powerpoint/2010/main" val="103386499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テキスト プレースホルダー 1">
            <a:extLst>
              <a:ext uri="{FF2B5EF4-FFF2-40B4-BE49-F238E27FC236}">
                <a16:creationId xmlns:a16="http://schemas.microsoft.com/office/drawing/2014/main" id="{69BD421D-EE39-1C1E-CBA6-BC070FD1757A}"/>
              </a:ext>
            </a:extLst>
          </p:cNvPr>
          <p:cNvSpPr>
            <a:spLocks noGrp="1"/>
          </p:cNvSpPr>
          <p:nvPr>
            <p:ph type="body" sz="quarter" idx="10"/>
          </p:nvPr>
        </p:nvSpPr>
        <p:spPr>
          <a:xfrm>
            <a:off x="1887808" y="252000"/>
            <a:ext cx="8136904" cy="335028"/>
          </a:xfrm>
        </p:spPr>
        <p:txBody>
          <a:bodyPr/>
          <a:lstStyle/>
          <a:p>
            <a:r>
              <a:rPr kumimoji="1" lang="en-US" altLang="ja-JP" sz="2000" b="1" i="0" u="none" strike="noStrike" kern="1200" cap="none" spc="0" normalizeH="0" baseline="0" noProof="0" dirty="0">
                <a:ln>
                  <a:noFill/>
                </a:ln>
                <a:solidFill>
                  <a:srgbClr val="000048"/>
                </a:solidFill>
                <a:effectLst/>
                <a:uLnTx/>
                <a:uFillTx/>
                <a:latin typeface="メイリオ" panose="020B0604030504040204" pitchFamily="34" charset="-128"/>
                <a:ea typeface="メイリオ" panose="020B0604030504040204" pitchFamily="34" charset="-128"/>
              </a:rPr>
              <a:t>LINE</a:t>
            </a:r>
            <a:r>
              <a:rPr kumimoji="1" lang="ja-JP" altLang="en-US" sz="2000" b="1" i="0" u="none" strike="noStrike" kern="1200" cap="none" spc="0" normalizeH="0" baseline="0" noProof="0" dirty="0">
                <a:ln>
                  <a:noFill/>
                </a:ln>
                <a:solidFill>
                  <a:srgbClr val="000048"/>
                </a:solidFill>
                <a:effectLst/>
                <a:uLnTx/>
                <a:uFillTx/>
                <a:latin typeface="メイリオ" panose="020B0604030504040204" pitchFamily="34" charset="-128"/>
                <a:ea typeface="メイリオ" panose="020B0604030504040204" pitchFamily="34" charset="-128"/>
              </a:rPr>
              <a:t>ヤフー広告　</a:t>
            </a:r>
            <a:r>
              <a:rPr lang="en-US" altLang="ja-JP" dirty="0">
                <a:solidFill>
                  <a:srgbClr val="000048"/>
                </a:solidFill>
                <a:latin typeface="メイリオ" panose="020B0604030504040204" pitchFamily="34" charset="-128"/>
                <a:ea typeface="メイリオ" panose="020B0604030504040204" pitchFamily="34" charset="-128"/>
              </a:rPr>
              <a:t> LBPM</a:t>
            </a:r>
            <a:r>
              <a:rPr lang="ja-JP" altLang="en-US" dirty="0">
                <a:solidFill>
                  <a:srgbClr val="000048"/>
                </a:solidFill>
                <a:latin typeface="メイリオ" panose="020B0604030504040204" pitchFamily="34" charset="-128"/>
                <a:ea typeface="メイリオ" panose="020B0604030504040204" pitchFamily="34" charset="-128"/>
              </a:rPr>
              <a:t>　</a:t>
            </a:r>
            <a:r>
              <a:rPr kumimoji="1" lang="ja-JP" altLang="en-US" sz="2000" b="1" i="0" u="none" strike="noStrike" kern="1200" cap="none" spc="0" normalizeH="0" baseline="0" noProof="0" dirty="0">
                <a:ln>
                  <a:noFill/>
                </a:ln>
                <a:solidFill>
                  <a:srgbClr val="000048"/>
                </a:solidFill>
                <a:effectLst/>
                <a:uLnTx/>
                <a:uFillTx/>
                <a:latin typeface="メイリオ" panose="020B0604030504040204" pitchFamily="34" charset="-128"/>
                <a:ea typeface="メイリオ" panose="020B0604030504040204" pitchFamily="34" charset="-128"/>
              </a:rPr>
              <a:t>申込フォーム</a:t>
            </a:r>
            <a:endParaRPr lang="ja-JP" altLang="en-US" dirty="0">
              <a:solidFill>
                <a:srgbClr val="000048"/>
              </a:solidFill>
            </a:endParaRPr>
          </a:p>
        </p:txBody>
      </p:sp>
      <p:sp>
        <p:nvSpPr>
          <p:cNvPr id="29" name="フッター プレースホルダー 3">
            <a:extLst>
              <a:ext uri="{FF2B5EF4-FFF2-40B4-BE49-F238E27FC236}">
                <a16:creationId xmlns:a16="http://schemas.microsoft.com/office/drawing/2014/main" id="{14F6FA14-E9B9-B716-4C8E-11A66241FB11}"/>
              </a:ext>
            </a:extLst>
          </p:cNvPr>
          <p:cNvSpPr txBox="1">
            <a:spLocks/>
          </p:cNvSpPr>
          <p:nvPr/>
        </p:nvSpPr>
        <p:spPr>
          <a:xfrm>
            <a:off x="925125" y="2026228"/>
            <a:ext cx="9995719" cy="2337954"/>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lvl="0" algn="l" fontAlgn="auto">
              <a:spcBef>
                <a:spcPts val="0"/>
              </a:spcBef>
              <a:spcAft>
                <a:spcPts val="0"/>
              </a:spcAft>
              <a:defRPr/>
            </a:pPr>
            <a:r>
              <a:rPr lang="en-US" altLang="ja-JP" sz="2000" dirty="0">
                <a:solidFill>
                  <a:schemeClr val="tx2"/>
                </a:solidFill>
                <a:latin typeface="+mn-ea"/>
              </a:rPr>
              <a:t>LINE Biz Process Manager</a:t>
            </a:r>
            <a:r>
              <a:rPr lang="ja-JP" altLang="en-US" sz="2000" dirty="0">
                <a:solidFill>
                  <a:schemeClr val="tx2"/>
                </a:solidFill>
                <a:latin typeface="+mn-ea"/>
              </a:rPr>
              <a:t>（</a:t>
            </a:r>
            <a:r>
              <a:rPr lang="en-US" altLang="ja-JP" sz="2000" dirty="0">
                <a:solidFill>
                  <a:schemeClr val="tx2"/>
                </a:solidFill>
                <a:latin typeface="+mn-ea"/>
              </a:rPr>
              <a:t>LBPM</a:t>
            </a:r>
            <a:r>
              <a:rPr lang="ja-JP" altLang="en-US" sz="2000" dirty="0">
                <a:solidFill>
                  <a:schemeClr val="tx2"/>
                </a:solidFill>
                <a:latin typeface="+mn-ea"/>
              </a:rPr>
              <a:t>）のリリースは </a:t>
            </a:r>
            <a:r>
              <a:rPr lang="en-US" altLang="ja-JP" sz="2000" dirty="0">
                <a:solidFill>
                  <a:schemeClr val="tx2"/>
                </a:solidFill>
                <a:latin typeface="+mn-ea"/>
              </a:rPr>
              <a:t>2/19 </a:t>
            </a:r>
            <a:r>
              <a:rPr lang="ja-JP" altLang="en-US" sz="2000" dirty="0">
                <a:solidFill>
                  <a:schemeClr val="tx2"/>
                </a:solidFill>
                <a:latin typeface="+mn-ea"/>
              </a:rPr>
              <a:t>を予定しております。</a:t>
            </a:r>
          </a:p>
          <a:p>
            <a:pPr lvl="0" algn="l" fontAlgn="auto">
              <a:spcBef>
                <a:spcPts val="0"/>
              </a:spcBef>
              <a:spcAft>
                <a:spcPts val="0"/>
              </a:spcAft>
              <a:defRPr/>
            </a:pPr>
            <a:endParaRPr lang="ja-JP" altLang="en-US" sz="2000" dirty="0">
              <a:solidFill>
                <a:schemeClr val="tx2"/>
              </a:solidFill>
              <a:latin typeface="+mn-ea"/>
            </a:endParaRPr>
          </a:p>
          <a:p>
            <a:pPr lvl="0" algn="l" fontAlgn="auto">
              <a:spcBef>
                <a:spcPts val="0"/>
              </a:spcBef>
              <a:spcAft>
                <a:spcPts val="0"/>
              </a:spcAft>
              <a:defRPr/>
            </a:pPr>
            <a:r>
              <a:rPr lang="ja-JP" altLang="en-US" sz="2000" dirty="0">
                <a:solidFill>
                  <a:schemeClr val="tx2"/>
                </a:solidFill>
                <a:latin typeface="+mn-ea"/>
              </a:rPr>
              <a:t>暫定対応として、</a:t>
            </a:r>
            <a:r>
              <a:rPr lang="en-US" altLang="ja-JP" sz="2000" dirty="0">
                <a:solidFill>
                  <a:schemeClr val="tx2"/>
                </a:solidFill>
                <a:latin typeface="+mn-ea"/>
              </a:rPr>
              <a:t>LBPM</a:t>
            </a:r>
            <a:r>
              <a:rPr lang="ja-JP" altLang="en-US" sz="2000" dirty="0">
                <a:solidFill>
                  <a:schemeClr val="tx2"/>
                </a:solidFill>
                <a:latin typeface="+mn-ea"/>
              </a:rPr>
              <a:t>リリースまではメールにてお申し込みをいただき、</a:t>
            </a:r>
          </a:p>
          <a:p>
            <a:pPr lvl="0" algn="l" fontAlgn="auto">
              <a:spcBef>
                <a:spcPts val="0"/>
              </a:spcBef>
              <a:spcAft>
                <a:spcPts val="0"/>
              </a:spcAft>
              <a:defRPr/>
            </a:pPr>
            <a:r>
              <a:rPr lang="en-US" altLang="ja-JP" sz="2000" dirty="0">
                <a:solidFill>
                  <a:schemeClr val="tx2"/>
                </a:solidFill>
                <a:latin typeface="+mn-ea"/>
              </a:rPr>
              <a:t>LBPM</a:t>
            </a:r>
            <a:r>
              <a:rPr lang="ja-JP" altLang="en-US" sz="2000" dirty="0">
                <a:solidFill>
                  <a:schemeClr val="tx2"/>
                </a:solidFill>
                <a:latin typeface="+mn-ea"/>
              </a:rPr>
              <a:t>リリース後に改めて正式なお申し込みをお願いいたします。</a:t>
            </a:r>
          </a:p>
          <a:p>
            <a:pPr lvl="0" algn="l" fontAlgn="auto">
              <a:spcBef>
                <a:spcPts val="0"/>
              </a:spcBef>
              <a:spcAft>
                <a:spcPts val="0"/>
              </a:spcAft>
              <a:defRPr/>
            </a:pPr>
            <a:endParaRPr lang="ja-JP" altLang="en-US" sz="2000" dirty="0">
              <a:solidFill>
                <a:schemeClr val="tx2"/>
              </a:solidFill>
              <a:latin typeface="+mn-ea"/>
            </a:endParaRPr>
          </a:p>
          <a:p>
            <a:pPr lvl="0" algn="l" fontAlgn="auto">
              <a:spcBef>
                <a:spcPts val="0"/>
              </a:spcBef>
              <a:spcAft>
                <a:spcPts val="0"/>
              </a:spcAft>
              <a:defRPr/>
            </a:pPr>
            <a:r>
              <a:rPr lang="ja-JP" altLang="en-US" sz="2000" dirty="0">
                <a:solidFill>
                  <a:schemeClr val="tx2"/>
                </a:solidFill>
                <a:latin typeface="+mn-ea"/>
              </a:rPr>
              <a:t>詳細につきましては、弊社営業担当よりご案内いたします。</a:t>
            </a:r>
            <a:endParaRPr kumimoji="1" lang="en-US" altLang="ja-JP" sz="2000" b="0" i="0" u="none" strike="noStrike" kern="1200" cap="none" spc="0" normalizeH="0" baseline="0" noProof="0" dirty="0">
              <a:ln>
                <a:noFill/>
              </a:ln>
              <a:solidFill>
                <a:schemeClr val="tx2"/>
              </a:solidFill>
              <a:effectLst/>
              <a:uLnTx/>
              <a:uFillTx/>
              <a:latin typeface="+mn-ea"/>
              <a:cs typeface="+mn-cs"/>
            </a:endParaRPr>
          </a:p>
        </p:txBody>
      </p:sp>
    </p:spTree>
    <p:extLst>
      <p:ext uri="{BB962C8B-B14F-4D97-AF65-F5344CB8AC3E}">
        <p14:creationId xmlns:p14="http://schemas.microsoft.com/office/powerpoint/2010/main" val="362190341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1">
            <a:extLst>
              <a:ext uri="{FF2B5EF4-FFF2-40B4-BE49-F238E27FC236}">
                <a16:creationId xmlns:a16="http://schemas.microsoft.com/office/drawing/2014/main" id="{C94F96C7-21DC-6B58-6EFF-6F34EC37F509}"/>
              </a:ext>
            </a:extLst>
          </p:cNvPr>
          <p:cNvSpPr>
            <a:spLocks noGrp="1"/>
          </p:cNvSpPr>
          <p:nvPr>
            <p:ph type="body" sz="quarter" idx="10"/>
          </p:nvPr>
        </p:nvSpPr>
        <p:spPr>
          <a:xfrm>
            <a:off x="1887808" y="252000"/>
            <a:ext cx="8136904" cy="335028"/>
          </a:xfrm>
        </p:spPr>
        <p:txBody>
          <a:bodyPr/>
          <a:lstStyle/>
          <a:p>
            <a:r>
              <a:rPr lang="ja-JP" altLang="en-US" dirty="0">
                <a:solidFill>
                  <a:srgbClr val="000048"/>
                </a:solidFill>
              </a:rPr>
              <a:t>掲載制限カテゴリー</a:t>
            </a:r>
            <a:endParaRPr kumimoji="1" lang="ja-JP" altLang="en-US" dirty="0">
              <a:solidFill>
                <a:srgbClr val="000048"/>
              </a:solidFill>
            </a:endParaRPr>
          </a:p>
        </p:txBody>
      </p:sp>
      <p:sp>
        <p:nvSpPr>
          <p:cNvPr id="14" name="正方形/長方形 13">
            <a:extLst>
              <a:ext uri="{FF2B5EF4-FFF2-40B4-BE49-F238E27FC236}">
                <a16:creationId xmlns:a16="http://schemas.microsoft.com/office/drawing/2014/main" id="{15DA21F6-FB29-1744-C733-F1B3AF519666}"/>
              </a:ext>
            </a:extLst>
          </p:cNvPr>
          <p:cNvSpPr/>
          <p:nvPr/>
        </p:nvSpPr>
        <p:spPr>
          <a:xfrm>
            <a:off x="9422762" y="6402329"/>
            <a:ext cx="2181863" cy="135422"/>
          </a:xfrm>
          <a:prstGeom prst="rect">
            <a:avLst/>
          </a:prstGeom>
        </p:spPr>
        <p:txBody>
          <a:bodyPr wrap="square" lIns="0" tIns="0" rIns="0" bIns="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a:t>
            </a:r>
            <a:r>
              <a:rPr kumimoji="0" lang="ja-JP" altLang="en-US"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印のないカテゴリーは制限なしとなります。</a:t>
            </a:r>
            <a:endParaRPr kumimoji="0" lang="en-US" altLang="ja-JP"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p:txBody>
      </p:sp>
      <p:graphicFrame>
        <p:nvGraphicFramePr>
          <p:cNvPr id="16" name="表 15">
            <a:extLst>
              <a:ext uri="{FF2B5EF4-FFF2-40B4-BE49-F238E27FC236}">
                <a16:creationId xmlns:a16="http://schemas.microsoft.com/office/drawing/2014/main" id="{0D53300D-F0FB-9A7C-929A-B69E0C522074}"/>
              </a:ext>
            </a:extLst>
          </p:cNvPr>
          <p:cNvGraphicFramePr>
            <a:graphicFrameLocks noGrp="1"/>
          </p:cNvGraphicFramePr>
          <p:nvPr>
            <p:extLst>
              <p:ext uri="{D42A27DB-BD31-4B8C-83A1-F6EECF244321}">
                <p14:modId xmlns:p14="http://schemas.microsoft.com/office/powerpoint/2010/main" val="1075722949"/>
              </p:ext>
            </p:extLst>
          </p:nvPr>
        </p:nvGraphicFramePr>
        <p:xfrm>
          <a:off x="587376" y="1417996"/>
          <a:ext cx="11017250" cy="4662594"/>
        </p:xfrm>
        <a:graphic>
          <a:graphicData uri="http://schemas.openxmlformats.org/drawingml/2006/table">
            <a:tbl>
              <a:tblPr firstCol="1" bandRow="1"/>
              <a:tblGrid>
                <a:gridCol w="6048955">
                  <a:extLst>
                    <a:ext uri="{9D8B030D-6E8A-4147-A177-3AD203B41FA5}">
                      <a16:colId xmlns:a16="http://schemas.microsoft.com/office/drawing/2014/main" val="792911817"/>
                    </a:ext>
                  </a:extLst>
                </a:gridCol>
                <a:gridCol w="4968295">
                  <a:extLst>
                    <a:ext uri="{9D8B030D-6E8A-4147-A177-3AD203B41FA5}">
                      <a16:colId xmlns:a16="http://schemas.microsoft.com/office/drawing/2014/main" val="3057805663"/>
                    </a:ext>
                  </a:extLst>
                </a:gridCol>
              </a:tblGrid>
              <a:tr h="34259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dirty="0">
                          <a:solidFill>
                            <a:schemeClr val="bg1"/>
                          </a:solidFill>
                        </a:rPr>
                        <a:t>カテゴリー名</a:t>
                      </a:r>
                      <a:endParaRPr kumimoji="1" lang="ja-JP" altLang="en-US" sz="900" b="1" dirty="0">
                        <a:solidFill>
                          <a:schemeClr val="bg1"/>
                        </a:solidFill>
                        <a:latin typeface="Meiryo" panose="020B0604030504040204" pitchFamily="34" charset="-128"/>
                        <a:ea typeface="Meiryo" panose="020B0604030504040204" pitchFamily="34" charset="-128"/>
                      </a:endParaRPr>
                    </a:p>
                  </a:txBody>
                  <a:tcPr anchor="ctr">
                    <a:lnL w="12700" cmpd="sng">
                      <a:solidFill>
                        <a:srgbClr val="FFFFFF"/>
                      </a:solidFill>
                    </a:lnL>
                    <a:lnR w="3175"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1" kern="1200" dirty="0">
                          <a:solidFill>
                            <a:schemeClr val="bg1"/>
                          </a:solidFill>
                          <a:latin typeface="Meiryo" panose="020B0604030504040204" pitchFamily="34" charset="-128"/>
                          <a:ea typeface="Meiryo" panose="020B0604030504040204" pitchFamily="34" charset="-128"/>
                          <a:cs typeface="+mn-cs"/>
                        </a:rPr>
                        <a:t>Yahoo! JAPAN </a:t>
                      </a:r>
                      <a:r>
                        <a:rPr kumimoji="1" lang="ja-JP" altLang="en-US" sz="800" b="1" kern="1200" dirty="0">
                          <a:solidFill>
                            <a:schemeClr val="bg1"/>
                          </a:solidFill>
                          <a:latin typeface="Meiryo" panose="020B0604030504040204" pitchFamily="34" charset="-128"/>
                          <a:ea typeface="Meiryo" panose="020B0604030504040204" pitchFamily="34" charset="-128"/>
                          <a:cs typeface="+mn-cs"/>
                        </a:rPr>
                        <a:t>トプページインタラクション企画　掲載制限カテゴリー</a:t>
                      </a:r>
                      <a:endParaRPr kumimoji="1" lang="en-US" altLang="ja-JP" sz="80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2117335041"/>
                  </a:ext>
                </a:extLst>
              </a:tr>
              <a:tr h="21600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アルコール飲料</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7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1509047038"/>
                  </a:ext>
                </a:extLst>
              </a:tr>
              <a:tr h="21600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宝くじ（国内）</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7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1205067978"/>
                  </a:ext>
                </a:extLst>
              </a:tr>
              <a:tr h="21600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公営ギャンブル</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endParaRPr lang="en-US" altLang="ja-JP" sz="8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2716567869"/>
                  </a:ext>
                </a:extLst>
              </a:tr>
              <a:tr h="216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ギャンブル（公営競技除く）</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i="0" u="none" strike="noStrike" dirty="0">
                          <a:solidFill>
                            <a:schemeClr val="tx1"/>
                          </a:solidFill>
                          <a:effectLst/>
                          <a:latin typeface="Meiryo" panose="020B0604030504040204" pitchFamily="34" charset="-128"/>
                          <a:ea typeface="Meiryo" panose="020B0604030504040204" pitchFamily="34" charset="-128"/>
                        </a:rPr>
                        <a:t>×</a:t>
                      </a: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767268695"/>
                  </a:ext>
                </a:extLst>
              </a:tr>
              <a:tr h="216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パチンコ・スロット</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i="0" u="none" strike="noStrike" dirty="0">
                          <a:solidFill>
                            <a:schemeClr val="tx1"/>
                          </a:solidFill>
                          <a:effectLst/>
                          <a:latin typeface="Meiryo" panose="020B0604030504040204" pitchFamily="34" charset="-128"/>
                          <a:ea typeface="Meiryo" panose="020B0604030504040204" pitchFamily="34" charset="-128"/>
                        </a:rPr>
                        <a:t>×</a:t>
                      </a: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628964"/>
                  </a:ext>
                </a:extLst>
              </a:tr>
              <a:tr h="21600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銀行</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dirty="0">
                        <a:solidFill>
                          <a:schemeClr val="tx1"/>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850117590"/>
                  </a:ext>
                </a:extLst>
              </a:tr>
              <a:tr h="21600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金融サービス・情報</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dirty="0">
                        <a:solidFill>
                          <a:schemeClr val="tx1"/>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541138105"/>
                  </a:ext>
                </a:extLst>
              </a:tr>
              <a:tr h="21600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クレジットカード</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dirty="0">
                        <a:solidFill>
                          <a:schemeClr val="tx1"/>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494366260"/>
                  </a:ext>
                </a:extLst>
              </a:tr>
              <a:tr h="21600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ローン</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dirty="0">
                        <a:solidFill>
                          <a:schemeClr val="tx1"/>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034750592"/>
                  </a:ext>
                </a:extLst>
              </a:tr>
              <a:tr h="21600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消費者金融</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i="0" u="none" strike="noStrike" dirty="0">
                          <a:solidFill>
                            <a:schemeClr val="tx1"/>
                          </a:solidFill>
                          <a:effectLst/>
                          <a:latin typeface="Meiryo"/>
                          <a:ea typeface="Meiryo"/>
                        </a:rPr>
                        <a:t>×</a:t>
                      </a: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601219410"/>
                  </a:ext>
                </a:extLst>
              </a:tr>
              <a:tr h="216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消費者向無担保貸金業者（銀行グループ・上場企業を除く）、商工ローン</a:t>
                      </a:r>
                      <a:r>
                        <a:rPr lang="en-US" altLang="ja-JP" sz="850" b="0" u="none" strike="noStrike" dirty="0">
                          <a:solidFill>
                            <a:schemeClr val="bg1"/>
                          </a:solidFill>
                          <a:effectLst/>
                          <a:latin typeface="Meiryo" panose="020B0604030504040204" pitchFamily="34" charset="-128"/>
                          <a:ea typeface="Meiryo" panose="020B0604030504040204" pitchFamily="34" charset="-128"/>
                        </a:rPr>
                        <a:t>*1</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i="0" u="none" strike="noStrike" dirty="0">
                          <a:solidFill>
                            <a:schemeClr val="tx1"/>
                          </a:solidFill>
                          <a:effectLst/>
                          <a:latin typeface="Meiryo"/>
                          <a:ea typeface="Meiryo"/>
                        </a:rPr>
                        <a:t>×</a:t>
                      </a: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4197840892"/>
                  </a:ext>
                </a:extLst>
              </a:tr>
              <a:tr h="21600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保険</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dirty="0">
                        <a:solidFill>
                          <a:schemeClr val="tx1"/>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4252025979"/>
                  </a:ext>
                </a:extLst>
              </a:tr>
              <a:tr h="21600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a:ea typeface="Meiryo"/>
                        </a:rPr>
                        <a:t>証券・投資</a:t>
                      </a:r>
                      <a:r>
                        <a:rPr lang="en-US" altLang="ja-JP" sz="900" b="0" i="0" u="none" strike="noStrike" noProof="0" dirty="0">
                          <a:solidFill>
                            <a:schemeClr val="bg1"/>
                          </a:solidFill>
                          <a:effectLst/>
                          <a:latin typeface="Meiryo"/>
                        </a:rPr>
                        <a:t>*2</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endParaRPr lang="en-US" altLang="ja-JP" sz="900" b="1" i="0" u="none" strike="noStrike" dirty="0">
                        <a:solidFill>
                          <a:schemeClr val="tx1"/>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247669965"/>
                  </a:ext>
                </a:extLst>
              </a:tr>
              <a:tr h="216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法務・税務</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i="0" u="none" strike="noStrike" dirty="0">
                          <a:solidFill>
                            <a:schemeClr val="tx1"/>
                          </a:solidFill>
                          <a:effectLst/>
                          <a:latin typeface="Meiryo" panose="020B0604030504040204" pitchFamily="34" charset="-128"/>
                          <a:ea typeface="Meiryo" panose="020B0604030504040204" pitchFamily="34" charset="-128"/>
                        </a:rPr>
                        <a:t>×</a:t>
                      </a:r>
                      <a:endParaRPr lang="ja-JP" altLang="en-US" sz="900" b="1" i="0" u="none" strike="noStrike" dirty="0">
                        <a:solidFill>
                          <a:schemeClr val="tx1"/>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751516483"/>
                  </a:ext>
                </a:extLst>
              </a:tr>
              <a:tr h="216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850" b="0" u="none" strike="noStrike" dirty="0">
                          <a:solidFill>
                            <a:schemeClr val="bg1"/>
                          </a:solidFill>
                          <a:effectLst/>
                          <a:latin typeface="Meiryo" panose="020B0604030504040204" pitchFamily="34" charset="-128"/>
                          <a:ea typeface="Meiryo" panose="020B0604030504040204" pitchFamily="34" charset="-128"/>
                        </a:rPr>
                        <a:t>医療（保険外治療）</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i="0" u="none" strike="noStrike" dirty="0">
                          <a:solidFill>
                            <a:schemeClr val="tx1"/>
                          </a:solidFill>
                          <a:effectLst/>
                          <a:latin typeface="Meiryo" panose="020B0604030504040204" pitchFamily="34" charset="-128"/>
                          <a:ea typeface="Meiryo" panose="020B0604030504040204" pitchFamily="34" charset="-128"/>
                        </a:rPr>
                        <a:t>×</a:t>
                      </a:r>
                      <a:endParaRPr lang="ja-JP" altLang="en-US" sz="900" b="1" i="0" u="none" strike="noStrike" dirty="0">
                        <a:solidFill>
                          <a:schemeClr val="tx1"/>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251199972"/>
                  </a:ext>
                </a:extLst>
              </a:tr>
              <a:tr h="216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レーシック・美容整形・美容外科・美容皮膚科</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i="0" u="none" strike="noStrike" dirty="0">
                          <a:solidFill>
                            <a:schemeClr val="tx1"/>
                          </a:solidFill>
                          <a:effectLst/>
                          <a:latin typeface="Meiryo" panose="020B0604030504040204" pitchFamily="34" charset="-128"/>
                          <a:ea typeface="Meiryo" panose="020B0604030504040204" pitchFamily="34" charset="-128"/>
                        </a:rPr>
                        <a:t>×</a:t>
                      </a:r>
                      <a:endParaRPr lang="ja-JP" altLang="en-US" sz="900" b="1" i="0" u="none" strike="noStrike" dirty="0">
                        <a:solidFill>
                          <a:schemeClr val="tx1"/>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3479615484"/>
                  </a:ext>
                </a:extLst>
              </a:tr>
              <a:tr h="216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美容エステティックサロン（医療脱毛・増毛育毛サービス除く）</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i="0" u="none" strike="noStrike" dirty="0">
                          <a:solidFill>
                            <a:schemeClr val="tx1"/>
                          </a:solidFill>
                          <a:effectLst/>
                          <a:latin typeface="Meiryo" panose="020B0604030504040204" pitchFamily="34" charset="-128"/>
                          <a:ea typeface="Meiryo" panose="020B0604030504040204" pitchFamily="34" charset="-128"/>
                        </a:rPr>
                        <a:t>×</a:t>
                      </a:r>
                      <a:endParaRPr lang="ja-JP" altLang="en-US" sz="900" b="1" i="0" u="none" strike="noStrike" dirty="0">
                        <a:solidFill>
                          <a:schemeClr val="tx1"/>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914959637"/>
                  </a:ext>
                </a:extLst>
              </a:tr>
              <a:tr h="216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発毛・育毛・増毛・かつらサービス</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i="0" u="none" strike="noStrike" dirty="0">
                          <a:solidFill>
                            <a:schemeClr val="tx1"/>
                          </a:solidFill>
                          <a:effectLst/>
                          <a:latin typeface="Meiryo" panose="020B0604030504040204" pitchFamily="34" charset="-128"/>
                          <a:ea typeface="Meiryo" panose="020B0604030504040204" pitchFamily="34" charset="-128"/>
                        </a:rPr>
                        <a:t>×</a:t>
                      </a:r>
                      <a:endParaRPr lang="ja-JP" altLang="en-US" sz="900" b="1" i="0" u="none" strike="noStrike" dirty="0">
                        <a:solidFill>
                          <a:schemeClr val="tx1"/>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1362951679"/>
                  </a:ext>
                </a:extLst>
              </a:tr>
              <a:tr h="216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妊娠・不妊情報</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i="0" u="none" strike="noStrike" dirty="0">
                          <a:solidFill>
                            <a:schemeClr val="tx1"/>
                          </a:solidFill>
                          <a:effectLst/>
                          <a:latin typeface="Meiryo" panose="020B0604030504040204" pitchFamily="34" charset="-128"/>
                          <a:ea typeface="Meiryo" panose="020B0604030504040204" pitchFamily="34" charset="-128"/>
                        </a:rPr>
                        <a:t>×</a:t>
                      </a:r>
                      <a:endParaRPr lang="ja-JP" altLang="en-US" sz="900" b="1" i="0" u="none" strike="noStrike" dirty="0">
                        <a:solidFill>
                          <a:schemeClr val="tx1"/>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1594083045"/>
                  </a:ext>
                </a:extLst>
              </a:tr>
              <a:tr h="216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治験</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i="0" u="none" strike="noStrike" dirty="0">
                          <a:solidFill>
                            <a:schemeClr val="tx1"/>
                          </a:solidFill>
                          <a:effectLst/>
                          <a:latin typeface="Meiryo" panose="020B0604030504040204" pitchFamily="34" charset="-128"/>
                          <a:ea typeface="Meiryo" panose="020B0604030504040204" pitchFamily="34" charset="-128"/>
                        </a:rPr>
                        <a:t>×</a:t>
                      </a:r>
                      <a:endParaRPr lang="ja-JP" altLang="en-US" sz="900" b="1" i="0" u="none" strike="noStrike" dirty="0">
                        <a:solidFill>
                          <a:schemeClr val="tx1"/>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145858479"/>
                  </a:ext>
                </a:extLst>
              </a:tr>
            </a:tbl>
          </a:graphicData>
        </a:graphic>
      </p:graphicFrame>
      <p:sp>
        <p:nvSpPr>
          <p:cNvPr id="5" name="正方形/長方形 4">
            <a:extLst>
              <a:ext uri="{FF2B5EF4-FFF2-40B4-BE49-F238E27FC236}">
                <a16:creationId xmlns:a16="http://schemas.microsoft.com/office/drawing/2014/main" id="{F377C958-85B1-3565-538A-FCE959685ED9}"/>
              </a:ext>
            </a:extLst>
          </p:cNvPr>
          <p:cNvSpPr/>
          <p:nvPr/>
        </p:nvSpPr>
        <p:spPr>
          <a:xfrm>
            <a:off x="587375" y="6138378"/>
            <a:ext cx="9489879" cy="270843"/>
          </a:xfrm>
          <a:prstGeom prst="rect">
            <a:avLst/>
          </a:prstGeom>
          <a:noFill/>
        </p:spPr>
        <p:txBody>
          <a:bodyPr wrap="square" lIns="0" tIns="0" rIns="0" bIns="0" anchor="t">
            <a:spAutoFit/>
          </a:bodyPr>
          <a:lstStyle/>
          <a:p>
            <a:pPr lvl="0" eaLnBrk="1" fontAlgn="auto" hangingPunct="1">
              <a:lnSpc>
                <a:spcPct val="110000"/>
              </a:lnSpc>
              <a:spcBef>
                <a:spcPts val="0"/>
              </a:spcBef>
              <a:spcAft>
                <a:spcPts val="0"/>
              </a:spcAft>
              <a:defRPr/>
            </a:pPr>
            <a:r>
              <a:rPr kumimoji="0" lang="en-US" altLang="ja-JP" sz="800" kern="0" dirty="0">
                <a:solidFill>
                  <a:srgbClr val="0D0D0D"/>
                </a:solidFill>
                <a:latin typeface="Meiryo"/>
                <a:ea typeface="Meiryo"/>
              </a:rPr>
              <a:t>*1.</a:t>
            </a:r>
            <a:r>
              <a:rPr lang="ja-JP" altLang="en-US" sz="800">
                <a:solidFill>
                  <a:schemeClr val="tx2"/>
                </a:solidFill>
                <a:latin typeface="Meiryo"/>
                <a:ea typeface="Meiryo"/>
              </a:rPr>
              <a:t>消費者金融業（消費者金融、信販会社など）は、一律掲載不可。　銀行グループ傘下または上場企業もしくはそれに類する消費者金融業（消費者金融、信販会社など）の場合も掲載不可</a:t>
            </a:r>
            <a:endParaRPr lang="en-US" altLang="ja-JP" sz="800" kern="0">
              <a:solidFill>
                <a:schemeClr val="tx2"/>
              </a:solidFill>
              <a:latin typeface="Meiryo" panose="020B0604030504040204" pitchFamily="34" charset="-128"/>
              <a:ea typeface="Meiryo" panose="020B0604030504040204" pitchFamily="34" charset="-128"/>
            </a:endParaRPr>
          </a:p>
          <a:p>
            <a:pPr>
              <a:lnSpc>
                <a:spcPct val="110000"/>
              </a:lnSpc>
              <a:spcBef>
                <a:spcPts val="0"/>
              </a:spcBef>
              <a:spcAft>
                <a:spcPts val="0"/>
              </a:spcAft>
              <a:defRPr/>
            </a:pPr>
            <a:r>
              <a:rPr lang="en-US" sz="800" dirty="0">
                <a:solidFill>
                  <a:srgbClr val="0D0D0D"/>
                </a:solidFill>
                <a:latin typeface="Meiryo"/>
                <a:ea typeface="Calibri"/>
              </a:rPr>
              <a:t>*2.</a:t>
            </a:r>
            <a:r>
              <a:rPr lang="ja-JP" altLang="en-US" sz="800">
                <a:solidFill>
                  <a:schemeClr val="tx2"/>
                </a:solidFill>
                <a:latin typeface="Meiryo"/>
                <a:ea typeface="Meiryo"/>
              </a:rPr>
              <a:t>ハイリスク型の金融商品は</a:t>
            </a:r>
            <a:r>
              <a:rPr lang="ja-JP" sz="800">
                <a:solidFill>
                  <a:schemeClr val="tx2"/>
                </a:solidFill>
                <a:latin typeface="Meiryo"/>
                <a:ea typeface="Meiryo"/>
              </a:rPr>
              <a:t>掲載不可</a:t>
            </a:r>
            <a:endParaRPr lang="ja-JP" altLang="en-US">
              <a:solidFill>
                <a:schemeClr val="tx2"/>
              </a:solidFill>
              <a:latin typeface="Meiryo"/>
              <a:ea typeface="Meiryo"/>
            </a:endParaRPr>
          </a:p>
        </p:txBody>
      </p:sp>
      <p:sp>
        <p:nvSpPr>
          <p:cNvPr id="6" name="テキスト ボックス 5">
            <a:extLst>
              <a:ext uri="{FF2B5EF4-FFF2-40B4-BE49-F238E27FC236}">
                <a16:creationId xmlns:a16="http://schemas.microsoft.com/office/drawing/2014/main" id="{AEEE27E9-FE79-F4A6-6B58-05FED66E26D6}"/>
              </a:ext>
            </a:extLst>
          </p:cNvPr>
          <p:cNvSpPr txBox="1"/>
          <p:nvPr/>
        </p:nvSpPr>
        <p:spPr>
          <a:xfrm>
            <a:off x="550423" y="815023"/>
            <a:ext cx="11641577" cy="472052"/>
          </a:xfrm>
          <a:prstGeom prst="rect">
            <a:avLst/>
          </a:prstGeom>
          <a:noFill/>
        </p:spPr>
        <p:txBody>
          <a:bodyPr wrap="square" lIns="91440" tIns="45720" rIns="91440" bIns="45720" anchor="t">
            <a:spAutoFit/>
          </a:bodyPr>
          <a:lstStyle/>
          <a:p>
            <a:pPr>
              <a:lnSpc>
                <a:spcPct val="120000"/>
              </a:lnSpc>
              <a:defRPr/>
            </a:pPr>
            <a:r>
              <a:rPr lang="ja-JP" altLang="en-US" sz="1050" dirty="0">
                <a:solidFill>
                  <a:schemeClr val="tx1">
                    <a:lumMod val="95000"/>
                    <a:lumOff val="5000"/>
                  </a:schemeClr>
                </a:solidFill>
                <a:latin typeface="Meiryo" panose="020B0604030504040204" pitchFamily="34" charset="-128"/>
                <a:ea typeface="Meiryo" panose="020B0604030504040204" pitchFamily="34" charset="-128"/>
              </a:rPr>
              <a:t>以下に該当する業種、商品・サービスにつきましては、</a:t>
            </a:r>
            <a:r>
              <a:rPr lang="en-US" altLang="ja-JP" sz="1050" dirty="0">
                <a:solidFill>
                  <a:schemeClr val="tx2"/>
                </a:solidFill>
                <a:latin typeface="Meiryo" panose="020B0604030504040204" pitchFamily="34" charset="-128"/>
                <a:ea typeface="Meiryo" panose="020B0604030504040204" pitchFamily="34" charset="-128"/>
                <a:cs typeface="Meiryo" charset="-128"/>
              </a:rPr>
              <a:t>Yahoo! JAPAN</a:t>
            </a:r>
            <a:r>
              <a:rPr lang="ja-JP" altLang="en-US" sz="1050" dirty="0">
                <a:solidFill>
                  <a:schemeClr val="tx2"/>
                </a:solidFill>
                <a:latin typeface="Meiryo" panose="020B0604030504040204" pitchFamily="34" charset="-128"/>
                <a:ea typeface="Meiryo" panose="020B0604030504040204" pitchFamily="34" charset="-128"/>
                <a:cs typeface="Meiryo" charset="-128"/>
              </a:rPr>
              <a:t>トップページインタラクション企画</a:t>
            </a:r>
            <a:r>
              <a:rPr lang="ja-JP" altLang="en-US" sz="1050" dirty="0">
                <a:solidFill>
                  <a:schemeClr val="tx1">
                    <a:lumMod val="95000"/>
                    <a:lumOff val="5000"/>
                  </a:schemeClr>
                </a:solidFill>
                <a:latin typeface="Meiryo" panose="020B0604030504040204" pitchFamily="34" charset="-128"/>
                <a:ea typeface="Meiryo" panose="020B0604030504040204" pitchFamily="34" charset="-128"/>
              </a:rPr>
              <a:t>の実施は原則不可となります。</a:t>
            </a:r>
          </a:p>
          <a:p>
            <a:pPr>
              <a:lnSpc>
                <a:spcPct val="120000"/>
              </a:lnSpc>
              <a:defRPr/>
            </a:pPr>
            <a:r>
              <a:rPr lang="ja-JP" altLang="en-US" sz="1050" dirty="0">
                <a:solidFill>
                  <a:schemeClr val="tx1">
                    <a:lumMod val="95000"/>
                    <a:lumOff val="5000"/>
                  </a:schemeClr>
                </a:solidFill>
                <a:latin typeface="Meiryo"/>
                <a:ea typeface="Meiryo"/>
              </a:rPr>
              <a:t>また別途、誘導広告用商品の掲載制限カテゴリーに該当する場合も掲載不可となります。</a:t>
            </a:r>
            <a:endParaRPr lang="ja-JP" altLang="en-US" sz="1050" dirty="0">
              <a:solidFill>
                <a:schemeClr val="tx1">
                  <a:lumMod val="95000"/>
                  <a:lumOff val="5000"/>
                </a:schemeClr>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233097952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1">
            <a:extLst>
              <a:ext uri="{FF2B5EF4-FFF2-40B4-BE49-F238E27FC236}">
                <a16:creationId xmlns:a16="http://schemas.microsoft.com/office/drawing/2014/main" id="{7711C73D-A455-56B8-E927-3BCAA6086336}"/>
              </a:ext>
            </a:extLst>
          </p:cNvPr>
          <p:cNvSpPr>
            <a:spLocks noGrp="1"/>
          </p:cNvSpPr>
          <p:nvPr>
            <p:ph type="body" sz="quarter" idx="10"/>
          </p:nvPr>
        </p:nvSpPr>
        <p:spPr>
          <a:xfrm>
            <a:off x="1887808" y="252000"/>
            <a:ext cx="8136904" cy="335028"/>
          </a:xfrm>
        </p:spPr>
        <p:txBody>
          <a:bodyPr/>
          <a:lstStyle/>
          <a:p>
            <a:r>
              <a:rPr lang="ja-JP" altLang="en-US">
                <a:solidFill>
                  <a:srgbClr val="000048"/>
                </a:solidFill>
              </a:rPr>
              <a:t>掲載制限カテゴリー</a:t>
            </a:r>
            <a:endParaRPr kumimoji="1" lang="ja-JP" altLang="en-US">
              <a:solidFill>
                <a:srgbClr val="000048"/>
              </a:solidFill>
            </a:endParaRPr>
          </a:p>
        </p:txBody>
      </p:sp>
      <p:graphicFrame>
        <p:nvGraphicFramePr>
          <p:cNvPr id="5" name="表 4">
            <a:extLst>
              <a:ext uri="{FF2B5EF4-FFF2-40B4-BE49-F238E27FC236}">
                <a16:creationId xmlns:a16="http://schemas.microsoft.com/office/drawing/2014/main" id="{0799958A-EC21-A8B4-97DC-46B231C31AA1}"/>
              </a:ext>
            </a:extLst>
          </p:cNvPr>
          <p:cNvGraphicFramePr>
            <a:graphicFrameLocks noGrp="1"/>
          </p:cNvGraphicFramePr>
          <p:nvPr>
            <p:extLst>
              <p:ext uri="{D42A27DB-BD31-4B8C-83A1-F6EECF244321}">
                <p14:modId xmlns:p14="http://schemas.microsoft.com/office/powerpoint/2010/main" val="2716612794"/>
              </p:ext>
            </p:extLst>
          </p:nvPr>
        </p:nvGraphicFramePr>
        <p:xfrm>
          <a:off x="574221" y="1314752"/>
          <a:ext cx="11030404" cy="4950594"/>
        </p:xfrm>
        <a:graphic>
          <a:graphicData uri="http://schemas.openxmlformats.org/drawingml/2006/table">
            <a:tbl>
              <a:tblPr firstCol="1" bandRow="1"/>
              <a:tblGrid>
                <a:gridCol w="6056177">
                  <a:extLst>
                    <a:ext uri="{9D8B030D-6E8A-4147-A177-3AD203B41FA5}">
                      <a16:colId xmlns:a16="http://schemas.microsoft.com/office/drawing/2014/main" val="792911817"/>
                    </a:ext>
                  </a:extLst>
                </a:gridCol>
                <a:gridCol w="4974227">
                  <a:extLst>
                    <a:ext uri="{9D8B030D-6E8A-4147-A177-3AD203B41FA5}">
                      <a16:colId xmlns:a16="http://schemas.microsoft.com/office/drawing/2014/main" val="3057805663"/>
                    </a:ext>
                  </a:extLst>
                </a:gridCol>
              </a:tblGrid>
              <a:tr h="34259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dirty="0">
                          <a:solidFill>
                            <a:schemeClr val="bg1"/>
                          </a:solidFill>
                        </a:rPr>
                        <a:t>カテゴリー名</a:t>
                      </a:r>
                      <a:endParaRPr kumimoji="1" lang="ja-JP" altLang="en-US" sz="900" b="1" dirty="0">
                        <a:solidFill>
                          <a:schemeClr val="bg1"/>
                        </a:solidFill>
                        <a:latin typeface="Meiryo" panose="020B0604030504040204" pitchFamily="34" charset="-128"/>
                        <a:ea typeface="Meiryo" panose="020B0604030504040204" pitchFamily="34" charset="-128"/>
                      </a:endParaRPr>
                    </a:p>
                  </a:txBody>
                  <a:tcPr anchor="ctr">
                    <a:lnL w="12700" cmpd="sng">
                      <a:solidFill>
                        <a:srgbClr val="FFFFFF"/>
                      </a:solidFill>
                    </a:lnL>
                    <a:lnR w="3175"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1" kern="1200" dirty="0">
                          <a:solidFill>
                            <a:schemeClr val="bg1"/>
                          </a:solidFill>
                          <a:latin typeface="Meiryo" panose="020B0604030504040204" pitchFamily="34" charset="-128"/>
                          <a:ea typeface="Meiryo" panose="020B0604030504040204" pitchFamily="34" charset="-128"/>
                          <a:cs typeface="+mn-cs"/>
                        </a:rPr>
                        <a:t>Yahoo! JAPAN </a:t>
                      </a:r>
                      <a:r>
                        <a:rPr kumimoji="1" lang="ja-JP" altLang="en-US" sz="800" b="1" kern="1200" dirty="0">
                          <a:solidFill>
                            <a:schemeClr val="bg1"/>
                          </a:solidFill>
                          <a:latin typeface="Meiryo" panose="020B0604030504040204" pitchFamily="34" charset="-128"/>
                          <a:ea typeface="Meiryo" panose="020B0604030504040204" pitchFamily="34" charset="-128"/>
                          <a:cs typeface="+mn-cs"/>
                        </a:rPr>
                        <a:t>トプページインタラクション企画　掲載制限カテゴリー</a:t>
                      </a:r>
                      <a:endParaRPr kumimoji="1" lang="en-US" altLang="ja-JP" sz="80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2117335041"/>
                  </a:ext>
                </a:extLst>
              </a:tr>
              <a:tr h="288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性に関する薬・商品・情報</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698764397"/>
                  </a:ext>
                </a:extLst>
              </a:tr>
              <a:tr h="288000">
                <a:tc>
                  <a:txBody>
                    <a:bodyPr/>
                    <a:lstStyle/>
                    <a:p>
                      <a:pPr algn="l" fontAlgn="ctr"/>
                      <a:r>
                        <a:rPr lang="zh-TW" altLang="en-US" sz="850" b="0" i="0" u="none" strike="noStrike" dirty="0">
                          <a:solidFill>
                            <a:schemeClr val="bg1"/>
                          </a:solidFill>
                          <a:effectLst/>
                          <a:latin typeface="Meiryo" panose="020B0604030504040204" pitchFamily="34" charset="-128"/>
                          <a:ea typeface="Meiryo" panose="020B0604030504040204" pitchFamily="34" charset="-128"/>
                        </a:rPr>
                        <a:t>性的部位治療</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08395334"/>
                  </a:ext>
                </a:extLst>
              </a:tr>
              <a:tr h="288000">
                <a:tc>
                  <a:txBody>
                    <a:bodyPr/>
                    <a:lstStyle/>
                    <a:p>
                      <a:pPr algn="l" fontAlgn="ctr"/>
                      <a:r>
                        <a:rPr lang="ja-JP" altLang="en-US" sz="850" b="0" i="0" u="none" strike="noStrike" dirty="0">
                          <a:solidFill>
                            <a:schemeClr val="bg1"/>
                          </a:solidFill>
                          <a:effectLst/>
                          <a:latin typeface="Meiryo" panose="020B0604030504040204" pitchFamily="34" charset="-128"/>
                          <a:ea typeface="Meiryo" panose="020B0604030504040204" pitchFamily="34" charset="-128"/>
                        </a:rPr>
                        <a:t>性を連想させるクリエイティブ（デジタルエンターテインメント）</a:t>
                      </a: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614556426"/>
                  </a:ext>
                </a:extLst>
              </a:tr>
              <a:tr h="288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a:ea typeface="Meiryo"/>
                        </a:rPr>
                        <a:t>健康・美容食品</a:t>
                      </a:r>
                      <a:r>
                        <a:rPr lang="en-US" altLang="ja-JP" sz="900" b="0" i="0" u="none" strike="noStrike" noProof="0" dirty="0">
                          <a:solidFill>
                            <a:schemeClr val="bg1"/>
                          </a:solidFill>
                          <a:effectLst/>
                          <a:latin typeface="Meiryo"/>
                        </a:rPr>
                        <a:t>*3</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endParaRPr lang="ja-JP" altLang="en-US" sz="900" b="1" i="0" u="none" strike="noStrike" dirty="0">
                        <a:solidFill>
                          <a:schemeClr val="tx1"/>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445162569"/>
                  </a:ext>
                </a:extLst>
              </a:tr>
              <a:tr h="288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健康器具・雑貨</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endParaRPr lang="ja-JP" altLang="en-US" sz="900" b="1" i="0" u="none" strike="noStrike" dirty="0">
                        <a:solidFill>
                          <a:schemeClr val="tx1"/>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178296829"/>
                  </a:ext>
                </a:extLst>
              </a:tr>
              <a:tr h="288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恋愛</a:t>
                      </a:r>
                      <a:r>
                        <a:rPr lang="en-US" altLang="ja-JP" sz="850" b="0" u="none" strike="noStrike" dirty="0">
                          <a:solidFill>
                            <a:schemeClr val="bg1"/>
                          </a:solidFill>
                          <a:effectLst/>
                          <a:latin typeface="Meiryo" panose="020B0604030504040204" pitchFamily="34" charset="-128"/>
                          <a:ea typeface="Meiryo" panose="020B0604030504040204" pitchFamily="34" charset="-128"/>
                        </a:rPr>
                        <a:t>/</a:t>
                      </a:r>
                      <a:r>
                        <a:rPr lang="ja-JP" altLang="en-US" sz="850" b="0" u="none" strike="noStrike" dirty="0">
                          <a:solidFill>
                            <a:schemeClr val="bg1"/>
                          </a:solidFill>
                          <a:effectLst/>
                          <a:latin typeface="Meiryo" panose="020B0604030504040204" pitchFamily="34" charset="-128"/>
                          <a:ea typeface="Meiryo" panose="020B0604030504040204" pitchFamily="34" charset="-128"/>
                        </a:rPr>
                        <a:t>結婚情報・サービス</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2327458966"/>
                  </a:ext>
                </a:extLst>
              </a:tr>
              <a:tr h="288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恋愛・結婚情報（出会い系サイト、結婚紹介、インターネット異性紹介業</a:t>
                      </a:r>
                      <a:r>
                        <a:rPr lang="en-US" altLang="ja-JP" sz="850" b="0" u="none" strike="noStrike" dirty="0">
                          <a:solidFill>
                            <a:schemeClr val="bg1"/>
                          </a:solidFill>
                          <a:effectLst/>
                          <a:latin typeface="Meiryo" panose="020B0604030504040204" pitchFamily="34" charset="-128"/>
                          <a:ea typeface="Meiryo" panose="020B0604030504040204" pitchFamily="34" charset="-128"/>
                        </a:rPr>
                        <a:t>)</a:t>
                      </a:r>
                      <a:endParaRPr lang="en-US" altLang="ja-JP"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43799200"/>
                  </a:ext>
                </a:extLst>
              </a:tr>
              <a:tr h="288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占い</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84434171"/>
                  </a:ext>
                </a:extLst>
              </a:tr>
              <a:tr h="288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850" b="0" u="none" strike="noStrike" dirty="0">
                          <a:solidFill>
                            <a:schemeClr val="bg1"/>
                          </a:solidFill>
                          <a:effectLst/>
                          <a:latin typeface="Meiryo" panose="020B0604030504040204" pitchFamily="34" charset="-128"/>
                          <a:ea typeface="Meiryo" panose="020B0604030504040204" pitchFamily="34" charset="-128"/>
                        </a:rPr>
                        <a:t>能力開発関連商品</a:t>
                      </a:r>
                      <a:endParaRPr lang="zh-TW"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i="0" u="none" strike="noStrike" dirty="0">
                          <a:solidFill>
                            <a:schemeClr val="tx1"/>
                          </a:solidFill>
                          <a:effectLst/>
                          <a:latin typeface="Meiryo" panose="020B0604030504040204" pitchFamily="34" charset="-128"/>
                          <a:ea typeface="Meiryo" panose="020B0604030504040204" pitchFamily="34" charset="-128"/>
                        </a:rPr>
                        <a:t>×</a:t>
                      </a:r>
                      <a:endParaRPr lang="ja-JP" altLang="en-US" sz="900" b="1" i="0" u="none" strike="noStrike" dirty="0">
                        <a:solidFill>
                          <a:schemeClr val="tx1"/>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812486826"/>
                  </a:ext>
                </a:extLst>
              </a:tr>
              <a:tr h="288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探偵</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424464143"/>
                  </a:ext>
                </a:extLst>
              </a:tr>
              <a:tr h="28800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葬祭</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49541065"/>
                  </a:ext>
                </a:extLst>
              </a:tr>
              <a:tr h="288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宗教団体</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i="0" u="none" strike="noStrike" dirty="0">
                          <a:solidFill>
                            <a:schemeClr val="tx1"/>
                          </a:solidFill>
                          <a:effectLst/>
                          <a:latin typeface="Meiryo" panose="020B0604030504040204" pitchFamily="34" charset="-128"/>
                          <a:ea typeface="Meiryo" panose="020B0604030504040204" pitchFamily="34" charset="-128"/>
                        </a:rPr>
                        <a:t>×</a:t>
                      </a:r>
                      <a:endParaRPr lang="ja-JP" altLang="en-US" sz="900" b="1" i="0" u="none" strike="noStrike" dirty="0">
                        <a:solidFill>
                          <a:schemeClr val="tx1"/>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940608094"/>
                  </a:ext>
                </a:extLst>
              </a:tr>
              <a:tr h="288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団体による意見広告、主観的な意見を強く伝えるもの</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740765094"/>
                  </a:ext>
                </a:extLst>
              </a:tr>
              <a:tr h="288000">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l" fontAlgn="ctr"/>
                      <a:r>
                        <a:rPr lang="ja-JP" altLang="en-US" sz="850" b="0" i="0" u="none" strike="noStrike" dirty="0">
                          <a:solidFill>
                            <a:schemeClr val="bg1"/>
                          </a:solidFill>
                          <a:effectLst/>
                          <a:latin typeface="Meiryo" panose="020B0604030504040204" pitchFamily="34" charset="-128"/>
                          <a:ea typeface="Meiryo" panose="020B0604030504040204" pitchFamily="34" charset="-128"/>
                        </a:rPr>
                        <a:t>加熱式たばこ</a:t>
                      </a: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980348530"/>
                  </a:ext>
                </a:extLst>
              </a:tr>
              <a:tr h="288000">
                <a:tc>
                  <a:txBody>
                    <a:bodyPr/>
                    <a:lstStyle/>
                    <a:p>
                      <a:pPr algn="l" fontAlgn="ctr"/>
                      <a:r>
                        <a:rPr lang="ja-JP" altLang="en-US" sz="850" b="0" i="0" u="none" strike="noStrike" dirty="0">
                          <a:solidFill>
                            <a:schemeClr val="bg1"/>
                          </a:solidFill>
                          <a:effectLst/>
                          <a:latin typeface="Meiryo" panose="020B0604030504040204" pitchFamily="34" charset="-128"/>
                          <a:ea typeface="Meiryo" panose="020B0604030504040204" pitchFamily="34" charset="-128"/>
                        </a:rPr>
                        <a:t>電子たばこ</a:t>
                      </a: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57254590"/>
                  </a:ext>
                </a:extLst>
              </a:tr>
              <a:tr h="288000">
                <a:tc>
                  <a:txBody>
                    <a:bodyPr/>
                    <a:lstStyle/>
                    <a:p>
                      <a:pPr algn="l" fontAlgn="ctr"/>
                      <a:r>
                        <a:rPr lang="ja-JP" altLang="en-US" sz="850" b="0" i="0" u="none" strike="noStrike" dirty="0">
                          <a:solidFill>
                            <a:schemeClr val="bg1"/>
                          </a:solidFill>
                          <a:effectLst/>
                          <a:latin typeface="Meiryo" panose="020B0604030504040204" pitchFamily="34" charset="-128"/>
                          <a:ea typeface="Meiryo" panose="020B0604030504040204" pitchFamily="34" charset="-128"/>
                        </a:rPr>
                        <a:t>政党広告</a:t>
                      </a: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900" b="1" i="0" u="none" strike="noStrike" dirty="0">
                          <a:solidFill>
                            <a:schemeClr val="tx1"/>
                          </a:solidFill>
                          <a:effectLst/>
                          <a:latin typeface="Meiryo" panose="020B0604030504040204" pitchFamily="34" charset="-128"/>
                          <a:ea typeface="Meiryo" panose="020B0604030504040204" pitchFamily="34" charset="-128"/>
                        </a:rPr>
                        <a:t>×</a:t>
                      </a:r>
                      <a:endParaRPr lang="ja-JP" altLang="en-US" sz="900" b="1" i="0" u="none" strike="noStrike" dirty="0">
                        <a:solidFill>
                          <a:schemeClr val="tx1"/>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979721312"/>
                  </a:ext>
                </a:extLst>
              </a:tr>
            </a:tbl>
          </a:graphicData>
        </a:graphic>
      </p:graphicFrame>
      <p:sp>
        <p:nvSpPr>
          <p:cNvPr id="6" name="テキスト ボックス 5">
            <a:extLst>
              <a:ext uri="{FF2B5EF4-FFF2-40B4-BE49-F238E27FC236}">
                <a16:creationId xmlns:a16="http://schemas.microsoft.com/office/drawing/2014/main" id="{91CFDF54-F7D8-B5E0-D5C5-F1778D8567EC}"/>
              </a:ext>
            </a:extLst>
          </p:cNvPr>
          <p:cNvSpPr txBox="1"/>
          <p:nvPr/>
        </p:nvSpPr>
        <p:spPr>
          <a:xfrm>
            <a:off x="550423" y="815023"/>
            <a:ext cx="11641577" cy="480901"/>
          </a:xfrm>
          <a:prstGeom prst="rect">
            <a:avLst/>
          </a:prstGeom>
          <a:noFill/>
        </p:spPr>
        <p:txBody>
          <a:bodyPr wrap="square" lIns="91440" tIns="45720" rIns="91440" bIns="45720" anchor="t">
            <a:spAutoFit/>
          </a:bodyPr>
          <a:lstStyle/>
          <a:p>
            <a:pPr>
              <a:lnSpc>
                <a:spcPct val="120000"/>
              </a:lnSpc>
              <a:defRPr/>
            </a:pPr>
            <a:r>
              <a:rPr lang="ja-JP" altLang="en-US" sz="1050" dirty="0">
                <a:solidFill>
                  <a:schemeClr val="tx1">
                    <a:lumMod val="95000"/>
                    <a:lumOff val="5000"/>
                  </a:schemeClr>
                </a:solidFill>
                <a:latin typeface="Meiryo" panose="020B0604030504040204" pitchFamily="34" charset="-128"/>
                <a:ea typeface="Meiryo" panose="020B0604030504040204" pitchFamily="34" charset="-128"/>
              </a:rPr>
              <a:t>以下に該当する業種、商品・サービスにつきましては、</a:t>
            </a:r>
            <a:r>
              <a:rPr lang="en-US" altLang="ja-JP" sz="1050" dirty="0">
                <a:solidFill>
                  <a:schemeClr val="tx2"/>
                </a:solidFill>
                <a:latin typeface="Meiryo" panose="020B0604030504040204" pitchFamily="34" charset="-128"/>
                <a:ea typeface="Meiryo" panose="020B0604030504040204" pitchFamily="34" charset="-128"/>
                <a:cs typeface="Meiryo" charset="-128"/>
              </a:rPr>
              <a:t>Yahoo! JAPAN</a:t>
            </a:r>
            <a:r>
              <a:rPr lang="ja-JP" altLang="en-US" sz="1050" dirty="0">
                <a:solidFill>
                  <a:schemeClr val="tx2"/>
                </a:solidFill>
                <a:latin typeface="Meiryo" panose="020B0604030504040204" pitchFamily="34" charset="-128"/>
                <a:ea typeface="Meiryo" panose="020B0604030504040204" pitchFamily="34" charset="-128"/>
                <a:cs typeface="Meiryo" charset="-128"/>
              </a:rPr>
              <a:t>トップページインタラクション企画</a:t>
            </a:r>
            <a:r>
              <a:rPr lang="ja-JP" altLang="en-US" sz="1050" dirty="0">
                <a:solidFill>
                  <a:schemeClr val="tx1">
                    <a:lumMod val="95000"/>
                    <a:lumOff val="5000"/>
                  </a:schemeClr>
                </a:solidFill>
                <a:latin typeface="Meiryo" panose="020B0604030504040204" pitchFamily="34" charset="-128"/>
                <a:ea typeface="Meiryo" panose="020B0604030504040204" pitchFamily="34" charset="-128"/>
              </a:rPr>
              <a:t>の実施は原則不可となります。</a:t>
            </a:r>
          </a:p>
          <a:p>
            <a:pPr>
              <a:lnSpc>
                <a:spcPct val="120000"/>
              </a:lnSpc>
              <a:defRPr/>
            </a:pPr>
            <a:r>
              <a:rPr lang="ja-JP" sz="1100" dirty="0">
                <a:solidFill>
                  <a:schemeClr val="tx1">
                    <a:lumMod val="95000"/>
                    <a:lumOff val="5000"/>
                  </a:schemeClr>
                </a:solidFill>
                <a:latin typeface="Meiryo" panose="020B0604030504040204" pitchFamily="34" charset="-128"/>
                <a:ea typeface="Meiryo" panose="020B0604030504040204" pitchFamily="34" charset="-128"/>
              </a:rPr>
              <a:t>また別途、誘導広告用商品の掲載制限カテゴリーに該当する場合も掲載不可となります。</a:t>
            </a:r>
            <a:endParaRPr lang="ja-JP" dirty="0"/>
          </a:p>
        </p:txBody>
      </p:sp>
      <p:sp>
        <p:nvSpPr>
          <p:cNvPr id="7" name="正方形/長方形 6">
            <a:extLst>
              <a:ext uri="{FF2B5EF4-FFF2-40B4-BE49-F238E27FC236}">
                <a16:creationId xmlns:a16="http://schemas.microsoft.com/office/drawing/2014/main" id="{3BEE5853-E634-BF7A-EE2D-CDF0F1F21F1A}"/>
              </a:ext>
            </a:extLst>
          </p:cNvPr>
          <p:cNvSpPr/>
          <p:nvPr/>
        </p:nvSpPr>
        <p:spPr>
          <a:xfrm>
            <a:off x="9422762" y="6305013"/>
            <a:ext cx="2181863" cy="135422"/>
          </a:xfrm>
          <a:prstGeom prst="rect">
            <a:avLst/>
          </a:prstGeom>
        </p:spPr>
        <p:txBody>
          <a:bodyPr wrap="square" lIns="0" tIns="0" rIns="0" bIns="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a:t>
            </a:r>
            <a:r>
              <a:rPr kumimoji="0" lang="ja-JP" altLang="en-US"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印のないカテゴリーは制限なしとなります。</a:t>
            </a:r>
            <a:endParaRPr kumimoji="0" lang="en-US" altLang="ja-JP"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p:txBody>
      </p:sp>
      <p:sp>
        <p:nvSpPr>
          <p:cNvPr id="3" name="テキスト ボックス 2">
            <a:extLst>
              <a:ext uri="{FF2B5EF4-FFF2-40B4-BE49-F238E27FC236}">
                <a16:creationId xmlns:a16="http://schemas.microsoft.com/office/drawing/2014/main" id="{D34D94E0-B2D6-8355-A3E9-341A616CE660}"/>
              </a:ext>
            </a:extLst>
          </p:cNvPr>
          <p:cNvSpPr txBox="1"/>
          <p:nvPr/>
        </p:nvSpPr>
        <p:spPr>
          <a:xfrm>
            <a:off x="576943" y="6270172"/>
            <a:ext cx="7794171" cy="21544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ja-JP" sz="800" dirty="0">
                <a:solidFill>
                  <a:srgbClr val="0D0D0D"/>
                </a:solidFill>
                <a:latin typeface="+mn-ea"/>
                <a:ea typeface="+mn-ea"/>
              </a:rPr>
              <a:t>*</a:t>
            </a:r>
            <a:r>
              <a:rPr lang="en-US" altLang="ja-JP" sz="800" dirty="0">
                <a:solidFill>
                  <a:srgbClr val="0D0D0D"/>
                </a:solidFill>
                <a:latin typeface="+mn-ea"/>
                <a:ea typeface="+mn-ea"/>
              </a:rPr>
              <a:t>3</a:t>
            </a:r>
            <a:r>
              <a:rPr lang="en-US" altLang="ja-JP" sz="800" dirty="0">
                <a:solidFill>
                  <a:schemeClr val="tx2"/>
                </a:solidFill>
                <a:latin typeface="+mn-ea"/>
                <a:ea typeface="+mn-ea"/>
              </a:rPr>
              <a:t>.</a:t>
            </a:r>
            <a:r>
              <a:rPr lang="en-US" sz="800" dirty="0">
                <a:solidFill>
                  <a:schemeClr val="tx2"/>
                </a:solidFill>
                <a:latin typeface="+mn-ea"/>
                <a:ea typeface="+mn-ea"/>
                <a:cs typeface="Calibri"/>
              </a:rPr>
              <a:t>薬機法上、商品の効果・</a:t>
            </a:r>
            <a:r>
              <a:rPr lang="ja-JP" altLang="en-US" sz="800" dirty="0">
                <a:solidFill>
                  <a:schemeClr val="tx2"/>
                </a:solidFill>
                <a:latin typeface="+mn-ea"/>
                <a:ea typeface="+mn-ea"/>
                <a:cs typeface="Calibri"/>
              </a:rPr>
              <a:t>効能の標榜が禁じられている健康食品で</a:t>
            </a:r>
            <a:r>
              <a:rPr lang="en-US" sz="800" dirty="0">
                <a:solidFill>
                  <a:schemeClr val="tx2"/>
                </a:solidFill>
                <a:latin typeface="+mn-ea"/>
                <a:ea typeface="+mn-ea"/>
                <a:cs typeface="Calibri"/>
              </a:rPr>
              <a:t>、</a:t>
            </a:r>
            <a:r>
              <a:rPr lang="en-US" sz="800" dirty="0" err="1">
                <a:solidFill>
                  <a:schemeClr val="tx2"/>
                </a:solidFill>
                <a:latin typeface="+mn-ea"/>
                <a:ea typeface="+mn-ea"/>
                <a:cs typeface="Calibri"/>
              </a:rPr>
              <a:t>含有成分の効果</a:t>
            </a:r>
            <a:r>
              <a:rPr lang="en-US" sz="800" dirty="0">
                <a:solidFill>
                  <a:schemeClr val="tx2"/>
                </a:solidFill>
                <a:latin typeface="+mn-ea"/>
                <a:ea typeface="+mn-ea"/>
                <a:cs typeface="Calibri"/>
              </a:rPr>
              <a:t>・</a:t>
            </a:r>
            <a:r>
              <a:rPr lang="ja-JP" altLang="en-US" sz="800" dirty="0">
                <a:solidFill>
                  <a:schemeClr val="tx2"/>
                </a:solidFill>
                <a:latin typeface="+mn-ea"/>
                <a:ea typeface="+mn-ea"/>
                <a:cs typeface="Calibri"/>
              </a:rPr>
              <a:t>効能を訴求するプロモーションは掲載不可</a:t>
            </a:r>
          </a:p>
        </p:txBody>
      </p:sp>
    </p:spTree>
    <p:extLst>
      <p:ext uri="{BB962C8B-B14F-4D97-AF65-F5344CB8AC3E}">
        <p14:creationId xmlns:p14="http://schemas.microsoft.com/office/powerpoint/2010/main" val="43274120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テキスト プレースホルダー 1">
            <a:extLst>
              <a:ext uri="{FF2B5EF4-FFF2-40B4-BE49-F238E27FC236}">
                <a16:creationId xmlns:a16="http://schemas.microsoft.com/office/drawing/2014/main" id="{ABAEDD4E-C642-41D3-593D-2271B479DE62}"/>
              </a:ext>
            </a:extLst>
          </p:cNvPr>
          <p:cNvSpPr>
            <a:spLocks noGrp="1"/>
          </p:cNvSpPr>
          <p:nvPr>
            <p:ph type="body" sz="quarter" idx="10"/>
          </p:nvPr>
        </p:nvSpPr>
        <p:spPr>
          <a:xfrm>
            <a:off x="1887808" y="252000"/>
            <a:ext cx="8136904" cy="335028"/>
          </a:xfrm>
        </p:spPr>
        <p:txBody>
          <a:bodyPr/>
          <a:lstStyle/>
          <a:p>
            <a:r>
              <a:rPr lang="ja-JP" altLang="en-US">
                <a:solidFill>
                  <a:srgbClr val="000048"/>
                </a:solidFill>
              </a:rPr>
              <a:t>掲載制限カテゴリー</a:t>
            </a:r>
            <a:endParaRPr kumimoji="1" lang="ja-JP" altLang="en-US">
              <a:solidFill>
                <a:srgbClr val="000048"/>
              </a:solidFill>
            </a:endParaRPr>
          </a:p>
        </p:txBody>
      </p:sp>
      <p:graphicFrame>
        <p:nvGraphicFramePr>
          <p:cNvPr id="4" name="表 3">
            <a:extLst>
              <a:ext uri="{FF2B5EF4-FFF2-40B4-BE49-F238E27FC236}">
                <a16:creationId xmlns:a16="http://schemas.microsoft.com/office/drawing/2014/main" id="{5D3D9B77-A695-FEEC-C415-67DE00663E62}"/>
              </a:ext>
            </a:extLst>
          </p:cNvPr>
          <p:cNvGraphicFramePr>
            <a:graphicFrameLocks noGrp="1"/>
          </p:cNvGraphicFramePr>
          <p:nvPr/>
        </p:nvGraphicFramePr>
        <p:xfrm>
          <a:off x="479425" y="3277514"/>
          <a:ext cx="11248747" cy="1185970"/>
        </p:xfrm>
        <a:graphic>
          <a:graphicData uri="http://schemas.openxmlformats.org/drawingml/2006/table">
            <a:tbl>
              <a:tblPr firstCol="1" bandRow="1"/>
              <a:tblGrid>
                <a:gridCol w="865192">
                  <a:extLst>
                    <a:ext uri="{9D8B030D-6E8A-4147-A177-3AD203B41FA5}">
                      <a16:colId xmlns:a16="http://schemas.microsoft.com/office/drawing/2014/main" val="3608287535"/>
                    </a:ext>
                  </a:extLst>
                </a:gridCol>
                <a:gridCol w="1240642">
                  <a:extLst>
                    <a:ext uri="{9D8B030D-6E8A-4147-A177-3AD203B41FA5}">
                      <a16:colId xmlns:a16="http://schemas.microsoft.com/office/drawing/2014/main" val="135909385"/>
                    </a:ext>
                  </a:extLst>
                </a:gridCol>
                <a:gridCol w="4839269">
                  <a:extLst>
                    <a:ext uri="{9D8B030D-6E8A-4147-A177-3AD203B41FA5}">
                      <a16:colId xmlns:a16="http://schemas.microsoft.com/office/drawing/2014/main" val="2591893762"/>
                    </a:ext>
                  </a:extLst>
                </a:gridCol>
                <a:gridCol w="1232453">
                  <a:extLst>
                    <a:ext uri="{9D8B030D-6E8A-4147-A177-3AD203B41FA5}">
                      <a16:colId xmlns:a16="http://schemas.microsoft.com/office/drawing/2014/main" val="664908994"/>
                    </a:ext>
                  </a:extLst>
                </a:gridCol>
                <a:gridCol w="1212574">
                  <a:extLst>
                    <a:ext uri="{9D8B030D-6E8A-4147-A177-3AD203B41FA5}">
                      <a16:colId xmlns:a16="http://schemas.microsoft.com/office/drawing/2014/main" val="1931427765"/>
                    </a:ext>
                  </a:extLst>
                </a:gridCol>
                <a:gridCol w="1858617">
                  <a:extLst>
                    <a:ext uri="{9D8B030D-6E8A-4147-A177-3AD203B41FA5}">
                      <a16:colId xmlns:a16="http://schemas.microsoft.com/office/drawing/2014/main" val="2760754859"/>
                    </a:ext>
                  </a:extLst>
                </a:gridCol>
              </a:tblGrid>
              <a:tr h="46705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問い合わせ</a:t>
                      </a:r>
                      <a:endParaRPr kumimoji="1" lang="en-US" altLang="ja-JP" sz="1000" b="1"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内容</a:t>
                      </a:r>
                      <a:endParaRPr kumimoji="1" lang="en-US" altLang="ja-JP" sz="1000" b="1" kern="1200">
                        <a:solidFill>
                          <a:schemeClr val="bg1"/>
                        </a:solidFill>
                        <a:latin typeface="Meiryo" panose="020B0604030504040204" pitchFamily="34" charset="-128"/>
                        <a:ea typeface="Meiryo" panose="020B0604030504040204" pitchFamily="34" charset="-128"/>
                        <a:cs typeface="+mn-cs"/>
                      </a:endParaRPr>
                    </a:p>
                  </a:txBody>
                  <a:tcPr marL="45720" marR="45720"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項目</a:t>
                      </a:r>
                    </a:p>
                  </a:txBody>
                  <a:tcPr marL="45720" marR="45720"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詳細</a:t>
                      </a:r>
                    </a:p>
                  </a:txBody>
                  <a:tcPr marL="45720" marR="45720"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必須</a:t>
                      </a:r>
                      <a:r>
                        <a:rPr kumimoji="1" lang="en-US" altLang="ja-JP" sz="1000" b="1" kern="1200">
                          <a:solidFill>
                            <a:schemeClr val="bg1"/>
                          </a:solidFill>
                          <a:latin typeface="Meiryo" panose="020B0604030504040204" pitchFamily="34" charset="-128"/>
                          <a:ea typeface="Meiryo" panose="020B0604030504040204" pitchFamily="34" charset="-128"/>
                          <a:cs typeface="+mn-cs"/>
                        </a:rPr>
                        <a:t>/</a:t>
                      </a:r>
                      <a:r>
                        <a:rPr kumimoji="1" lang="ja-JP" altLang="en-US" sz="1000" b="1" kern="1200">
                          <a:solidFill>
                            <a:schemeClr val="bg1"/>
                          </a:solidFill>
                          <a:latin typeface="Meiryo" panose="020B0604030504040204" pitchFamily="34" charset="-128"/>
                          <a:ea typeface="Meiryo" panose="020B0604030504040204" pitchFamily="34" charset="-128"/>
                          <a:cs typeface="+mn-cs"/>
                        </a:rPr>
                        <a:t>任意</a:t>
                      </a:r>
                    </a:p>
                  </a:txBody>
                  <a:tcPr marL="45720" marR="45720"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期日</a:t>
                      </a:r>
                    </a:p>
                  </a:txBody>
                  <a:tcPr marL="45720" marR="45720"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審査依頼フォーム</a:t>
                      </a:r>
                    </a:p>
                  </a:txBody>
                  <a:tcPr marL="45720" marR="45720"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2117335041"/>
                  </a:ext>
                </a:extLst>
              </a:tr>
              <a:tr h="632432">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noProof="0">
                          <a:solidFill>
                            <a:schemeClr val="bg1"/>
                          </a:solidFill>
                          <a:latin typeface="Meiryo" panose="020B0604030504040204" pitchFamily="34" charset="-128"/>
                          <a:ea typeface="Meiryo" panose="020B0604030504040204" pitchFamily="34" charset="-128"/>
                          <a:cs typeface="+mn-cs"/>
                        </a:rPr>
                        <a:t>掲載制限</a:t>
                      </a:r>
                      <a:endParaRPr kumimoji="1" lang="en-US" altLang="ja-JP" sz="1000" b="0" i="0" kern="1200" noProof="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lnSpc>
                          <a:spcPct val="110000"/>
                        </a:lnSpc>
                      </a:pPr>
                      <a:r>
                        <a:rPr kumimoji="1" lang="ja-JP" altLang="en-US" sz="1000" b="0" i="0" kern="1200" noProof="0">
                          <a:solidFill>
                            <a:schemeClr val="bg1"/>
                          </a:solidFill>
                          <a:latin typeface="Meiryo" panose="020B0604030504040204" pitchFamily="34" charset="-128"/>
                          <a:ea typeface="Meiryo" panose="020B0604030504040204" pitchFamily="34" charset="-128"/>
                          <a:cs typeface="+mn-cs"/>
                        </a:rPr>
                        <a:t>掲載制限</a:t>
                      </a:r>
                      <a:endParaRPr kumimoji="1" lang="en-US" altLang="ja-JP" sz="1000" b="0" i="0" kern="1200" noProof="0">
                        <a:solidFill>
                          <a:schemeClr val="bg1"/>
                        </a:solidFill>
                        <a:latin typeface="Meiryo" panose="020B0604030504040204" pitchFamily="34" charset="-128"/>
                        <a:ea typeface="Meiryo" panose="020B0604030504040204" pitchFamily="34" charset="-128"/>
                        <a:cs typeface="+mn-cs"/>
                      </a:endParaRPr>
                    </a:p>
                    <a:p>
                      <a:pPr algn="ctr">
                        <a:lnSpc>
                          <a:spcPct val="110000"/>
                        </a:lnSpc>
                      </a:pPr>
                      <a:r>
                        <a:rPr kumimoji="1" lang="ja-JP" altLang="en-US" sz="1000" b="0" i="0" kern="1200" noProof="0">
                          <a:solidFill>
                            <a:schemeClr val="bg1"/>
                          </a:solidFill>
                          <a:latin typeface="Meiryo" panose="020B0604030504040204" pitchFamily="34" charset="-128"/>
                          <a:ea typeface="Meiryo" panose="020B0604030504040204" pitchFamily="34" charset="-128"/>
                          <a:cs typeface="+mn-cs"/>
                        </a:rPr>
                        <a:t>カテゴリー</a:t>
                      </a:r>
                      <a:endParaRPr kumimoji="1" lang="ja-JP" altLang="en-US" sz="1000" b="0" i="0" kern="120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1000" b="0" kern="1200" noProof="0">
                          <a:solidFill>
                            <a:srgbClr val="0D0D0D"/>
                          </a:solidFill>
                          <a:latin typeface="Meiryo" panose="020B0604030504040204" pitchFamily="34" charset="-128"/>
                          <a:ea typeface="Meiryo" panose="020B0604030504040204" pitchFamily="34" charset="-128"/>
                          <a:cs typeface="+mn-cs"/>
                        </a:rPr>
                        <a:t>「掲載制限に該当する広告内容」の判断</a:t>
                      </a:r>
                      <a:endParaRPr kumimoji="1" lang="en-US" altLang="ja-JP" sz="1000" b="0" kern="1200" noProof="0">
                        <a:solidFill>
                          <a:srgbClr val="0D0D0D"/>
                        </a:solidFill>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en-US" altLang="ja-JP" sz="1000" b="0" kern="1200" noProof="0">
                          <a:solidFill>
                            <a:srgbClr val="0D0D0D"/>
                          </a:solidFill>
                          <a:latin typeface="Meiryo" panose="020B0604030504040204" pitchFamily="34" charset="-128"/>
                          <a:ea typeface="Meiryo" panose="020B0604030504040204" pitchFamily="34" charset="-128"/>
                          <a:cs typeface="+mn-cs"/>
                        </a:rPr>
                        <a:t>※</a:t>
                      </a:r>
                      <a:r>
                        <a:rPr kumimoji="1" lang="ja-JP" altLang="en-US" sz="1000" b="0" kern="1200" noProof="0">
                          <a:solidFill>
                            <a:srgbClr val="0D0D0D"/>
                          </a:solidFill>
                          <a:latin typeface="Meiryo" panose="020B0604030504040204" pitchFamily="34" charset="-128"/>
                          <a:ea typeface="Meiryo" panose="020B0604030504040204" pitchFamily="34" charset="-128"/>
                          <a:cs typeface="+mn-cs"/>
                        </a:rPr>
                        <a:t>掲載制限カテゴリーの確認の場合に選択。</a:t>
                      </a:r>
                      <a:r>
                        <a:rPr kumimoji="1" lang="ja-JP" altLang="en-US" sz="1000" b="0" kern="1200" noProof="0">
                          <a:solidFill>
                            <a:srgbClr val="002AFF"/>
                          </a:solidFill>
                          <a:latin typeface="Meiryo" panose="020B0604030504040204" pitchFamily="34" charset="-128"/>
                          <a:ea typeface="Meiryo" panose="020B0604030504040204" pitchFamily="34" charset="-128"/>
                          <a:cs typeface="+mn-cs"/>
                        </a:rPr>
                        <a:t>判断にはリンク先サイトが必要</a:t>
                      </a:r>
                      <a:r>
                        <a:rPr kumimoji="1" lang="ja-JP" altLang="en-US" sz="1000" b="0" kern="1200" noProof="0">
                          <a:solidFill>
                            <a:srgbClr val="0D0D0D"/>
                          </a:solidFill>
                          <a:latin typeface="Meiryo" panose="020B0604030504040204" pitchFamily="34" charset="-128"/>
                          <a:ea typeface="Meiryo" panose="020B0604030504040204" pitchFamily="34" charset="-128"/>
                          <a:cs typeface="+mn-cs"/>
                        </a:rPr>
                        <a:t>となり、クリエイティブのみでは判断できかねます。</a:t>
                      </a:r>
                    </a:p>
                  </a:txBody>
                  <a:tcPr marL="108000" marR="108000" marT="108000" marB="10800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470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lnSpc>
                          <a:spcPct val="110000"/>
                        </a:lnSpc>
                      </a:pPr>
                      <a:r>
                        <a:rPr kumimoji="1" lang="ja-JP" altLang="en-US" sz="1000" b="1" kern="1200">
                          <a:solidFill>
                            <a:srgbClr val="0D0D0D"/>
                          </a:solidFill>
                          <a:latin typeface="Meiryo" panose="020B0604030504040204" pitchFamily="34" charset="-128"/>
                          <a:ea typeface="Meiryo" panose="020B0604030504040204" pitchFamily="34" charset="-128"/>
                          <a:cs typeface="+mn-cs"/>
                        </a:rPr>
                        <a:t>任意</a:t>
                      </a:r>
                    </a:p>
                  </a:txBody>
                  <a:tcPr marL="108000" marR="108000" marT="108000" marB="10800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0">
                          <a:solidFill>
                            <a:srgbClr val="0D0D0D"/>
                          </a:solidFill>
                          <a:latin typeface="Meiryo" panose="020B0604030504040204" pitchFamily="34" charset="-128"/>
                          <a:ea typeface="Meiryo" panose="020B0604030504040204" pitchFamily="34" charset="-128"/>
                        </a:rPr>
                        <a:t>掲載に間に合うよう適宜</a:t>
                      </a:r>
                      <a:endParaRPr kumimoji="1" lang="en-US" altLang="ja-JP" sz="1100" b="0" kern="1200" noProof="0">
                        <a:solidFill>
                          <a:schemeClr val="tx1">
                            <a:lumMod val="65000"/>
                            <a:lumOff val="35000"/>
                          </a:schemeClr>
                        </a:solidFill>
                        <a:latin typeface="+mn-lt"/>
                        <a:ea typeface="+mn-ea"/>
                        <a:cs typeface="+mn-cs"/>
                      </a:endParaRPr>
                    </a:p>
                  </a:txBody>
                  <a:tcPr marL="163440" marR="16344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5098"/>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171450" marR="0" lvl="0" indent="-171450" algn="l" defTabSz="914423" rtl="0" eaLnBrk="1" fontAlgn="auto" latinLnBrk="0" hangingPunct="1">
                        <a:lnSpc>
                          <a:spcPct val="110000"/>
                        </a:lnSpc>
                        <a:spcBef>
                          <a:spcPts val="0"/>
                        </a:spcBef>
                        <a:spcAft>
                          <a:spcPts val="0"/>
                        </a:spcAft>
                        <a:buClr>
                          <a:schemeClr val="accent5"/>
                        </a:buClr>
                        <a:buSzTx/>
                        <a:buFont typeface="Wingdings" pitchFamily="2" charset="2"/>
                        <a:buChar char="n"/>
                        <a:tabLst/>
                        <a:defRPr/>
                      </a:pPr>
                      <a:r>
                        <a:rPr kumimoji="1" lang="ja-JP" altLang="en-US" sz="1000" b="0">
                          <a:solidFill>
                            <a:schemeClr val="tx1">
                              <a:lumMod val="65000"/>
                              <a:lumOff val="35000"/>
                            </a:schemeClr>
                          </a:solidFill>
                          <a:latin typeface="Meiryo" panose="020B0604030504040204" pitchFamily="34" charset="-128"/>
                          <a:ea typeface="Meiryo" panose="020B0604030504040204" pitchFamily="34" charset="-128"/>
                          <a:hlinkClick r:id="rId2"/>
                        </a:rPr>
                        <a:t>掲載制限カテゴリー確認　依頼フォーム</a:t>
                      </a:r>
                      <a:br>
                        <a:rPr kumimoji="1" lang="en-US" altLang="ja-JP" sz="1000" b="0">
                          <a:latin typeface="Meiryo" panose="020B0604030504040204" pitchFamily="34" charset="-128"/>
                          <a:ea typeface="Meiryo" panose="020B0604030504040204" pitchFamily="34" charset="-128"/>
                        </a:rPr>
                      </a:br>
                      <a:endParaRPr lang="en-US" altLang="ja-JP" sz="1000" b="0">
                        <a:latin typeface="Meiryo" panose="020B0604030504040204" pitchFamily="34" charset="-128"/>
                        <a:ea typeface="Meiryo" panose="020B0604030504040204" pitchFamily="34" charset="-128"/>
                      </a:endParaRPr>
                    </a:p>
                  </a:txBody>
                  <a:tcPr marL="108000" marR="108000" marT="108000" marB="10800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5098"/>
                      </a:srgbClr>
                    </a:solidFill>
                  </a:tcPr>
                </a:tc>
                <a:extLst>
                  <a:ext uri="{0D108BD9-81ED-4DB2-BD59-A6C34878D82A}">
                    <a16:rowId xmlns:a16="http://schemas.microsoft.com/office/drawing/2014/main" val="2463668774"/>
                  </a:ext>
                </a:extLst>
              </a:tr>
            </a:tbl>
          </a:graphicData>
        </a:graphic>
      </p:graphicFrame>
      <p:sp>
        <p:nvSpPr>
          <p:cNvPr id="5" name="テキスト ボックス 4">
            <a:extLst>
              <a:ext uri="{FF2B5EF4-FFF2-40B4-BE49-F238E27FC236}">
                <a16:creationId xmlns:a16="http://schemas.microsoft.com/office/drawing/2014/main" id="{A2FA6B53-EC21-3006-7EA0-979FDAC3BE84}"/>
              </a:ext>
            </a:extLst>
          </p:cNvPr>
          <p:cNvSpPr txBox="1"/>
          <p:nvPr/>
        </p:nvSpPr>
        <p:spPr>
          <a:xfrm>
            <a:off x="587375" y="1089025"/>
            <a:ext cx="11233150" cy="2132892"/>
          </a:xfrm>
          <a:prstGeom prst="rect">
            <a:avLst/>
          </a:prstGeom>
          <a:noFill/>
        </p:spPr>
        <p:txBody>
          <a:bodyPr wrap="square" lIns="0" tIns="0" rIns="0" bIns="0" rtlCol="0">
            <a:spAutoFit/>
          </a:bodyPr>
          <a:lstStyle/>
          <a:p>
            <a:pPr eaLnBrk="1" fontAlgn="auto" hangingPunct="1">
              <a:lnSpc>
                <a:spcPct val="130000"/>
              </a:lnSpc>
              <a:spcBef>
                <a:spcPts val="0"/>
              </a:spcBef>
              <a:spcAft>
                <a:spcPts val="0"/>
              </a:spcAft>
            </a:pPr>
            <a:r>
              <a:rPr lang="ja-JP" altLang="en-US" sz="1400" dirty="0">
                <a:solidFill>
                  <a:srgbClr val="0D0D0D"/>
                </a:solidFill>
                <a:latin typeface="Meiryo" panose="020B0604030504040204" pitchFamily="34" charset="-128"/>
                <a:ea typeface="Meiryo" panose="020B0604030504040204" pitchFamily="34" charset="-128"/>
              </a:rPr>
              <a:t>広告主様の訴求したい商品</a:t>
            </a:r>
            <a:r>
              <a:rPr lang="en-US" altLang="ja-JP" sz="1400" dirty="0">
                <a:solidFill>
                  <a:srgbClr val="0D0D0D"/>
                </a:solidFill>
                <a:latin typeface="Meiryo" panose="020B0604030504040204" pitchFamily="34" charset="-128"/>
                <a:ea typeface="Meiryo" panose="020B0604030504040204" pitchFamily="34" charset="-128"/>
              </a:rPr>
              <a:t>/</a:t>
            </a:r>
            <a:r>
              <a:rPr lang="ja-JP" altLang="en-US" sz="1400" dirty="0">
                <a:solidFill>
                  <a:srgbClr val="0D0D0D"/>
                </a:solidFill>
                <a:latin typeface="Meiryo" panose="020B0604030504040204" pitchFamily="34" charset="-128"/>
                <a:ea typeface="Meiryo" panose="020B0604030504040204" pitchFamily="34" charset="-128"/>
              </a:rPr>
              <a:t>サービスが掲載制限カテゴリーに該当する場合、掲載を制限させていただくことがあります。</a:t>
            </a:r>
            <a:br>
              <a:rPr lang="en-US" altLang="ja-JP" sz="1400" dirty="0">
                <a:solidFill>
                  <a:srgbClr val="0D0D0D"/>
                </a:solidFill>
                <a:latin typeface="Meiryo" panose="020B0604030504040204" pitchFamily="34" charset="-128"/>
                <a:ea typeface="Meiryo" panose="020B0604030504040204" pitchFamily="34" charset="-128"/>
              </a:rPr>
            </a:br>
            <a:r>
              <a:rPr lang="ja-JP" altLang="en-US" sz="1400" dirty="0">
                <a:solidFill>
                  <a:srgbClr val="000000"/>
                </a:solidFill>
                <a:latin typeface="Calibri" panose="020F0502020204030204"/>
                <a:ea typeface="メイリオ" panose="020B0604030504040204" pitchFamily="50" charset="-128"/>
              </a:rPr>
              <a:t>ディスプレイ広告（予約型）の掲載制限に関わる各カテゴリーの定義は</a:t>
            </a:r>
            <a:r>
              <a:rPr lang="ja-JP" altLang="en-US" sz="1400" dirty="0">
                <a:solidFill>
                  <a:srgbClr val="000000"/>
                </a:solidFill>
                <a:latin typeface="Calibri" panose="020F0502020204030204"/>
                <a:ea typeface="メイリオ" panose="020B0604030504040204" pitchFamily="50" charset="-128"/>
                <a:hlinkClick r:id="rId3"/>
              </a:rPr>
              <a:t>掲載制限カテゴリー定義</a:t>
            </a:r>
            <a:r>
              <a:rPr lang="ja-JP" altLang="en-US" sz="1400" dirty="0">
                <a:solidFill>
                  <a:srgbClr val="000000"/>
                </a:solidFill>
                <a:latin typeface="Calibri" panose="020F0502020204030204"/>
                <a:ea typeface="メイリオ" panose="020B0604030504040204" pitchFamily="50" charset="-128"/>
              </a:rPr>
              <a:t> を参照ください。</a:t>
            </a:r>
            <a:endParaRPr lang="en-US" altLang="ja-JP" sz="1100" dirty="0">
              <a:solidFill>
                <a:srgbClr val="0D0D0D"/>
              </a:solidFill>
              <a:latin typeface="Meiryo" panose="020B0604030504040204" pitchFamily="34" charset="-128"/>
              <a:ea typeface="Meiryo" panose="020B0604030504040204" pitchFamily="34" charset="-128"/>
            </a:endParaRPr>
          </a:p>
          <a:p>
            <a:pPr eaLnBrk="1" fontAlgn="auto" hangingPunct="1">
              <a:lnSpc>
                <a:spcPct val="130000"/>
              </a:lnSpc>
              <a:spcBef>
                <a:spcPts val="0"/>
              </a:spcBef>
              <a:spcAft>
                <a:spcPts val="0"/>
              </a:spcAft>
            </a:pPr>
            <a:endParaRPr lang="en-US" altLang="ja-JP" sz="1400" dirty="0">
              <a:solidFill>
                <a:srgbClr val="0D0D0D"/>
              </a:solidFill>
              <a:latin typeface="Meiryo" panose="020B0604030504040204" pitchFamily="34" charset="-128"/>
              <a:ea typeface="Meiryo" panose="020B0604030504040204" pitchFamily="34" charset="-128"/>
            </a:endParaRPr>
          </a:p>
          <a:p>
            <a:pPr eaLnBrk="1" fontAlgn="auto" hangingPunct="1">
              <a:spcBef>
                <a:spcPts val="0"/>
              </a:spcBef>
              <a:spcAft>
                <a:spcPts val="0"/>
              </a:spcAft>
            </a:pPr>
            <a:r>
              <a:rPr lang="ja-JP" altLang="en-US" sz="1400" dirty="0">
                <a:solidFill>
                  <a:srgbClr val="000000"/>
                </a:solidFill>
                <a:latin typeface="Calibri" panose="020F0502020204030204"/>
                <a:ea typeface="メイリオ" panose="020B0604030504040204" pitchFamily="50" charset="-128"/>
              </a:rPr>
              <a:t>該当の可否について判断が難しい場合には、</a:t>
            </a:r>
            <a:r>
              <a:rPr lang="ja-JP" altLang="en-US" sz="1400" dirty="0">
                <a:solidFill>
                  <a:srgbClr val="FF0000"/>
                </a:solidFill>
                <a:latin typeface="Calibri" panose="020F0502020204030204"/>
                <a:ea typeface="メイリオ" panose="020B0604030504040204" pitchFamily="50" charset="-128"/>
                <a:hlinkClick r:id="rId2"/>
              </a:rPr>
              <a:t>事前確認用フォーム</a:t>
            </a:r>
            <a:r>
              <a:rPr lang="ja-JP" altLang="en-US" sz="1400" dirty="0">
                <a:solidFill>
                  <a:srgbClr val="000000"/>
                </a:solidFill>
                <a:latin typeface="Calibri" panose="020F0502020204030204"/>
                <a:ea typeface="メイリオ" panose="020B0604030504040204" pitchFamily="50" charset="-128"/>
              </a:rPr>
              <a:t>をご利用ください（審査目安：</a:t>
            </a:r>
            <a:r>
              <a:rPr lang="en-US" altLang="ja-JP" sz="1400" dirty="0">
                <a:solidFill>
                  <a:srgbClr val="000000"/>
                </a:solidFill>
                <a:latin typeface="Calibri" panose="020F0502020204030204"/>
                <a:ea typeface="メイリオ" panose="020B0604030504040204" pitchFamily="50" charset="-128"/>
              </a:rPr>
              <a:t>3</a:t>
            </a:r>
            <a:r>
              <a:rPr lang="ja-JP" altLang="en-US" sz="1400" dirty="0">
                <a:solidFill>
                  <a:srgbClr val="000000"/>
                </a:solidFill>
                <a:latin typeface="Calibri" panose="020F0502020204030204"/>
                <a:ea typeface="メイリオ" panose="020B0604030504040204" pitchFamily="50" charset="-128"/>
              </a:rPr>
              <a:t>営業日）。</a:t>
            </a:r>
            <a:endParaRPr lang="en-US" altLang="ja-JP" sz="1400" dirty="0">
              <a:solidFill>
                <a:srgbClr val="000000"/>
              </a:solidFill>
              <a:latin typeface="Calibri" panose="020F0502020204030204"/>
              <a:ea typeface="メイリオ" panose="020B0604030504040204" pitchFamily="50" charset="-128"/>
            </a:endParaRPr>
          </a:p>
          <a:p>
            <a:pPr eaLnBrk="1" fontAlgn="auto" hangingPunct="1">
              <a:spcBef>
                <a:spcPts val="0"/>
              </a:spcBef>
              <a:spcAft>
                <a:spcPts val="0"/>
              </a:spcAft>
            </a:pPr>
            <a:br>
              <a:rPr lang="ja-JP" altLang="en-US" sz="1400" dirty="0">
                <a:solidFill>
                  <a:srgbClr val="000000"/>
                </a:solidFill>
                <a:latin typeface="Calibri" panose="020F0502020204030204"/>
                <a:ea typeface="メイリオ" panose="020B0604030504040204" pitchFamily="50" charset="-128"/>
              </a:rPr>
            </a:br>
            <a:r>
              <a:rPr lang="ja-JP" altLang="en-US" sz="1400" dirty="0">
                <a:solidFill>
                  <a:srgbClr val="000000"/>
                </a:solidFill>
                <a:latin typeface="Calibri" panose="020F0502020204030204"/>
                <a:ea typeface="メイリオ" panose="020B0604030504040204" pitchFamily="50" charset="-128"/>
              </a:rPr>
              <a:t>掲載制限カテゴリーに該当すると判断できる場合は本フォームでの確認依頼は不要です。判断に迷う場合に限りご利用ください。</a:t>
            </a:r>
          </a:p>
          <a:p>
            <a:pPr eaLnBrk="1" fontAlgn="auto" hangingPunct="1">
              <a:spcBef>
                <a:spcPts val="0"/>
              </a:spcBef>
              <a:spcAft>
                <a:spcPts val="0"/>
              </a:spcAft>
            </a:pPr>
            <a:r>
              <a:rPr lang="ja-JP" altLang="en-US" sz="1400" dirty="0">
                <a:solidFill>
                  <a:srgbClr val="000000"/>
                </a:solidFill>
                <a:latin typeface="Calibri" panose="020F0502020204030204"/>
                <a:ea typeface="メイリオ" panose="020B0604030504040204" pitchFamily="50" charset="-128"/>
              </a:rPr>
              <a:t>掲載面・広告商品ごとの掲載制限や事前提案可否は本フォームにおける確認の対象外です。</a:t>
            </a:r>
            <a:endParaRPr lang="en-US" altLang="ja-JP" sz="1400" dirty="0">
              <a:solidFill>
                <a:srgbClr val="000000"/>
              </a:solidFill>
              <a:latin typeface="Calibri" panose="020F0502020204030204"/>
              <a:ea typeface="メイリオ" panose="020B0604030504040204" pitchFamily="50" charset="-128"/>
            </a:endParaRPr>
          </a:p>
          <a:p>
            <a:pPr eaLnBrk="1" fontAlgn="auto" hangingPunct="1">
              <a:spcBef>
                <a:spcPts val="0"/>
              </a:spcBef>
              <a:spcAft>
                <a:spcPts val="0"/>
              </a:spcAft>
            </a:pPr>
            <a:endParaRPr lang="en-US" altLang="ja-JP" sz="1400" dirty="0">
              <a:solidFill>
                <a:srgbClr val="000000"/>
              </a:solidFill>
              <a:latin typeface="Calibri" panose="020F0502020204030204"/>
              <a:ea typeface="メイリオ" panose="020B0604030504040204" pitchFamily="50" charset="-128"/>
            </a:endParaRPr>
          </a:p>
          <a:p>
            <a:pPr eaLnBrk="1" fontAlgn="auto" hangingPunct="1">
              <a:spcBef>
                <a:spcPts val="0"/>
              </a:spcBef>
              <a:spcAft>
                <a:spcPts val="0"/>
              </a:spcAft>
            </a:pPr>
            <a:endParaRPr lang="en-US" altLang="ja-JP" sz="1400" dirty="0">
              <a:solidFill>
                <a:srgbClr val="000000"/>
              </a:solidFill>
              <a:latin typeface="Calibri" panose="020F0502020204030204"/>
              <a:ea typeface="メイリオ" panose="020B0604030504040204" pitchFamily="50" charset="-128"/>
            </a:endParaRPr>
          </a:p>
        </p:txBody>
      </p:sp>
      <p:sp>
        <p:nvSpPr>
          <p:cNvPr id="6" name="テキスト プレースホルダー 10">
            <a:extLst>
              <a:ext uri="{FF2B5EF4-FFF2-40B4-BE49-F238E27FC236}">
                <a16:creationId xmlns:a16="http://schemas.microsoft.com/office/drawing/2014/main" id="{1CE1CDF4-54E6-23EF-B17A-9F7DAEC41FD9}"/>
              </a:ext>
            </a:extLst>
          </p:cNvPr>
          <p:cNvSpPr txBox="1">
            <a:spLocks/>
          </p:cNvSpPr>
          <p:nvPr/>
        </p:nvSpPr>
        <p:spPr>
          <a:xfrm>
            <a:off x="1721838" y="4883979"/>
            <a:ext cx="9972335" cy="1224000"/>
          </a:xfrm>
          <a:prstGeom prst="rect">
            <a:avLst/>
          </a:prstGeom>
        </p:spPr>
        <p:txBody>
          <a:bodyPr lIns="0" tIns="36000" rIns="0" bIns="0" anchor="ctr"/>
          <a:lstStyle>
            <a:lvl1pPr marL="0" indent="0" algn="l" defTabSz="914423" rtl="0" eaLnBrk="1" latinLnBrk="0" hangingPunct="1">
              <a:spcBef>
                <a:spcPct val="20000"/>
              </a:spcBef>
              <a:buFont typeface="Arial" pitchFamily="34" charset="0"/>
              <a:buNone/>
              <a:defRPr kumimoji="1" sz="900" kern="1200" spc="-15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1400">
                <a:solidFill>
                  <a:schemeClr val="tx1"/>
                </a:solidFill>
                <a:latin typeface="メイリオ" panose="020B0604030504040204" pitchFamily="50" charset="-128"/>
                <a:ea typeface="メイリオ" panose="020B0604030504040204" pitchFamily="50" charset="-128"/>
              </a:rPr>
              <a:t>予約時に登録いただいた掲載制限の内容と、入稿後の広告カテゴリー審査に差異がある場合「カテゴリー差分」のメールが送付されます。</a:t>
            </a:r>
            <a:endParaRPr lang="en-US" altLang="ja-JP" sz="1400">
              <a:solidFill>
                <a:schemeClr val="tx1"/>
              </a:solidFill>
              <a:latin typeface="メイリオ" panose="020B0604030504040204" pitchFamily="50" charset="-128"/>
              <a:ea typeface="メイリオ" panose="020B0604030504040204" pitchFamily="50" charset="-128"/>
            </a:endParaRPr>
          </a:p>
          <a:p>
            <a:r>
              <a:rPr lang="ja-JP" altLang="en-US" sz="1400">
                <a:solidFill>
                  <a:schemeClr val="tx1"/>
                </a:solidFill>
                <a:latin typeface="メイリオ" panose="020B0604030504040204" pitchFamily="50" charset="-128"/>
                <a:ea typeface="メイリオ" panose="020B0604030504040204" pitchFamily="50" charset="-128"/>
              </a:rPr>
              <a:t>必ずご確認いただきますようお願いします。</a:t>
            </a:r>
          </a:p>
          <a:p>
            <a:pPr defTabSz="914400">
              <a:lnSpc>
                <a:spcPct val="120000"/>
              </a:lnSpc>
              <a:spcBef>
                <a:spcPts val="0"/>
              </a:spcBef>
              <a:spcAft>
                <a:spcPts val="600"/>
              </a:spcAft>
              <a:defRPr/>
            </a:pPr>
            <a:endParaRPr lang="ja-JP">
              <a:cs typeface="Calibri" panose="020F0502020204030204"/>
            </a:endParaRPr>
          </a:p>
        </p:txBody>
      </p:sp>
      <p:pic>
        <p:nvPicPr>
          <p:cNvPr id="7" name="図プレースホルダー 10" descr="アイコン&#10;&#10;自動的に生成された説明">
            <a:extLst>
              <a:ext uri="{FF2B5EF4-FFF2-40B4-BE49-F238E27FC236}">
                <a16:creationId xmlns:a16="http://schemas.microsoft.com/office/drawing/2014/main" id="{55BE6426-5608-C60B-AC86-FD1F5C08867B}"/>
              </a:ext>
            </a:extLst>
          </p:cNvPr>
          <p:cNvPicPr>
            <a:picLocks noChangeAspect="1"/>
          </p:cNvPicPr>
          <p:nvPr/>
        </p:nvPicPr>
        <p:blipFill>
          <a:blip r:embed="rId4">
            <a:duotone>
              <a:schemeClr val="accent1">
                <a:shade val="45000"/>
                <a:satMod val="135000"/>
              </a:schemeClr>
              <a:prstClr val="white"/>
            </a:duotone>
            <a:extLst>
              <a:ext uri="{BEBA8EAE-BF5A-486C-A8C5-ECC9F3942E4B}">
                <a14:imgProps xmlns:a14="http://schemas.microsoft.com/office/drawing/2010/main">
                  <a14:imgLayer r:embed="rId5">
                    <a14:imgEffect>
                      <a14:artisticGlowEdges/>
                    </a14:imgEffect>
                  </a14:imgLayer>
                </a14:imgProps>
              </a:ext>
              <a:ext uri="{28A0092B-C50C-407E-A947-70E740481C1C}">
                <a14:useLocalDpi xmlns:a14="http://schemas.microsoft.com/office/drawing/2010/main" val="0"/>
              </a:ext>
            </a:extLst>
          </a:blip>
          <a:srcRect t="3900" b="3900"/>
          <a:stretch/>
        </p:blipFill>
        <p:spPr>
          <a:xfrm>
            <a:off x="670713" y="4964710"/>
            <a:ext cx="970646" cy="896118"/>
          </a:xfrm>
          <a:prstGeom prst="rect">
            <a:avLst/>
          </a:prstGeom>
        </p:spPr>
      </p:pic>
    </p:spTree>
    <p:extLst>
      <p:ext uri="{BB962C8B-B14F-4D97-AF65-F5344CB8AC3E}">
        <p14:creationId xmlns:p14="http://schemas.microsoft.com/office/powerpoint/2010/main" val="35551907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テキスト プレースホルダー 1">
            <a:extLst>
              <a:ext uri="{FF2B5EF4-FFF2-40B4-BE49-F238E27FC236}">
                <a16:creationId xmlns:a16="http://schemas.microsoft.com/office/drawing/2014/main" id="{717615CA-9073-50A6-DCE0-3171BA9E53B8}"/>
              </a:ext>
            </a:extLst>
          </p:cNvPr>
          <p:cNvSpPr txBox="1">
            <a:spLocks noGrp="1"/>
          </p:cNvSpPr>
          <p:nvPr>
            <p:ph type="body" sz="quarter" idx="10"/>
          </p:nvPr>
        </p:nvSpPr>
        <p:spPr>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en-US" altLang="ja-JP" dirty="0">
                <a:solidFill>
                  <a:srgbClr val="000048"/>
                </a:solidFill>
              </a:rPr>
              <a:t>LINE</a:t>
            </a:r>
            <a:r>
              <a:rPr lang="ja-JP" altLang="en-US" dirty="0">
                <a:solidFill>
                  <a:srgbClr val="000048"/>
                </a:solidFill>
              </a:rPr>
              <a:t>ヤフー広告 ディスプレイ広告（予約型）</a:t>
            </a:r>
            <a:endParaRPr lang="en-US" altLang="ja-JP" dirty="0">
              <a:solidFill>
                <a:srgbClr val="000048"/>
              </a:solidFill>
            </a:endParaRPr>
          </a:p>
          <a:p>
            <a:r>
              <a:rPr lang="en-US" altLang="ja-JP" dirty="0">
                <a:solidFill>
                  <a:srgbClr val="000048"/>
                </a:solidFill>
              </a:rPr>
              <a:t>2026</a:t>
            </a:r>
            <a:r>
              <a:rPr lang="ja-JP" altLang="en-US" dirty="0">
                <a:solidFill>
                  <a:srgbClr val="000048"/>
                </a:solidFill>
              </a:rPr>
              <a:t>年</a:t>
            </a:r>
            <a:r>
              <a:rPr lang="en-US" altLang="ja-JP" dirty="0">
                <a:solidFill>
                  <a:srgbClr val="000048"/>
                </a:solidFill>
              </a:rPr>
              <a:t>4</a:t>
            </a:r>
            <a:r>
              <a:rPr lang="ja-JP" altLang="en-US" dirty="0">
                <a:solidFill>
                  <a:srgbClr val="000048"/>
                </a:solidFill>
              </a:rPr>
              <a:t>月</a:t>
            </a:r>
            <a:r>
              <a:rPr lang="en-US" altLang="ja-JP" dirty="0">
                <a:solidFill>
                  <a:srgbClr val="000048"/>
                </a:solidFill>
              </a:rPr>
              <a:t>1</a:t>
            </a:r>
            <a:r>
              <a:rPr lang="ja-JP" altLang="en-US" dirty="0">
                <a:solidFill>
                  <a:srgbClr val="000048"/>
                </a:solidFill>
              </a:rPr>
              <a:t>日掲載開始商品　変更点・お知らせサマリー</a:t>
            </a:r>
          </a:p>
        </p:txBody>
      </p:sp>
      <p:sp>
        <p:nvSpPr>
          <p:cNvPr id="2" name="正方形/長方形 1">
            <a:extLst>
              <a:ext uri="{FF2B5EF4-FFF2-40B4-BE49-F238E27FC236}">
                <a16:creationId xmlns:a16="http://schemas.microsoft.com/office/drawing/2014/main" id="{AB6DA354-09EF-2BF1-4074-44927A7DC507}"/>
              </a:ext>
            </a:extLst>
          </p:cNvPr>
          <p:cNvSpPr/>
          <p:nvPr/>
        </p:nvSpPr>
        <p:spPr>
          <a:xfrm>
            <a:off x="555391" y="1570842"/>
            <a:ext cx="11175398" cy="4866053"/>
          </a:xfrm>
          <a:prstGeom prst="rect">
            <a:avLst/>
          </a:prstGeom>
          <a:solidFill>
            <a:srgbClr val="000048">
              <a:alpha val="9804"/>
            </a:srgbClr>
          </a:solidFill>
          <a:ln w="9525" cap="flat" cmpd="sng" algn="ctr">
            <a:noFill/>
            <a:prstDash val="solid"/>
          </a:ln>
          <a:effectLst/>
        </p:spPr>
        <p:txBody>
          <a:bodyPr rot="0" spcFirstLastPara="0" vertOverflow="overflow" horzOverflow="overflow" vert="horz" wrap="none" lIns="396000" tIns="108000" rIns="90000" bIns="180000" numCol="1" spcCol="0" rtlCol="0" fromWordArt="0" anchor="ctr" anchorCtr="0" forceAA="0" compatLnSpc="1">
            <a:prstTxWarp prst="textNoShape">
              <a:avLst/>
            </a:prstTxWarp>
            <a:noAutofit/>
          </a:bodyPr>
          <a:lstStyle/>
          <a:p>
            <a:r>
              <a:rPr lang="ja-JP" altLang="en-US" sz="1600" b="1" dirty="0">
                <a:solidFill>
                  <a:srgbClr val="0D0D0D"/>
                </a:solidFill>
                <a:latin typeface="メイリオ" panose="020B0604030504040204" pitchFamily="50" charset="-128"/>
              </a:rPr>
              <a:t>・</a:t>
            </a:r>
            <a:r>
              <a:rPr lang="en-US" altLang="ja-JP" sz="1600" b="1" dirty="0">
                <a:solidFill>
                  <a:srgbClr val="0D0D0D"/>
                </a:solidFill>
                <a:latin typeface="メイリオ" panose="020B0604030504040204" pitchFamily="50" charset="-128"/>
              </a:rPr>
              <a:t>LINE</a:t>
            </a:r>
            <a:r>
              <a:rPr lang="ja-JP" altLang="en-US" sz="1600" b="1" dirty="0">
                <a:solidFill>
                  <a:srgbClr val="0D0D0D"/>
                </a:solidFill>
                <a:latin typeface="メイリオ" panose="020B0604030504040204" pitchFamily="50" charset="-128"/>
              </a:rPr>
              <a:t>ヤフー広告として、新プラットフォームの管理画面よりご予約いただきます。</a:t>
            </a:r>
            <a:endParaRPr lang="en-US" altLang="ja-JP" sz="1600" b="1" dirty="0">
              <a:solidFill>
                <a:srgbClr val="0D0D0D"/>
              </a:solidFill>
              <a:latin typeface="メイリオ" panose="020B0604030504040204" pitchFamily="50" charset="-128"/>
            </a:endParaRPr>
          </a:p>
          <a:p>
            <a:r>
              <a:rPr lang="ja-JP" altLang="en-US" sz="1600" dirty="0">
                <a:solidFill>
                  <a:srgbClr val="0D0D0D"/>
                </a:solidFill>
                <a:latin typeface="メイリオ" panose="020B0604030504040204" pitchFamily="50" charset="-128"/>
              </a:rPr>
              <a:t>　（</a:t>
            </a:r>
            <a:r>
              <a:rPr lang="en-US" altLang="ja-JP" sz="1600" dirty="0">
                <a:solidFill>
                  <a:srgbClr val="0D0D0D"/>
                </a:solidFill>
                <a:latin typeface="メイリオ" panose="020B0604030504040204" pitchFamily="50" charset="-128"/>
              </a:rPr>
              <a:t>Yahoo!</a:t>
            </a:r>
            <a:r>
              <a:rPr lang="ja-JP" altLang="en-US" sz="1600" dirty="0">
                <a:solidFill>
                  <a:srgbClr val="0D0D0D"/>
                </a:solidFill>
                <a:latin typeface="メイリオ" panose="020B0604030504040204" pitchFamily="50" charset="-128"/>
              </a:rPr>
              <a:t>広告 ディスプレイ広告の広告管理ツールから予約することができます。</a:t>
            </a:r>
            <a:endParaRPr lang="en-US" altLang="ja-JP" sz="1600" dirty="0">
              <a:solidFill>
                <a:srgbClr val="0D0D0D"/>
              </a:solidFill>
              <a:latin typeface="メイリオ" panose="020B0604030504040204" pitchFamily="50" charset="-128"/>
            </a:endParaRPr>
          </a:p>
          <a:p>
            <a:r>
              <a:rPr lang="ja-JP" altLang="en-US" sz="1600" dirty="0">
                <a:solidFill>
                  <a:srgbClr val="0D0D0D"/>
                </a:solidFill>
                <a:latin typeface="メイリオ" panose="020B0604030504040204" pitchFamily="50" charset="-128"/>
              </a:rPr>
              <a:t>　　仕様は</a:t>
            </a:r>
            <a:r>
              <a:rPr lang="en-US" altLang="ja-JP" sz="1600" dirty="0">
                <a:solidFill>
                  <a:srgbClr val="0D0D0D"/>
                </a:solidFill>
                <a:latin typeface="メイリオ" panose="020B0604030504040204" pitchFamily="50" charset="-128"/>
              </a:rPr>
              <a:t>Yahoo!</a:t>
            </a:r>
            <a:r>
              <a:rPr lang="ja-JP" altLang="en-US" sz="1600" dirty="0">
                <a:solidFill>
                  <a:srgbClr val="0D0D0D"/>
                </a:solidFill>
                <a:latin typeface="メイリオ" panose="020B0604030504040204" pitchFamily="50" charset="-128"/>
              </a:rPr>
              <a:t>広告 ディスプレイ広告に準じます。）</a:t>
            </a:r>
            <a:endParaRPr lang="en-US" altLang="ja-JP" sz="1600" dirty="0">
              <a:solidFill>
                <a:srgbClr val="0D0D0D"/>
              </a:solidFill>
              <a:latin typeface="メイリオ" panose="020B0604030504040204" pitchFamily="50" charset="-128"/>
            </a:endParaRPr>
          </a:p>
          <a:p>
            <a:endParaRPr lang="en-US" altLang="ja-JP" sz="1600" dirty="0">
              <a:solidFill>
                <a:srgbClr val="0D0D0D"/>
              </a:solidFill>
              <a:latin typeface="メイリオ" panose="020B0604030504040204" pitchFamily="50" charset="-128"/>
            </a:endParaRPr>
          </a:p>
          <a:p>
            <a:r>
              <a:rPr lang="ja-JP" altLang="en-US" sz="1600" b="1" dirty="0">
                <a:solidFill>
                  <a:srgbClr val="0D0D0D"/>
                </a:solidFill>
                <a:latin typeface="メイリオ" panose="020B0604030504040204" pitchFamily="50" charset="-128"/>
              </a:rPr>
              <a:t>・</a:t>
            </a:r>
            <a:r>
              <a:rPr lang="en-US" altLang="ja-JP" sz="1600" b="1" dirty="0">
                <a:solidFill>
                  <a:srgbClr val="0D0D0D"/>
                </a:solidFill>
                <a:latin typeface="メイリオ" panose="020B0604030504040204" pitchFamily="50" charset="-128"/>
              </a:rPr>
              <a:t>LINE</a:t>
            </a:r>
            <a:r>
              <a:rPr lang="ja-JP" altLang="en-US" sz="1600" b="1" dirty="0">
                <a:solidFill>
                  <a:srgbClr val="0D0D0D"/>
                </a:solidFill>
                <a:latin typeface="メイリオ" panose="020B0604030504040204" pitchFamily="50" charset="-128"/>
              </a:rPr>
              <a:t>ヤフー広告 ディスプレイ広告（予約型）のリリーススケジュールは以下の通りです。</a:t>
            </a:r>
            <a:endParaRPr lang="en-US" altLang="ja-JP" sz="1600" b="1" dirty="0">
              <a:solidFill>
                <a:srgbClr val="0D0D0D"/>
              </a:solidFill>
              <a:latin typeface="メイリオ" panose="020B0604030504040204" pitchFamily="50" charset="-128"/>
            </a:endParaRPr>
          </a:p>
          <a:p>
            <a:endParaRPr lang="en-US" altLang="ja-JP" sz="1600" b="1" dirty="0">
              <a:solidFill>
                <a:srgbClr val="0D0D0D"/>
              </a:solidFill>
              <a:latin typeface="メイリオ" panose="020B0604030504040204" pitchFamily="50" charset="-128"/>
            </a:endParaRPr>
          </a:p>
          <a:p>
            <a:endParaRPr lang="en-US" altLang="ja-JP" sz="1600" b="1" dirty="0">
              <a:solidFill>
                <a:srgbClr val="0D0D0D"/>
              </a:solidFill>
              <a:latin typeface="メイリオ" panose="020B0604030504040204" pitchFamily="50" charset="-128"/>
            </a:endParaRPr>
          </a:p>
          <a:p>
            <a:endParaRPr lang="en-US" altLang="ja-JP" sz="1600" b="1" dirty="0">
              <a:solidFill>
                <a:srgbClr val="0D0D0D"/>
              </a:solidFill>
              <a:latin typeface="メイリオ" panose="020B0604030504040204" pitchFamily="50" charset="-128"/>
            </a:endParaRPr>
          </a:p>
          <a:p>
            <a:endParaRPr lang="en-US" altLang="ja-JP" sz="1600" b="1" dirty="0">
              <a:solidFill>
                <a:srgbClr val="0D0D0D"/>
              </a:solidFill>
              <a:latin typeface="メイリオ" panose="020B0604030504040204" pitchFamily="50" charset="-128"/>
            </a:endParaRPr>
          </a:p>
          <a:p>
            <a:endParaRPr lang="en-US" altLang="ja-JP" sz="1600" b="1" dirty="0">
              <a:solidFill>
                <a:srgbClr val="0D0D0D"/>
              </a:solidFill>
              <a:latin typeface="メイリオ" panose="020B0604030504040204" pitchFamily="50" charset="-128"/>
            </a:endParaRPr>
          </a:p>
          <a:p>
            <a:endParaRPr lang="en-US" altLang="ja-JP" sz="1600" b="1" dirty="0">
              <a:solidFill>
                <a:srgbClr val="0D0D0D"/>
              </a:solidFill>
              <a:latin typeface="メイリオ" panose="020B0604030504040204" pitchFamily="50" charset="-128"/>
            </a:endParaRPr>
          </a:p>
          <a:p>
            <a:endParaRPr lang="en-US" altLang="ja-JP" sz="1600" b="1" dirty="0">
              <a:solidFill>
                <a:srgbClr val="0D0D0D"/>
              </a:solidFill>
              <a:latin typeface="メイリオ" panose="020B0604030504040204" pitchFamily="50" charset="-128"/>
            </a:endParaRPr>
          </a:p>
          <a:p>
            <a:endParaRPr lang="en-US" altLang="ja-JP" sz="1600" b="1" dirty="0">
              <a:solidFill>
                <a:srgbClr val="0D0D0D"/>
              </a:solidFill>
              <a:latin typeface="メイリオ" panose="020B0604030504040204" pitchFamily="50" charset="-128"/>
            </a:endParaRPr>
          </a:p>
          <a:p>
            <a:endParaRPr lang="en-US" altLang="ja-JP" sz="1600" b="1" dirty="0">
              <a:solidFill>
                <a:srgbClr val="0D0D0D"/>
              </a:solidFill>
              <a:latin typeface="メイリオ" panose="020B0604030504040204" pitchFamily="50" charset="-128"/>
            </a:endParaRPr>
          </a:p>
          <a:p>
            <a:endParaRPr lang="en-US" altLang="ja-JP" sz="1600" dirty="0">
              <a:solidFill>
                <a:srgbClr val="0D0D0D"/>
              </a:solidFill>
              <a:latin typeface="メイリオ" panose="020B0604030504040204" pitchFamily="50" charset="-128"/>
            </a:endParaRPr>
          </a:p>
        </p:txBody>
      </p:sp>
      <p:sp>
        <p:nvSpPr>
          <p:cNvPr id="3" name="1 つの角を丸めた四角形 22">
            <a:extLst>
              <a:ext uri="{FF2B5EF4-FFF2-40B4-BE49-F238E27FC236}">
                <a16:creationId xmlns:a16="http://schemas.microsoft.com/office/drawing/2014/main" id="{2D62E6FB-4338-74EC-38DA-0C653E0AD944}"/>
              </a:ext>
            </a:extLst>
          </p:cNvPr>
          <p:cNvSpPr/>
          <p:nvPr/>
        </p:nvSpPr>
        <p:spPr>
          <a:xfrm>
            <a:off x="555391" y="989945"/>
            <a:ext cx="8321471" cy="580897"/>
          </a:xfrm>
          <a:prstGeom prst="round1Rect">
            <a:avLst/>
          </a:prstGeom>
          <a:solidFill>
            <a:srgbClr val="02004A"/>
          </a:solidFill>
          <a:ln w="9525">
            <a:noFill/>
          </a:ln>
          <a:effectLst>
            <a:outerShdw dist="25400" algn="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r>
              <a:rPr lang="en-US" altLang="ja-JP" b="1">
                <a:latin typeface="Meiryo"/>
                <a:ea typeface="Meiryo"/>
              </a:rPr>
              <a:t>1</a:t>
            </a:r>
            <a:r>
              <a:rPr lang="ja-JP" altLang="en-US" b="1">
                <a:latin typeface="Meiryo"/>
                <a:ea typeface="Meiryo"/>
              </a:rPr>
              <a:t>．プラットフォーム統合以降の商品リリース情報</a:t>
            </a:r>
          </a:p>
        </p:txBody>
      </p:sp>
      <p:graphicFrame>
        <p:nvGraphicFramePr>
          <p:cNvPr id="5" name="表 4">
            <a:extLst>
              <a:ext uri="{FF2B5EF4-FFF2-40B4-BE49-F238E27FC236}">
                <a16:creationId xmlns:a16="http://schemas.microsoft.com/office/drawing/2014/main" id="{3841F596-A59B-BCCE-F35F-43671521F018}"/>
              </a:ext>
            </a:extLst>
          </p:cNvPr>
          <p:cNvGraphicFramePr>
            <a:graphicFrameLocks noGrp="1"/>
          </p:cNvGraphicFramePr>
          <p:nvPr/>
        </p:nvGraphicFramePr>
        <p:xfrm>
          <a:off x="1301205" y="3416977"/>
          <a:ext cx="9589589" cy="2606012"/>
        </p:xfrm>
        <a:graphic>
          <a:graphicData uri="http://schemas.openxmlformats.org/drawingml/2006/table">
            <a:tbl>
              <a:tblPr bandRow="1"/>
              <a:tblGrid>
                <a:gridCol w="2686781">
                  <a:extLst>
                    <a:ext uri="{9D8B030D-6E8A-4147-A177-3AD203B41FA5}">
                      <a16:colId xmlns:a16="http://schemas.microsoft.com/office/drawing/2014/main" val="3236551118"/>
                    </a:ext>
                  </a:extLst>
                </a:gridCol>
                <a:gridCol w="6902808">
                  <a:extLst>
                    <a:ext uri="{9D8B030D-6E8A-4147-A177-3AD203B41FA5}">
                      <a16:colId xmlns:a16="http://schemas.microsoft.com/office/drawing/2014/main" val="3901351372"/>
                    </a:ext>
                  </a:extLst>
                </a:gridCol>
              </a:tblGrid>
              <a:tr h="403377">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1" kern="1200" dirty="0">
                          <a:solidFill>
                            <a:schemeClr val="bg1"/>
                          </a:solidFill>
                          <a:latin typeface="Meiryo" panose="020B0604030504040204" pitchFamily="34" charset="-128"/>
                          <a:ea typeface="Meiryo" panose="020B0604030504040204" pitchFamily="34" charset="-128"/>
                        </a:rPr>
                        <a:t>リリース日</a:t>
                      </a:r>
                      <a:endParaRPr kumimoji="1" lang="en-US" altLang="ja-JP" sz="110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1" kern="1200">
                          <a:solidFill>
                            <a:schemeClr val="bg1"/>
                          </a:solidFill>
                          <a:latin typeface="Meiryo" panose="020B0604030504040204" pitchFamily="34" charset="-128"/>
                          <a:ea typeface="Meiryo" panose="020B0604030504040204" pitchFamily="34" charset="-128"/>
                          <a:cs typeface="+mn-cs"/>
                        </a:rPr>
                        <a:t>商品名</a:t>
                      </a:r>
                      <a:endParaRPr kumimoji="1" lang="en-US" altLang="ja-JP" sz="11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2558123072"/>
                  </a:ext>
                </a:extLst>
              </a:tr>
              <a:tr h="288127">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0">
                          <a:solidFill>
                            <a:schemeClr val="bg1"/>
                          </a:solidFill>
                          <a:latin typeface="Meiryo" panose="020B0604030504040204" pitchFamily="34" charset="-128"/>
                          <a:ea typeface="Meiryo" panose="020B0604030504040204" pitchFamily="34" charset="-128"/>
                        </a:rPr>
                        <a:t>2025/12/17(</a:t>
                      </a:r>
                      <a:r>
                        <a:rPr kumimoji="1" lang="ja-JP" altLang="en-US" sz="1100" b="0">
                          <a:solidFill>
                            <a:schemeClr val="bg1"/>
                          </a:solidFill>
                          <a:latin typeface="Meiryo" panose="020B0604030504040204" pitchFamily="34" charset="-128"/>
                          <a:ea typeface="Meiryo" panose="020B0604030504040204" pitchFamily="34" charset="-128"/>
                        </a:rPr>
                        <a:t>水</a:t>
                      </a:r>
                      <a:r>
                        <a:rPr kumimoji="1" lang="en-US" altLang="ja-JP" sz="1100" b="0">
                          <a:solidFill>
                            <a:schemeClr val="bg1"/>
                          </a:solidFill>
                          <a:latin typeface="Meiryo" panose="020B0604030504040204" pitchFamily="34" charset="-128"/>
                          <a:ea typeface="Meiryo" panose="020B0604030504040204" pitchFamily="34" charset="-128"/>
                        </a:rPr>
                        <a:t>)</a:t>
                      </a:r>
                      <a:endParaRPr kumimoji="1" lang="ja-JP" altLang="en-US" sz="1100" b="0">
                        <a:solidFill>
                          <a:schemeClr val="bg1"/>
                        </a:solidFill>
                        <a:latin typeface="Meiryo" panose="020B0604030504040204" pitchFamily="34" charset="-128"/>
                        <a:ea typeface="Meiryo" panose="020B0604030504040204" pitchFamily="34" charset="-128"/>
                      </a:endParaRP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100" b="0" kern="1200">
                          <a:solidFill>
                            <a:srgbClr val="0D0D0D"/>
                          </a:solidFill>
                          <a:latin typeface="メイリオ" panose="020B0604030504040204" pitchFamily="50" charset="-128"/>
                          <a:ea typeface="メイリオ" panose="020B0604030504040204" pitchFamily="50" charset="-128"/>
                          <a:cs typeface="+mn-cs"/>
                        </a:rPr>
                        <a:t>LINE Talk Head View</a:t>
                      </a:r>
                      <a:r>
                        <a:rPr kumimoji="1" lang="ja-JP" altLang="en-US" sz="1100" b="0" kern="1200">
                          <a:solidFill>
                            <a:srgbClr val="0D0D0D"/>
                          </a:solidFill>
                          <a:latin typeface="メイリオ" panose="020B0604030504040204" pitchFamily="50" charset="-128"/>
                          <a:ea typeface="メイリオ" panose="020B0604030504040204" pitchFamily="50" charset="-128"/>
                          <a:cs typeface="+mn-cs"/>
                        </a:rPr>
                        <a:t>、</a:t>
                      </a:r>
                      <a:r>
                        <a:rPr kumimoji="1" lang="en-US" altLang="ja-JP" sz="1100" b="0" kern="1200">
                          <a:solidFill>
                            <a:srgbClr val="0D0D0D"/>
                          </a:solidFill>
                          <a:latin typeface="メイリオ" panose="020B0604030504040204" pitchFamily="50" charset="-128"/>
                          <a:ea typeface="メイリオ" panose="020B0604030504040204" pitchFamily="50" charset="-128"/>
                          <a:cs typeface="+mn-cs"/>
                        </a:rPr>
                        <a:t>LINE Talk Head View</a:t>
                      </a:r>
                      <a:r>
                        <a:rPr kumimoji="1" lang="ja-JP" altLang="en-US" sz="1100" b="0" kern="1200">
                          <a:solidFill>
                            <a:srgbClr val="0D0D0D"/>
                          </a:solidFill>
                          <a:latin typeface="メイリオ" panose="020B0604030504040204" pitchFamily="50" charset="-128"/>
                          <a:ea typeface="メイリオ" panose="020B0604030504040204" pitchFamily="50" charset="-128"/>
                          <a:cs typeface="+mn-cs"/>
                        </a:rPr>
                        <a:t> </a:t>
                      </a:r>
                      <a:r>
                        <a:rPr kumimoji="1" lang="en-US" altLang="ja-JP" sz="1100" b="0" kern="1200">
                          <a:solidFill>
                            <a:srgbClr val="0D0D0D"/>
                          </a:solidFill>
                          <a:latin typeface="メイリオ" panose="020B0604030504040204" pitchFamily="50" charset="-128"/>
                          <a:ea typeface="メイリオ" panose="020B0604030504040204" pitchFamily="50" charset="-128"/>
                          <a:cs typeface="+mn-cs"/>
                        </a:rPr>
                        <a:t>Premium</a:t>
                      </a:r>
                      <a:endParaRPr kumimoji="1" lang="ja-JP" altLang="en-US" sz="1100" b="0" kern="1200">
                        <a:solidFill>
                          <a:srgbClr val="0D0D0D"/>
                        </a:solidFill>
                        <a:latin typeface="メイリオ" panose="020B0604030504040204" pitchFamily="50" charset="-128"/>
                        <a:ea typeface="メイリオ" panose="020B0604030504040204" pitchFamily="50" charset="-128"/>
                        <a:cs typeface="+mn-cs"/>
                      </a:endParaRP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4187291441"/>
                  </a:ext>
                </a:extLst>
              </a:tr>
              <a:tr h="288127">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0">
                          <a:solidFill>
                            <a:schemeClr val="bg1"/>
                          </a:solidFill>
                          <a:latin typeface="Meiryo" panose="020B0604030504040204" pitchFamily="34" charset="-128"/>
                          <a:ea typeface="Meiryo" panose="020B0604030504040204" pitchFamily="34" charset="-128"/>
                        </a:rPr>
                        <a:t>2026/1/14(</a:t>
                      </a:r>
                      <a:r>
                        <a:rPr kumimoji="1" lang="ja-JP" altLang="en-US" sz="1100" b="0">
                          <a:solidFill>
                            <a:schemeClr val="bg1"/>
                          </a:solidFill>
                          <a:latin typeface="Meiryo" panose="020B0604030504040204" pitchFamily="34" charset="-128"/>
                          <a:ea typeface="Meiryo" panose="020B0604030504040204" pitchFamily="34" charset="-128"/>
                        </a:rPr>
                        <a:t>水</a:t>
                      </a:r>
                      <a:r>
                        <a:rPr kumimoji="1" lang="en-US" altLang="ja-JP" sz="1100" b="0">
                          <a:solidFill>
                            <a:schemeClr val="bg1"/>
                          </a:solidFill>
                          <a:latin typeface="Meiryo" panose="020B0604030504040204" pitchFamily="34" charset="-128"/>
                          <a:ea typeface="Meiryo" panose="020B0604030504040204" pitchFamily="34" charset="-128"/>
                        </a:rPr>
                        <a:t>)</a:t>
                      </a:r>
                      <a:endParaRPr kumimoji="1" lang="ja-JP" altLang="en-US" sz="1100" b="0">
                        <a:solidFill>
                          <a:schemeClr val="bg1"/>
                        </a:solidFill>
                        <a:latin typeface="Meiryo" panose="020B0604030504040204" pitchFamily="34" charset="-128"/>
                        <a:ea typeface="Meiryo" panose="020B0604030504040204" pitchFamily="34" charset="-128"/>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0" kern="1200">
                          <a:solidFill>
                            <a:srgbClr val="0D0D0D"/>
                          </a:solidFill>
                          <a:latin typeface="メイリオ" panose="020B0604030504040204" pitchFamily="50" charset="-128"/>
                          <a:ea typeface="+mn-ea"/>
                          <a:cs typeface="+mn-cs"/>
                        </a:rPr>
                        <a:t>Yahoo! JAPAN</a:t>
                      </a:r>
                      <a:r>
                        <a:rPr kumimoji="1" lang="ja-JP" altLang="en-US" sz="1100" b="0" kern="1200">
                          <a:solidFill>
                            <a:srgbClr val="0D0D0D"/>
                          </a:solidFill>
                          <a:latin typeface="メイリオ" panose="020B0604030504040204" pitchFamily="50" charset="-128"/>
                          <a:ea typeface="+mn-ea"/>
                          <a:cs typeface="+mn-cs"/>
                        </a:rPr>
                        <a:t>トップページ　トピックス</a:t>
                      </a:r>
                      <a:r>
                        <a:rPr kumimoji="1" lang="en-US" altLang="ja-JP" sz="1100" b="0" kern="1200">
                          <a:solidFill>
                            <a:srgbClr val="0D0D0D"/>
                          </a:solidFill>
                          <a:latin typeface="メイリオ" panose="020B0604030504040204" pitchFamily="50" charset="-128"/>
                          <a:ea typeface="+mn-ea"/>
                          <a:cs typeface="+mn-cs"/>
                        </a:rPr>
                        <a:t>PR</a:t>
                      </a:r>
                      <a:r>
                        <a:rPr kumimoji="1" lang="ja-JP" altLang="en-US" sz="1100" b="0" kern="1200">
                          <a:solidFill>
                            <a:srgbClr val="0D0D0D"/>
                          </a:solidFill>
                          <a:latin typeface="メイリオ" panose="020B0604030504040204" pitchFamily="50" charset="-128"/>
                          <a:ea typeface="+mn-ea"/>
                          <a:cs typeface="+mn-cs"/>
                        </a:rPr>
                        <a:t>　</a:t>
                      </a:r>
                      <a:r>
                        <a:rPr kumimoji="1" lang="en-US" altLang="ja-JP" sz="1100" b="0" kern="1200">
                          <a:solidFill>
                            <a:srgbClr val="0D0D0D"/>
                          </a:solidFill>
                          <a:latin typeface="メイリオ" panose="020B0604030504040204" pitchFamily="50" charset="-128"/>
                          <a:ea typeface="+mn-ea"/>
                          <a:cs typeface="+mn-cs"/>
                        </a:rPr>
                        <a:t>SP/PC/MD</a:t>
                      </a:r>
                      <a:r>
                        <a:rPr kumimoji="1" lang="ja-JP" altLang="en-US" sz="1100" b="0" kern="1200">
                          <a:solidFill>
                            <a:srgbClr val="0D0D0D"/>
                          </a:solidFill>
                          <a:latin typeface="メイリオ" panose="020B0604030504040204" pitchFamily="50" charset="-128"/>
                          <a:ea typeface="+mn-ea"/>
                          <a:cs typeface="+mn-cs"/>
                        </a:rPr>
                        <a:t>　</a:t>
                      </a:r>
                      <a:endParaRPr kumimoji="1" lang="ja-JP" altLang="en-US" sz="1100" b="0" kern="1200">
                        <a:solidFill>
                          <a:srgbClr val="0D0D0D"/>
                        </a:solidFill>
                        <a:latin typeface="メイリオ" panose="020B0604030504040204" pitchFamily="50" charset="-128"/>
                        <a:ea typeface="メイリオ" panose="020B0604030504040204" pitchFamily="50" charset="-128"/>
                        <a:cs typeface="+mn-cs"/>
                      </a:endParaRPr>
                    </a:p>
                  </a:txBody>
                  <a:tcPr marL="163440" marR="163440" anchor="ctr">
                    <a:lnL w="12700" cap="flat" cmpd="sng" algn="ctr">
                      <a:solidFill>
                        <a:srgbClr val="FFFFFF"/>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2230342987"/>
                  </a:ext>
                </a:extLst>
              </a:tr>
              <a:tr h="37572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0">
                          <a:solidFill>
                            <a:schemeClr val="bg1"/>
                          </a:solidFill>
                          <a:latin typeface="Meiryo" panose="020B0604030504040204" pitchFamily="34" charset="-128"/>
                          <a:ea typeface="Meiryo" panose="020B0604030504040204" pitchFamily="34" charset="-128"/>
                        </a:rPr>
                        <a:t>2026/1/21(</a:t>
                      </a:r>
                      <a:r>
                        <a:rPr kumimoji="1" lang="ja-JP" altLang="en-US" sz="1100" b="0">
                          <a:solidFill>
                            <a:schemeClr val="bg1"/>
                          </a:solidFill>
                          <a:latin typeface="Meiryo" panose="020B0604030504040204" pitchFamily="34" charset="-128"/>
                          <a:ea typeface="Meiryo" panose="020B0604030504040204" pitchFamily="34" charset="-128"/>
                        </a:rPr>
                        <a:t>水</a:t>
                      </a:r>
                      <a:r>
                        <a:rPr kumimoji="1" lang="en-US" altLang="ja-JP" sz="1100" b="0">
                          <a:solidFill>
                            <a:schemeClr val="bg1"/>
                          </a:solidFill>
                          <a:latin typeface="Meiryo" panose="020B0604030504040204" pitchFamily="34" charset="-128"/>
                          <a:ea typeface="Meiryo" panose="020B0604030504040204" pitchFamily="34" charset="-128"/>
                        </a:rPr>
                        <a:t>)</a:t>
                      </a:r>
                      <a:endParaRPr kumimoji="1" lang="ja-JP" altLang="en-US" sz="1100" b="0">
                        <a:solidFill>
                          <a:schemeClr val="bg1"/>
                        </a:solidFill>
                        <a:latin typeface="Meiryo" panose="020B0604030504040204" pitchFamily="34" charset="-128"/>
                        <a:ea typeface="Meiryo" panose="020B0604030504040204" pitchFamily="34" charset="-128"/>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100" b="0" kern="1200" dirty="0">
                          <a:solidFill>
                            <a:srgbClr val="0D0D0D"/>
                          </a:solidFill>
                          <a:latin typeface="メイリオ" panose="020B0604030504040204" pitchFamily="50" charset="-128"/>
                          <a:ea typeface="+mn-ea"/>
                          <a:cs typeface="+mn-cs"/>
                        </a:rPr>
                        <a:t>Yahoo! JAPAN</a:t>
                      </a:r>
                      <a:r>
                        <a:rPr kumimoji="1" lang="ja-JP" altLang="en-US" sz="1100" b="0" kern="1200" dirty="0">
                          <a:solidFill>
                            <a:srgbClr val="0D0D0D"/>
                          </a:solidFill>
                          <a:latin typeface="メイリオ" panose="020B0604030504040204" pitchFamily="50" charset="-128"/>
                          <a:ea typeface="+mn-ea"/>
                          <a:cs typeface="+mn-cs"/>
                        </a:rPr>
                        <a:t>トップページ　ブランドパネル、</a:t>
                      </a:r>
                      <a:r>
                        <a:rPr kumimoji="1" lang="en-US" altLang="ja-JP" sz="1100" b="0" kern="1200" dirty="0">
                          <a:solidFill>
                            <a:srgbClr val="0D0D0D"/>
                          </a:solidFill>
                          <a:latin typeface="メイリオ" panose="020B0604030504040204" pitchFamily="50" charset="-128"/>
                          <a:ea typeface="+mn-ea"/>
                          <a:cs typeface="+mn-cs"/>
                        </a:rPr>
                        <a:t>Yahoo! JAPAN</a:t>
                      </a:r>
                      <a:r>
                        <a:rPr kumimoji="1" lang="ja-JP" altLang="en-US" sz="1100" b="0" kern="1200" dirty="0">
                          <a:solidFill>
                            <a:srgbClr val="0D0D0D"/>
                          </a:solidFill>
                          <a:latin typeface="メイリオ" panose="020B0604030504040204" pitchFamily="50" charset="-128"/>
                          <a:ea typeface="+mn-ea"/>
                          <a:cs typeface="+mn-cs"/>
                        </a:rPr>
                        <a:t>トップページカスタマイズ、</a:t>
                      </a:r>
                      <a:endParaRPr kumimoji="1" lang="en-US" altLang="ja-JP" sz="1100" b="0" kern="1200" dirty="0">
                        <a:solidFill>
                          <a:srgbClr val="0D0D0D"/>
                        </a:solidFill>
                        <a:latin typeface="メイリオ" panose="020B0604030504040204" pitchFamily="50" charset="-128"/>
                        <a:ea typeface="+mn-ea"/>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100" b="0" kern="1200" dirty="0">
                          <a:solidFill>
                            <a:srgbClr val="0D0D0D"/>
                          </a:solidFill>
                          <a:latin typeface="メイリオ" panose="020B0604030504040204" pitchFamily="50" charset="-128"/>
                          <a:ea typeface="+mn-ea"/>
                          <a:cs typeface="+mn-cs"/>
                        </a:rPr>
                        <a:t>Yahoo! JAPAN</a:t>
                      </a:r>
                      <a:r>
                        <a:rPr kumimoji="1" lang="ja-JP" altLang="en-US" sz="1100" b="0" kern="1200" dirty="0">
                          <a:solidFill>
                            <a:srgbClr val="0D0D0D"/>
                          </a:solidFill>
                          <a:latin typeface="メイリオ" panose="020B0604030504040204" pitchFamily="50" charset="-128"/>
                          <a:ea typeface="+mn-ea"/>
                          <a:cs typeface="+mn-cs"/>
                        </a:rPr>
                        <a:t>トップページインタラクション企画</a:t>
                      </a:r>
                    </a:p>
                    <a:p>
                      <a:pPr algn="ctr"/>
                      <a:r>
                        <a:rPr kumimoji="1" lang="en-US" altLang="ja-JP" sz="1100" b="0" kern="1200" dirty="0">
                          <a:solidFill>
                            <a:srgbClr val="0D0D0D"/>
                          </a:solidFill>
                          <a:latin typeface="メイリオ" panose="020B0604030504040204" pitchFamily="50" charset="-128"/>
                          <a:ea typeface="+mn-ea"/>
                          <a:cs typeface="+mn-cs"/>
                        </a:rPr>
                        <a:t>Yahoo!</a:t>
                      </a:r>
                      <a:r>
                        <a:rPr kumimoji="1" lang="ja-JP" altLang="en-US" sz="1100" b="0" kern="1200" dirty="0">
                          <a:solidFill>
                            <a:srgbClr val="0D0D0D"/>
                          </a:solidFill>
                          <a:latin typeface="メイリオ" panose="020B0604030504040204" pitchFamily="50" charset="-128"/>
                          <a:ea typeface="+mn-ea"/>
                          <a:cs typeface="+mn-cs"/>
                        </a:rPr>
                        <a:t>ニュース タイアップ、スポーツナビ タイアップ、</a:t>
                      </a:r>
                      <a:r>
                        <a:rPr kumimoji="1" lang="en-US" altLang="ja-JP" sz="1100" b="0" kern="1200" dirty="0">
                          <a:solidFill>
                            <a:srgbClr val="0D0D0D"/>
                          </a:solidFill>
                          <a:latin typeface="メイリオ" panose="020B0604030504040204" pitchFamily="50" charset="-128"/>
                          <a:ea typeface="+mn-ea"/>
                          <a:cs typeface="+mn-cs"/>
                        </a:rPr>
                        <a:t>Yahoo!</a:t>
                      </a:r>
                      <a:r>
                        <a:rPr kumimoji="1" lang="ja-JP" altLang="en-US" sz="1100" b="0" kern="1200" dirty="0">
                          <a:solidFill>
                            <a:srgbClr val="0D0D0D"/>
                          </a:solidFill>
                          <a:latin typeface="メイリオ" panose="020B0604030504040204" pitchFamily="50" charset="-128"/>
                          <a:ea typeface="+mn-ea"/>
                          <a:cs typeface="+mn-cs"/>
                        </a:rPr>
                        <a:t>ファイナンス　タイアップ、</a:t>
                      </a:r>
                      <a:r>
                        <a:rPr kumimoji="1" lang="en-US" altLang="ja-JP" sz="1100" b="0" kern="1200" dirty="0" err="1">
                          <a:solidFill>
                            <a:srgbClr val="0D0D0D"/>
                          </a:solidFill>
                          <a:latin typeface="メイリオ" panose="020B0604030504040204" pitchFamily="50" charset="-128"/>
                          <a:ea typeface="+mn-ea"/>
                          <a:cs typeface="+mn-cs"/>
                        </a:rPr>
                        <a:t>carview</a:t>
                      </a:r>
                      <a:r>
                        <a:rPr kumimoji="1" lang="en-US" altLang="ja-JP" sz="1100" b="0" kern="1200" dirty="0">
                          <a:solidFill>
                            <a:srgbClr val="0D0D0D"/>
                          </a:solidFill>
                          <a:latin typeface="メイリオ" panose="020B0604030504040204" pitchFamily="50" charset="-128"/>
                          <a:ea typeface="+mn-ea"/>
                          <a:cs typeface="+mn-cs"/>
                        </a:rPr>
                        <a:t>! </a:t>
                      </a:r>
                      <a:r>
                        <a:rPr kumimoji="1" lang="ja-JP" altLang="en-US" sz="1100" b="0" kern="1200" dirty="0">
                          <a:solidFill>
                            <a:srgbClr val="0D0D0D"/>
                          </a:solidFill>
                          <a:latin typeface="メイリオ" panose="020B0604030504040204" pitchFamily="50" charset="-128"/>
                          <a:ea typeface="+mn-ea"/>
                          <a:cs typeface="+mn-cs"/>
                        </a:rPr>
                        <a:t>タイアップ</a:t>
                      </a:r>
                      <a:endParaRPr kumimoji="1" lang="ja-JP" altLang="en-US" sz="1100" b="0" kern="1200" dirty="0">
                        <a:solidFill>
                          <a:srgbClr val="0D0D0D"/>
                        </a:solidFill>
                        <a:latin typeface="メイリオ" panose="020B0604030504040204" pitchFamily="50" charset="-128"/>
                        <a:ea typeface="メイリオ" panose="020B0604030504040204" pitchFamily="50"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1383990618"/>
                  </a:ext>
                </a:extLst>
              </a:tr>
              <a:tr h="288127">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0">
                          <a:solidFill>
                            <a:schemeClr val="bg1"/>
                          </a:solidFill>
                          <a:latin typeface="Meiryo" panose="020B0604030504040204" pitchFamily="34" charset="-128"/>
                          <a:ea typeface="Meiryo" panose="020B0604030504040204" pitchFamily="34" charset="-128"/>
                        </a:rPr>
                        <a:t>2026/1/28(</a:t>
                      </a:r>
                      <a:r>
                        <a:rPr kumimoji="1" lang="ja-JP" altLang="en-US" sz="1100" b="0">
                          <a:solidFill>
                            <a:schemeClr val="bg1"/>
                          </a:solidFill>
                          <a:latin typeface="Meiryo" panose="020B0604030504040204" pitchFamily="34" charset="-128"/>
                          <a:ea typeface="Meiryo" panose="020B0604030504040204" pitchFamily="34" charset="-128"/>
                        </a:rPr>
                        <a:t>水</a:t>
                      </a:r>
                      <a:r>
                        <a:rPr kumimoji="1" lang="en-US" altLang="ja-JP" sz="1100" b="0">
                          <a:solidFill>
                            <a:schemeClr val="bg1"/>
                          </a:solidFill>
                          <a:latin typeface="Meiryo" panose="020B0604030504040204" pitchFamily="34" charset="-128"/>
                          <a:ea typeface="Meiryo" panose="020B0604030504040204" pitchFamily="34" charset="-128"/>
                        </a:rPr>
                        <a:t>)</a:t>
                      </a:r>
                      <a:endParaRPr kumimoji="1" lang="ja-JP" altLang="en-US" sz="1100" b="0">
                        <a:solidFill>
                          <a:schemeClr val="bg1"/>
                        </a:solidFill>
                        <a:latin typeface="Meiryo" panose="020B0604030504040204" pitchFamily="34" charset="-128"/>
                        <a:ea typeface="Meiryo" panose="020B0604030504040204" pitchFamily="34" charset="-128"/>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kern="1200">
                          <a:solidFill>
                            <a:srgbClr val="0D0D0D"/>
                          </a:solidFill>
                          <a:latin typeface="メイリオ" panose="020B0604030504040204" pitchFamily="50" charset="-128"/>
                          <a:ea typeface="+mn-ea"/>
                          <a:cs typeface="+mn-cs"/>
                        </a:rPr>
                        <a:t>スポーツナビ、</a:t>
                      </a:r>
                      <a:r>
                        <a:rPr kumimoji="1" lang="en-US" altLang="ja-JP" sz="1100" b="0" kern="1200">
                          <a:solidFill>
                            <a:srgbClr val="0D0D0D"/>
                          </a:solidFill>
                          <a:latin typeface="メイリオ" panose="020B0604030504040204" pitchFamily="50" charset="-128"/>
                          <a:ea typeface="+mn-ea"/>
                          <a:cs typeface="+mn-cs"/>
                        </a:rPr>
                        <a:t>Yahoo!</a:t>
                      </a:r>
                      <a:r>
                        <a:rPr kumimoji="1" lang="ja-JP" altLang="en-US" sz="1100" b="0" kern="1200">
                          <a:solidFill>
                            <a:srgbClr val="0D0D0D"/>
                          </a:solidFill>
                          <a:latin typeface="メイリオ" panose="020B0604030504040204" pitchFamily="50" charset="-128"/>
                          <a:ea typeface="+mn-ea"/>
                          <a:cs typeface="+mn-cs"/>
                        </a:rPr>
                        <a:t>天気・災害、</a:t>
                      </a:r>
                      <a:r>
                        <a:rPr kumimoji="1" lang="en-US" altLang="ja-JP" sz="1100" b="0" kern="1200">
                          <a:solidFill>
                            <a:srgbClr val="0D0D0D"/>
                          </a:solidFill>
                          <a:latin typeface="メイリオ" panose="020B0604030504040204" pitchFamily="50" charset="-128"/>
                          <a:ea typeface="+mn-ea"/>
                          <a:cs typeface="+mn-cs"/>
                        </a:rPr>
                        <a:t>Yahoo!</a:t>
                      </a:r>
                      <a:r>
                        <a:rPr kumimoji="1" lang="ja-JP" altLang="en-US" sz="1100" b="0" kern="1200">
                          <a:solidFill>
                            <a:srgbClr val="0D0D0D"/>
                          </a:solidFill>
                          <a:latin typeface="メイリオ" panose="020B0604030504040204" pitchFamily="50" charset="-128"/>
                          <a:ea typeface="+mn-ea"/>
                          <a:cs typeface="+mn-cs"/>
                        </a:rPr>
                        <a:t>ファイナンス、</a:t>
                      </a:r>
                      <a:r>
                        <a:rPr kumimoji="1" lang="en-US" altLang="ja-JP" sz="1100" b="0" kern="1200">
                          <a:solidFill>
                            <a:srgbClr val="0D0D0D"/>
                          </a:solidFill>
                          <a:latin typeface="メイリオ" panose="020B0604030504040204" pitchFamily="50" charset="-128"/>
                          <a:ea typeface="+mn-ea"/>
                          <a:cs typeface="+mn-cs"/>
                        </a:rPr>
                        <a:t>Yahoo! JAPAN</a:t>
                      </a:r>
                      <a:r>
                        <a:rPr kumimoji="1" lang="ja-JP" altLang="en-US" sz="1100" b="0" kern="1200">
                          <a:solidFill>
                            <a:srgbClr val="0D0D0D"/>
                          </a:solidFill>
                          <a:latin typeface="メイリオ" panose="020B0604030504040204" pitchFamily="50" charset="-128"/>
                          <a:ea typeface="+mn-ea"/>
                          <a:cs typeface="+mn-cs"/>
                        </a:rPr>
                        <a:t>　中面プライムディスプレイ</a:t>
                      </a:r>
                    </a:p>
                  </a:txBody>
                  <a:tcPr marL="163440" marR="163440" anchor="ctr">
                    <a:lnL w="12700" cmpd="sng">
                      <a:solidFill>
                        <a:srgbClr val="FFFFFF"/>
                      </a:solidFill>
                    </a:lnL>
                    <a:lnR w="12700" cmpd="sng">
                      <a:solidFill>
                        <a:srgbClr val="FFFFFF"/>
                      </a:solidFill>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3651884806"/>
                  </a:ext>
                </a:extLst>
              </a:tr>
              <a:tr h="28812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a:solidFill>
                            <a:schemeClr val="bg1"/>
                          </a:solidFill>
                          <a:latin typeface="Meiryo" panose="020B0604030504040204" pitchFamily="34" charset="-128"/>
                          <a:ea typeface="Meiryo" panose="020B0604030504040204" pitchFamily="34" charset="-128"/>
                        </a:rPr>
                        <a:t>2026/2/4(</a:t>
                      </a:r>
                      <a:r>
                        <a:rPr kumimoji="1" lang="ja-JP" altLang="en-US" sz="1100" b="0">
                          <a:solidFill>
                            <a:schemeClr val="bg1"/>
                          </a:solidFill>
                          <a:latin typeface="Meiryo" panose="020B0604030504040204" pitchFamily="34" charset="-128"/>
                          <a:ea typeface="Meiryo" panose="020B0604030504040204" pitchFamily="34" charset="-128"/>
                        </a:rPr>
                        <a:t>水</a:t>
                      </a:r>
                      <a:r>
                        <a:rPr kumimoji="1" lang="en-US" altLang="ja-JP" sz="1100" b="0">
                          <a:solidFill>
                            <a:schemeClr val="bg1"/>
                          </a:solidFill>
                          <a:latin typeface="Meiryo" panose="020B0604030504040204" pitchFamily="34" charset="-128"/>
                          <a:ea typeface="Meiryo" panose="020B0604030504040204" pitchFamily="34" charset="-128"/>
                        </a:rPr>
                        <a:t>)</a:t>
                      </a:r>
                      <a:endParaRPr kumimoji="1" lang="ja-JP" altLang="en-US" sz="1100" b="0">
                        <a:solidFill>
                          <a:schemeClr val="bg1"/>
                        </a:solidFill>
                        <a:latin typeface="Meiryo" panose="020B0604030504040204" pitchFamily="34" charset="-128"/>
                        <a:ea typeface="Meiryo" panose="020B0604030504040204" pitchFamily="34" charset="-128"/>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rgbClr val="0D0D0D"/>
                          </a:solidFill>
                          <a:latin typeface="メイリオ" panose="020B0604030504040204" pitchFamily="50" charset="-128"/>
                          <a:ea typeface="+mn-ea"/>
                          <a:cs typeface="+mn-cs"/>
                        </a:rPr>
                        <a:t>Yahoo!</a:t>
                      </a:r>
                      <a:r>
                        <a:rPr kumimoji="1" lang="ja-JP" altLang="en-US" sz="1100" b="0" kern="1200">
                          <a:solidFill>
                            <a:srgbClr val="0D0D0D"/>
                          </a:solidFill>
                          <a:latin typeface="メイリオ" panose="020B0604030504040204" pitchFamily="50" charset="-128"/>
                          <a:ea typeface="+mn-ea"/>
                          <a:cs typeface="+mn-cs"/>
                        </a:rPr>
                        <a:t>乗換案内</a:t>
                      </a:r>
                    </a:p>
                  </a:txBody>
                  <a:tcPr marL="163440" marR="163440"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3460911264"/>
                  </a:ext>
                </a:extLst>
              </a:tr>
              <a:tr h="28812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a:solidFill>
                            <a:schemeClr val="bg1"/>
                          </a:solidFill>
                          <a:latin typeface="Meiryo" panose="020B0604030504040204" pitchFamily="34" charset="-128"/>
                          <a:ea typeface="Meiryo" panose="020B0604030504040204" pitchFamily="34" charset="-128"/>
                        </a:rPr>
                        <a:t>2026/2</a:t>
                      </a:r>
                      <a:r>
                        <a:rPr kumimoji="1" lang="ja-JP" altLang="en-US" sz="1100" b="0">
                          <a:solidFill>
                            <a:schemeClr val="bg1"/>
                          </a:solidFill>
                          <a:latin typeface="Meiryo" panose="020B0604030504040204" pitchFamily="34" charset="-128"/>
                          <a:ea typeface="Meiryo" panose="020B0604030504040204" pitchFamily="34" charset="-128"/>
                        </a:rPr>
                        <a:t>　未定</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dirty="0">
                          <a:solidFill>
                            <a:srgbClr val="0D0D0D"/>
                          </a:solidFill>
                          <a:latin typeface="メイリオ" panose="020B0604030504040204" pitchFamily="50" charset="-128"/>
                          <a:ea typeface="+mn-ea"/>
                          <a:cs typeface="+mn-cs"/>
                        </a:rPr>
                        <a:t>LINE NEWS Top Ad</a:t>
                      </a:r>
                      <a:endParaRPr kumimoji="1" lang="ja-JP" altLang="en-US" sz="1100" b="0" kern="1200" dirty="0">
                        <a:solidFill>
                          <a:srgbClr val="0D0D0D"/>
                        </a:solidFill>
                        <a:latin typeface="メイリオ" panose="020B0604030504040204" pitchFamily="50" charset="-128"/>
                        <a:ea typeface="+mn-ea"/>
                        <a:cs typeface="+mn-cs"/>
                      </a:endParaRPr>
                    </a:p>
                  </a:txBody>
                  <a:tcPr marL="163440" marR="163440"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2488294094"/>
                  </a:ext>
                </a:extLst>
              </a:tr>
            </a:tbl>
          </a:graphicData>
        </a:graphic>
      </p:graphicFrame>
    </p:spTree>
    <p:extLst>
      <p:ext uri="{BB962C8B-B14F-4D97-AF65-F5344CB8AC3E}">
        <p14:creationId xmlns:p14="http://schemas.microsoft.com/office/powerpoint/2010/main" val="318667024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73C92D71-7843-67CE-1F23-D7173F0A5850}"/>
              </a:ext>
            </a:extLst>
          </p:cNvPr>
          <p:cNvSpPr>
            <a:spLocks noGrp="1"/>
          </p:cNvSpPr>
          <p:nvPr>
            <p:ph type="body" sz="quarter" idx="10"/>
          </p:nvPr>
        </p:nvSpPr>
        <p:spPr/>
        <p:txBody>
          <a:bodyPr/>
          <a:lstStyle/>
          <a:p>
            <a:r>
              <a:rPr lang="ja-JP" altLang="en-US" dirty="0">
                <a:solidFill>
                  <a:srgbClr val="000048"/>
                </a:solidFill>
              </a:rPr>
              <a:t>事前提案可否について</a:t>
            </a:r>
          </a:p>
        </p:txBody>
      </p:sp>
      <p:sp>
        <p:nvSpPr>
          <p:cNvPr id="3" name="角丸四角形 7">
            <a:extLst>
              <a:ext uri="{FF2B5EF4-FFF2-40B4-BE49-F238E27FC236}">
                <a16:creationId xmlns:a16="http://schemas.microsoft.com/office/drawing/2014/main" id="{76A39332-73CA-83B7-7551-2DFB43017C02}"/>
              </a:ext>
            </a:extLst>
          </p:cNvPr>
          <p:cNvSpPr/>
          <p:nvPr/>
        </p:nvSpPr>
        <p:spPr>
          <a:xfrm>
            <a:off x="479425" y="2356434"/>
            <a:ext cx="11233150" cy="432000"/>
          </a:xfrm>
          <a:prstGeom prst="roundRect">
            <a:avLst>
              <a:gd name="adj" fmla="val 50000"/>
            </a:avLst>
          </a:prstGeom>
          <a:solidFill>
            <a:schemeClr val="accent1">
              <a:alpha val="60000"/>
            </a:schemeClr>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rPr>
              <a:t>ご連絡いただきたい項目</a:t>
            </a:r>
          </a:p>
        </p:txBody>
      </p:sp>
      <p:graphicFrame>
        <p:nvGraphicFramePr>
          <p:cNvPr id="4" name="表 5">
            <a:extLst>
              <a:ext uri="{FF2B5EF4-FFF2-40B4-BE49-F238E27FC236}">
                <a16:creationId xmlns:a16="http://schemas.microsoft.com/office/drawing/2014/main" id="{381E9B76-EEA1-F91F-BD31-46B5BDD0AFFE}"/>
              </a:ext>
            </a:extLst>
          </p:cNvPr>
          <p:cNvGraphicFramePr>
            <a:graphicFrameLocks noGrp="1"/>
          </p:cNvGraphicFramePr>
          <p:nvPr>
            <p:extLst>
              <p:ext uri="{D42A27DB-BD31-4B8C-83A1-F6EECF244321}">
                <p14:modId xmlns:p14="http://schemas.microsoft.com/office/powerpoint/2010/main" val="3141934215"/>
              </p:ext>
            </p:extLst>
          </p:nvPr>
        </p:nvGraphicFramePr>
        <p:xfrm>
          <a:off x="479425" y="2976336"/>
          <a:ext cx="11233150" cy="3399774"/>
        </p:xfrm>
        <a:graphic>
          <a:graphicData uri="http://schemas.openxmlformats.org/drawingml/2006/table">
            <a:tbl>
              <a:tblPr/>
              <a:tblGrid>
                <a:gridCol w="4372123">
                  <a:extLst>
                    <a:ext uri="{9D8B030D-6E8A-4147-A177-3AD203B41FA5}">
                      <a16:colId xmlns:a16="http://schemas.microsoft.com/office/drawing/2014/main" val="2102268683"/>
                    </a:ext>
                  </a:extLst>
                </a:gridCol>
                <a:gridCol w="6861027">
                  <a:extLst>
                    <a:ext uri="{9D8B030D-6E8A-4147-A177-3AD203B41FA5}">
                      <a16:colId xmlns:a16="http://schemas.microsoft.com/office/drawing/2014/main" val="2884824288"/>
                    </a:ext>
                  </a:extLst>
                </a:gridCol>
              </a:tblGrid>
              <a:tr h="3172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広告商品名</a:t>
                      </a:r>
                    </a:p>
                  </a:txBody>
                  <a:tcPr marL="0" marR="0" marT="72000" marB="0" anchor="ctr">
                    <a:lnL w="12700" cmpd="sng">
                      <a:solidFill>
                        <a:srgbClr val="FFFFFF"/>
                      </a:solidFill>
                    </a:lnL>
                    <a:lnR w="19050" cap="flat" cmpd="sng" algn="ctr">
                      <a:solidFill>
                        <a:srgbClr val="FFFFFF"/>
                      </a:solidFill>
                      <a:prstDash val="solid"/>
                      <a:round/>
                      <a:headEnd type="none" w="med" len="med"/>
                      <a:tailEnd type="none" w="med" len="med"/>
                    </a:lnR>
                    <a:lnT w="12700" cmpd="sng">
                      <a:solidFill>
                        <a:srgbClr val="FFFFFF"/>
                      </a:solidFill>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alpha val="6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 altLang="ja-JP" sz="1400" b="0" i="0" dirty="0">
                          <a:solidFill>
                            <a:schemeClr val="tx2"/>
                          </a:solidFill>
                          <a:latin typeface="Meiryo" panose="020B0604030504040204" pitchFamily="34" charset="-128"/>
                          <a:ea typeface="Meiryo" panose="020B0604030504040204" pitchFamily="34" charset="-128"/>
                        </a:rPr>
                        <a:t>Yahoo! JAPAN</a:t>
                      </a:r>
                      <a:r>
                        <a:rPr kumimoji="1" lang="ja-JP" altLang="en-US" sz="1400" b="0" i="0" dirty="0">
                          <a:solidFill>
                            <a:schemeClr val="tx2"/>
                          </a:solidFill>
                          <a:latin typeface="Meiryo" panose="020B0604030504040204" pitchFamily="34" charset="-128"/>
                          <a:ea typeface="Meiryo" panose="020B0604030504040204" pitchFamily="34" charset="-128"/>
                        </a:rPr>
                        <a:t>トップページインタラクション企画</a:t>
                      </a: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127601938"/>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広告主</a:t>
                      </a:r>
                    </a:p>
                  </a:txBody>
                  <a:tcPr marL="0" marR="0" marT="72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alpha val="6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tx2"/>
                        </a:solidFill>
                        <a:latin typeface="Yu Gothic Medium" panose="020B0400000000000000" pitchFamily="34" charset="-128"/>
                        <a:ea typeface="Yu Gothic Medium" panose="020B0400000000000000"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097935829"/>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リンク先</a:t>
                      </a:r>
                      <a:r>
                        <a:rPr kumimoji="1" lang="en" altLang="ja-JP" sz="1200" b="0" i="0" dirty="0">
                          <a:solidFill>
                            <a:schemeClr val="bg1"/>
                          </a:solidFill>
                          <a:latin typeface="Meiryo" panose="020B0604030504040204" pitchFamily="34" charset="-128"/>
                          <a:ea typeface="Meiryo" panose="020B0604030504040204" pitchFamily="34" charset="-128"/>
                        </a:rPr>
                        <a:t>URL</a:t>
                      </a:r>
                      <a:endParaRPr kumimoji="1" lang="ja-JP" altLang="en-US" sz="1200" b="0" i="0" dirty="0">
                        <a:solidFill>
                          <a:schemeClr val="bg1"/>
                        </a:solidFill>
                        <a:latin typeface="Meiryo" panose="020B0604030504040204" pitchFamily="34" charset="-128"/>
                        <a:ea typeface="Meiryo" panose="020B0604030504040204" pitchFamily="34" charset="-128"/>
                      </a:endParaRPr>
                    </a:p>
                  </a:txBody>
                  <a:tcPr marL="0" marR="0" marT="72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alpha val="6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tx2"/>
                        </a:solidFill>
                        <a:latin typeface="Yu Gothic Medium" panose="020B0400000000000000" pitchFamily="34" charset="-128"/>
                        <a:ea typeface="Yu Gothic Medium" panose="020B0400000000000000"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705213913"/>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200" b="0" i="0" dirty="0">
                          <a:solidFill>
                            <a:schemeClr val="bg1"/>
                          </a:solidFill>
                          <a:latin typeface="Meiryo" panose="020B0604030504040204" pitchFamily="34" charset="-128"/>
                          <a:ea typeface="Meiryo" panose="020B0604030504040204" pitchFamily="34" charset="-128"/>
                        </a:rPr>
                        <a:t>LINE</a:t>
                      </a:r>
                      <a:r>
                        <a:rPr kumimoji="1" lang="ja-JP" altLang="en-US" sz="1200" b="0" i="0" dirty="0">
                          <a:solidFill>
                            <a:schemeClr val="bg1"/>
                          </a:solidFill>
                          <a:latin typeface="Meiryo" panose="020B0604030504040204" pitchFamily="34" charset="-128"/>
                          <a:ea typeface="Meiryo" panose="020B0604030504040204" pitchFamily="34" charset="-128"/>
                        </a:rPr>
                        <a:t>ヤフー営業担当者</a:t>
                      </a:r>
                    </a:p>
                  </a:txBody>
                  <a:tcPr marL="0" marR="0" marT="72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alpha val="6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tx2"/>
                        </a:solidFill>
                        <a:latin typeface="Yu Gothic Medium" panose="020B0400000000000000" pitchFamily="34" charset="-128"/>
                        <a:ea typeface="Yu Gothic Medium" panose="020B0400000000000000"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4251573193"/>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代理店</a:t>
                      </a:r>
                    </a:p>
                  </a:txBody>
                  <a:tcPr marL="0" marR="0" marT="72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alpha val="6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tx2"/>
                        </a:solidFill>
                        <a:latin typeface="Yu Gothic Medium" panose="020B0400000000000000" pitchFamily="34" charset="-128"/>
                        <a:ea typeface="Yu Gothic Medium" panose="020B0400000000000000"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502694705"/>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予約型対応アカウント</a:t>
                      </a:r>
                      <a:r>
                        <a:rPr kumimoji="1" lang="en" altLang="ja-JP" sz="1200" b="0" i="0" dirty="0">
                          <a:solidFill>
                            <a:schemeClr val="bg1"/>
                          </a:solidFill>
                          <a:latin typeface="Meiryo" panose="020B0604030504040204" pitchFamily="34" charset="-128"/>
                          <a:ea typeface="Meiryo" panose="020B0604030504040204" pitchFamily="34" charset="-128"/>
                        </a:rPr>
                        <a:t>ID</a:t>
                      </a:r>
                      <a:r>
                        <a:rPr kumimoji="1" lang="ja-JP" altLang="en" sz="1000" b="0" i="0" dirty="0">
                          <a:solidFill>
                            <a:schemeClr val="bg1"/>
                          </a:solidFill>
                          <a:latin typeface="Meiryo" panose="020B0604030504040204" pitchFamily="34" charset="-128"/>
                          <a:ea typeface="Meiryo" panose="020B0604030504040204" pitchFamily="34" charset="-128"/>
                        </a:rPr>
                        <a:t>（</a:t>
                      </a:r>
                      <a:r>
                        <a:rPr kumimoji="1" lang="ja-JP" altLang="en-US" sz="1000" b="0" i="0" dirty="0">
                          <a:solidFill>
                            <a:schemeClr val="bg1"/>
                          </a:solidFill>
                          <a:latin typeface="Meiryo" panose="020B0604030504040204" pitchFamily="34" charset="-128"/>
                          <a:ea typeface="Meiryo" panose="020B0604030504040204" pitchFamily="34" charset="-128"/>
                        </a:rPr>
                        <a:t>用意があれば）</a:t>
                      </a:r>
                    </a:p>
                  </a:txBody>
                  <a:tcPr marL="0" marR="0" marT="72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alpha val="6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tx2"/>
                        </a:solidFill>
                        <a:latin typeface="Yu Gothic Medium" panose="020B0400000000000000" pitchFamily="34" charset="-128"/>
                        <a:ea typeface="Yu Gothic Medium" panose="020B0400000000000000"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676607046"/>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掲載期間</a:t>
                      </a:r>
                    </a:p>
                  </a:txBody>
                  <a:tcPr marL="0" marR="0" marT="72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alpha val="6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tx2"/>
                        </a:solidFill>
                        <a:latin typeface="Yu Gothic Medium" panose="020B0400000000000000" pitchFamily="34" charset="-128"/>
                        <a:ea typeface="Yu Gothic Medium" panose="020B0400000000000000"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787020545"/>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プロモーション商品・内容</a:t>
                      </a:r>
                    </a:p>
                  </a:txBody>
                  <a:tcPr marL="0" marR="0" marT="72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alpha val="6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tx2"/>
                        </a:solidFill>
                        <a:latin typeface="Yu Gothic Medium" panose="020B0400000000000000" pitchFamily="34" charset="-128"/>
                        <a:ea typeface="Yu Gothic Medium" panose="020B0400000000000000"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441025398"/>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200" b="0" i="0" dirty="0">
                          <a:solidFill>
                            <a:schemeClr val="bg1"/>
                          </a:solidFill>
                          <a:latin typeface="Meiryo" panose="020B0604030504040204" pitchFamily="34" charset="-128"/>
                          <a:ea typeface="Meiryo" panose="020B0604030504040204" pitchFamily="34" charset="-128"/>
                        </a:rPr>
                        <a:t>Yahoo! JAPAN </a:t>
                      </a:r>
                      <a:r>
                        <a:rPr kumimoji="1" lang="ja-JP" altLang="en-US" sz="1200" b="0" i="0" dirty="0">
                          <a:solidFill>
                            <a:schemeClr val="bg1"/>
                          </a:solidFill>
                          <a:latin typeface="Meiryo" panose="020B0604030504040204" pitchFamily="34" charset="-128"/>
                          <a:ea typeface="Meiryo" panose="020B0604030504040204" pitchFamily="34" charset="-128"/>
                        </a:rPr>
                        <a:t>トップページインタラクション企画で</a:t>
                      </a:r>
                      <a:endParaRPr kumimoji="1" lang="en-US" altLang="ja-JP" sz="1200" b="0" i="0" dirty="0">
                        <a:solidFill>
                          <a:schemeClr val="bg1"/>
                        </a:solidFill>
                        <a:latin typeface="Meiryo" panose="020B0604030504040204" pitchFamily="34" charset="-128"/>
                        <a:ea typeface="Meiryo" panose="020B0604030504040204" pitchFamily="34" charset="-128"/>
                      </a:endParaRPr>
                    </a:p>
                    <a:p>
                      <a:pPr algn="ctr"/>
                      <a:r>
                        <a:rPr kumimoji="1" lang="ja-JP" altLang="en-US" sz="1200" b="0" i="0" dirty="0">
                          <a:solidFill>
                            <a:schemeClr val="bg1"/>
                          </a:solidFill>
                          <a:latin typeface="Meiryo" panose="020B0604030504040204" pitchFamily="34" charset="-128"/>
                          <a:ea typeface="Meiryo" panose="020B0604030504040204" pitchFamily="34" charset="-128"/>
                        </a:rPr>
                        <a:t>実現したいこと</a:t>
                      </a:r>
                      <a:r>
                        <a:rPr kumimoji="1" lang="ja-JP" altLang="en-US" sz="1000" b="0" i="0" dirty="0">
                          <a:solidFill>
                            <a:schemeClr val="bg1"/>
                          </a:solidFill>
                          <a:latin typeface="Meiryo" panose="020B0604030504040204" pitchFamily="34" charset="-128"/>
                          <a:ea typeface="Meiryo" panose="020B0604030504040204" pitchFamily="34" charset="-128"/>
                        </a:rPr>
                        <a:t>（コンテンツイメージなど）</a:t>
                      </a:r>
                    </a:p>
                  </a:txBody>
                  <a:tcPr marL="0" marR="0" marT="72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alpha val="6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tx2"/>
                        </a:solidFill>
                        <a:latin typeface="Yu Gothic Medium" panose="020B0400000000000000" pitchFamily="34" charset="-128"/>
                        <a:ea typeface="Yu Gothic Medium" panose="020B0400000000000000"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4251692299"/>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懸念点</a:t>
                      </a:r>
                    </a:p>
                  </a:txBody>
                  <a:tcPr marL="0" marR="0" marT="72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alpha val="6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tx2"/>
                        </a:solidFill>
                        <a:latin typeface="Yu Gothic Medium" panose="020B0400000000000000" pitchFamily="34" charset="-128"/>
                        <a:ea typeface="Yu Gothic Medium" panose="020B0400000000000000"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220880169"/>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備考</a:t>
                      </a:r>
                    </a:p>
                  </a:txBody>
                  <a:tcPr marL="0" marR="0" marT="72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chemeClr val="accent1">
                        <a:alpha val="6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D0D0D"/>
                          </a:solidFill>
                          <a:effectLst/>
                          <a:uLnTx/>
                          <a:uFillTx/>
                          <a:latin typeface="メイリオ" panose="020B0604030504040204" pitchFamily="50" charset="-128"/>
                          <a:ea typeface="+mn-ea"/>
                          <a:cs typeface="+mn-cs"/>
                        </a:rPr>
                        <a:t>※</a:t>
                      </a:r>
                      <a:r>
                        <a:rPr kumimoji="1" lang="ja-JP" altLang="en-US" sz="1000" b="0" i="0" u="none" strike="noStrike" kern="1200" cap="none" spc="0" normalizeH="0" baseline="0" noProof="0" dirty="0">
                          <a:ln>
                            <a:noFill/>
                          </a:ln>
                          <a:solidFill>
                            <a:srgbClr val="0D0D0D"/>
                          </a:solidFill>
                          <a:effectLst/>
                          <a:uLnTx/>
                          <a:uFillTx/>
                          <a:latin typeface="メイリオ" panose="020B0604030504040204" pitchFamily="50" charset="-128"/>
                          <a:ea typeface="+mn-ea"/>
                          <a:cs typeface="+mn-cs"/>
                        </a:rPr>
                        <a:t>掲載をご希望の広告主様の業種、商品、サービスが、本セールスシートに記載の「掲載制限カテゴリー」に該当しないかを確認いただいた上で、本備考欄に「掲載制限カテゴリーに該当しないことを確認済み」と記載</a:t>
                      </a: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924746215"/>
                  </a:ext>
                </a:extLst>
              </a:tr>
            </a:tbl>
          </a:graphicData>
        </a:graphic>
      </p:graphicFrame>
      <p:sp>
        <p:nvSpPr>
          <p:cNvPr id="8" name="テキスト プレースホルダー 4">
            <a:extLst>
              <a:ext uri="{FF2B5EF4-FFF2-40B4-BE49-F238E27FC236}">
                <a16:creationId xmlns:a16="http://schemas.microsoft.com/office/drawing/2014/main" id="{D570F16E-9F67-318B-F822-584A5815F7D7}"/>
              </a:ext>
            </a:extLst>
          </p:cNvPr>
          <p:cNvSpPr>
            <a:spLocks noGrp="1"/>
          </p:cNvSpPr>
          <p:nvPr>
            <p:ph type="body" sz="quarter" idx="11"/>
          </p:nvPr>
        </p:nvSpPr>
        <p:spPr>
          <a:xfrm>
            <a:off x="587374" y="1098189"/>
            <a:ext cx="11014609" cy="792088"/>
          </a:xfrm>
        </p:spPr>
        <p:txBody>
          <a:bodyPr/>
          <a:lstStyle/>
          <a:p>
            <a:r>
              <a:rPr lang="ja-JP" altLang="en-US" dirty="0"/>
              <a:t>本セールスシートに記載の「掲載制限カテゴリー」に基づいて事前提案可否をさせていただきます。ただし、「掲載制限カテゴリー」に</a:t>
            </a:r>
          </a:p>
          <a:p>
            <a:r>
              <a:rPr lang="ja-JP" altLang="en-US" dirty="0"/>
              <a:t>該当しない業種やサービスでも、制作スケジュールが確保できない場合は実施いただけないことがございます。</a:t>
            </a:r>
          </a:p>
          <a:p>
            <a:r>
              <a:rPr lang="ja-JP" altLang="en-US" dirty="0"/>
              <a:t>本商品への掲載をご希望の場合は、弊社担当営業宛に以下の項目をご連絡ください。</a:t>
            </a:r>
          </a:p>
          <a:p>
            <a:r>
              <a:rPr lang="ja-JP" altLang="en-US" dirty="0"/>
              <a:t>回答まで最大</a:t>
            </a:r>
            <a:r>
              <a:rPr lang="en-US" altLang="ja-JP" dirty="0"/>
              <a:t>5</a:t>
            </a:r>
            <a:r>
              <a:rPr lang="ja-JP" altLang="en-US" dirty="0"/>
              <a:t>営業日いただきます。</a:t>
            </a:r>
          </a:p>
          <a:p>
            <a:endParaRPr lang="ja-JP" altLang="en-US" dirty="0"/>
          </a:p>
          <a:p>
            <a:endParaRPr lang="ja-JP" altLang="en-US" dirty="0"/>
          </a:p>
        </p:txBody>
      </p:sp>
    </p:spTree>
    <p:extLst>
      <p:ext uri="{BB962C8B-B14F-4D97-AF65-F5344CB8AC3E}">
        <p14:creationId xmlns:p14="http://schemas.microsoft.com/office/powerpoint/2010/main" val="146840508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1">
            <a:extLst>
              <a:ext uri="{FF2B5EF4-FFF2-40B4-BE49-F238E27FC236}">
                <a16:creationId xmlns:a16="http://schemas.microsoft.com/office/drawing/2014/main" id="{004778BF-4AA1-D8A8-BF0F-A06845925231}"/>
              </a:ext>
            </a:extLst>
          </p:cNvPr>
          <p:cNvSpPr>
            <a:spLocks noGrp="1"/>
          </p:cNvSpPr>
          <p:nvPr>
            <p:ph type="body" sz="quarter" idx="10"/>
          </p:nvPr>
        </p:nvSpPr>
        <p:spPr>
          <a:xfrm>
            <a:off x="1887808" y="272782"/>
            <a:ext cx="8136904" cy="335028"/>
          </a:xfrm>
        </p:spPr>
        <p:txBody>
          <a:bodyPr/>
          <a:lstStyle/>
          <a:p>
            <a:r>
              <a:rPr lang="ja-JP" altLang="en-US" dirty="0">
                <a:solidFill>
                  <a:srgbClr val="000048"/>
                </a:solidFill>
              </a:rPr>
              <a:t>企画ページの制作費・掲載のお申し込み方法</a:t>
            </a:r>
          </a:p>
        </p:txBody>
      </p:sp>
      <p:sp>
        <p:nvSpPr>
          <p:cNvPr id="5" name="テキスト プレースホルダー 2">
            <a:extLst>
              <a:ext uri="{FF2B5EF4-FFF2-40B4-BE49-F238E27FC236}">
                <a16:creationId xmlns:a16="http://schemas.microsoft.com/office/drawing/2014/main" id="{C0DC902A-3056-3884-129B-8480D8F2923A}"/>
              </a:ext>
            </a:extLst>
          </p:cNvPr>
          <p:cNvSpPr>
            <a:spLocks noGrp="1"/>
          </p:cNvSpPr>
          <p:nvPr>
            <p:ph type="body" sz="quarter" idx="11"/>
          </p:nvPr>
        </p:nvSpPr>
        <p:spPr>
          <a:xfrm>
            <a:off x="587374" y="1098189"/>
            <a:ext cx="11014609" cy="792088"/>
          </a:xfrm>
        </p:spPr>
        <p:txBody>
          <a:bodyPr/>
          <a:lstStyle/>
          <a:p>
            <a:r>
              <a:rPr lang="en-US" altLang="ja-JP" dirty="0"/>
              <a:t>※</a:t>
            </a:r>
            <a:r>
              <a:rPr lang="ja-JP" altLang="en-US"/>
              <a:t>広告主様の代理人となる代理店様によっては、本商品をお申し込みいただけない場合がございますので、</a:t>
            </a:r>
          </a:p>
          <a:p>
            <a:r>
              <a:rPr lang="ja-JP" altLang="en-US"/>
              <a:t>　お申し込み前に弊社担当営業までお問い合わせください。</a:t>
            </a:r>
          </a:p>
          <a:p>
            <a:endParaRPr lang="ja-JP" altLang="en-US"/>
          </a:p>
        </p:txBody>
      </p:sp>
      <p:sp>
        <p:nvSpPr>
          <p:cNvPr id="6" name="テキスト プレースホルダー 2">
            <a:extLst>
              <a:ext uri="{FF2B5EF4-FFF2-40B4-BE49-F238E27FC236}">
                <a16:creationId xmlns:a16="http://schemas.microsoft.com/office/drawing/2014/main" id="{BAEC6B68-DF09-F5F3-9AEA-4F274941ECF8}"/>
              </a:ext>
            </a:extLst>
          </p:cNvPr>
          <p:cNvSpPr txBox="1">
            <a:spLocks/>
          </p:cNvSpPr>
          <p:nvPr/>
        </p:nvSpPr>
        <p:spPr>
          <a:xfrm>
            <a:off x="587374" y="1793905"/>
            <a:ext cx="11014609" cy="1096601"/>
          </a:xfrm>
          <a:prstGeom prst="rect">
            <a:avLst/>
          </a:prstGeom>
        </p:spPr>
        <p:txBody>
          <a:bodyPr lIns="0" tIns="0" rIns="0" bIns="0"/>
          <a:lstStyle>
            <a:lvl1pPr marL="0" indent="0" algn="l" defTabSz="914400" rtl="0" eaLnBrk="1" latinLnBrk="0" hangingPunct="1">
              <a:lnSpc>
                <a:spcPct val="130000"/>
              </a:lnSpc>
              <a:spcBef>
                <a:spcPts val="0"/>
              </a:spcBef>
              <a:buFont typeface="Arial" panose="020B0604020202020204" pitchFamily="34" charset="0"/>
              <a:buNone/>
              <a:defRPr kumimoji="1" sz="1400" kern="1200">
                <a:solidFill>
                  <a:schemeClr val="tx2"/>
                </a:solidFill>
                <a:latin typeface="Meiryo" panose="020B0604030504040204" pitchFamily="34" charset="-128"/>
                <a:ea typeface="Meiryo" panose="020B0604030504040204" pitchFamily="34"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fontAlgn="auto">
              <a:spcAft>
                <a:spcPts val="0"/>
              </a:spcAft>
            </a:pPr>
            <a:r>
              <a:rPr lang="ja-JP" altLang="en-US" dirty="0"/>
              <a:t>企画ページの制作・掲載については、以下のフローに沿ってお申し込みの上、</a:t>
            </a:r>
            <a:r>
              <a:rPr lang="ja-JP" altLang="en-US" dirty="0">
                <a:solidFill>
                  <a:schemeClr val="accent4"/>
                </a:solidFill>
              </a:rPr>
              <a:t>クリエイティブ制作委託約款の第</a:t>
            </a:r>
            <a:r>
              <a:rPr lang="en-US" altLang="ja-JP" dirty="0">
                <a:solidFill>
                  <a:schemeClr val="accent4"/>
                </a:solidFill>
              </a:rPr>
              <a:t>9</a:t>
            </a:r>
            <a:r>
              <a:rPr lang="ja-JP" altLang="en-US" dirty="0">
                <a:solidFill>
                  <a:schemeClr val="accent4"/>
                </a:solidFill>
              </a:rPr>
              <a:t>条第</a:t>
            </a:r>
            <a:r>
              <a:rPr lang="en-US" altLang="ja-JP" dirty="0">
                <a:solidFill>
                  <a:schemeClr val="accent4"/>
                </a:solidFill>
              </a:rPr>
              <a:t>1</a:t>
            </a:r>
            <a:r>
              <a:rPr lang="ja-JP" altLang="en-US" dirty="0">
                <a:solidFill>
                  <a:schemeClr val="accent4"/>
                </a:solidFill>
              </a:rPr>
              <a:t>項</a:t>
            </a:r>
            <a:r>
              <a:rPr lang="en-US" altLang="ja-JP" dirty="0">
                <a:solidFill>
                  <a:schemeClr val="accent4"/>
                </a:solidFill>
              </a:rPr>
              <a:t>(2)</a:t>
            </a:r>
            <a:r>
              <a:rPr lang="ja-JP" altLang="en-US" dirty="0">
                <a:solidFill>
                  <a:schemeClr val="accent4"/>
                </a:solidFill>
              </a:rPr>
              <a:t>支払条件</a:t>
            </a:r>
            <a:r>
              <a:rPr lang="en-US" altLang="ja-JP" dirty="0">
                <a:solidFill>
                  <a:schemeClr val="accent4"/>
                </a:solidFill>
              </a:rPr>
              <a:t>2</a:t>
            </a:r>
            <a:r>
              <a:rPr lang="ja-JP" altLang="en-US" dirty="0"/>
              <a:t>に</a:t>
            </a:r>
          </a:p>
          <a:p>
            <a:pPr fontAlgn="auto">
              <a:spcAft>
                <a:spcPts val="0"/>
              </a:spcAft>
            </a:pPr>
            <a:r>
              <a:rPr lang="ja-JP" altLang="en-US" dirty="0"/>
              <a:t>したがってお支払いいただきます。また、広告配信のお申し込みが必要な場合、広告配信については別途広告管理ツールにてお申し込み</a:t>
            </a:r>
          </a:p>
          <a:p>
            <a:pPr fontAlgn="auto">
              <a:spcAft>
                <a:spcPts val="0"/>
              </a:spcAft>
            </a:pPr>
            <a:r>
              <a:rPr lang="ja-JP" altLang="en-US" dirty="0"/>
              <a:t>いただくこととなりますので、当該広告商品のお申し込み方法をご確認ください。</a:t>
            </a:r>
          </a:p>
          <a:p>
            <a:pPr fontAlgn="auto">
              <a:spcAft>
                <a:spcPts val="0"/>
              </a:spcAft>
            </a:pPr>
            <a:r>
              <a:rPr lang="ja-JP" altLang="en-US" dirty="0">
                <a:latin typeface="Meiryo"/>
                <a:ea typeface="Meiryo"/>
              </a:rPr>
              <a:t>お申し込みツールのマニュアル資料「</a:t>
            </a:r>
            <a:r>
              <a:rPr lang="en-US" altLang="ja-JP" dirty="0">
                <a:latin typeface="メイリオ"/>
                <a:ea typeface="Meiryo"/>
                <a:hlinkClick r:id="rId2"/>
              </a:rPr>
              <a:t>LINE Biz Process Manager </a:t>
            </a:r>
            <a:r>
              <a:rPr lang="ja-JP" altLang="en-US" dirty="0">
                <a:latin typeface="メイリオ"/>
                <a:ea typeface="Meiryo"/>
                <a:hlinkClick r:id="rId2"/>
              </a:rPr>
              <a:t>操作マニュアル</a:t>
            </a:r>
            <a:r>
              <a:rPr lang="ja-JP" altLang="en-US" dirty="0">
                <a:latin typeface="Meiryo"/>
                <a:ea typeface="Meiryo"/>
              </a:rPr>
              <a:t>」も併せてご参照ください。</a:t>
            </a:r>
          </a:p>
          <a:p>
            <a:pPr fontAlgn="auto">
              <a:spcAft>
                <a:spcPts val="0"/>
              </a:spcAft>
            </a:pPr>
            <a:endParaRPr lang="ja-JP" altLang="en-US" dirty="0"/>
          </a:p>
        </p:txBody>
      </p:sp>
      <p:sp>
        <p:nvSpPr>
          <p:cNvPr id="7" name="正方形/長方形 6">
            <a:extLst>
              <a:ext uri="{FF2B5EF4-FFF2-40B4-BE49-F238E27FC236}">
                <a16:creationId xmlns:a16="http://schemas.microsoft.com/office/drawing/2014/main" id="{6771029A-9DA6-19B2-6A31-DF82BF873E50}"/>
              </a:ext>
            </a:extLst>
          </p:cNvPr>
          <p:cNvSpPr/>
          <p:nvPr/>
        </p:nvSpPr>
        <p:spPr>
          <a:xfrm>
            <a:off x="623394" y="4852308"/>
            <a:ext cx="11089179" cy="943443"/>
          </a:xfrm>
          <a:prstGeom prst="rect">
            <a:avLst/>
          </a:prstGeom>
          <a:solidFill>
            <a:srgbClr val="FFFFFF"/>
          </a:solidFill>
          <a:ln w="9525" cap="flat" cmpd="sng" algn="ctr">
            <a:solidFill>
              <a:srgbClr val="656565"/>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endParaRPr kumimoji="0" lang="ja-JP" altLang="en-US" kern="0" dirty="0">
              <a:solidFill>
                <a:srgbClr val="000000"/>
              </a:solidFill>
              <a:latin typeface="Meiryo" panose="020B0604030504040204" pitchFamily="34" charset="-128"/>
            </a:endParaRPr>
          </a:p>
        </p:txBody>
      </p:sp>
      <p:sp>
        <p:nvSpPr>
          <p:cNvPr id="12" name="正方形/長方形 11">
            <a:extLst>
              <a:ext uri="{FF2B5EF4-FFF2-40B4-BE49-F238E27FC236}">
                <a16:creationId xmlns:a16="http://schemas.microsoft.com/office/drawing/2014/main" id="{E4C3DD2E-44D3-8907-1D08-DC2BD1567D1F}"/>
              </a:ext>
            </a:extLst>
          </p:cNvPr>
          <p:cNvSpPr/>
          <p:nvPr/>
        </p:nvSpPr>
        <p:spPr>
          <a:xfrm>
            <a:off x="623394" y="3589825"/>
            <a:ext cx="11089179" cy="943443"/>
          </a:xfrm>
          <a:prstGeom prst="rect">
            <a:avLst/>
          </a:prstGeom>
          <a:solidFill>
            <a:srgbClr val="FFFFFF"/>
          </a:solid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endParaRPr kumimoji="0" lang="ja-JP" altLang="en-US" kern="0" dirty="0">
              <a:solidFill>
                <a:srgbClr val="000000"/>
              </a:solidFill>
              <a:latin typeface="Meiryo" panose="020B0604030504040204" pitchFamily="34" charset="-128"/>
            </a:endParaRPr>
          </a:p>
        </p:txBody>
      </p:sp>
      <p:grpSp>
        <p:nvGrpSpPr>
          <p:cNvPr id="13" name="グループ化 12">
            <a:extLst>
              <a:ext uri="{FF2B5EF4-FFF2-40B4-BE49-F238E27FC236}">
                <a16:creationId xmlns:a16="http://schemas.microsoft.com/office/drawing/2014/main" id="{9BE082D8-CDB6-9A32-9A4F-03D41A92B6B1}"/>
              </a:ext>
            </a:extLst>
          </p:cNvPr>
          <p:cNvGrpSpPr/>
          <p:nvPr/>
        </p:nvGrpSpPr>
        <p:grpSpPr>
          <a:xfrm>
            <a:off x="497907" y="4662865"/>
            <a:ext cx="885476" cy="1134053"/>
            <a:chOff x="455043" y="4012565"/>
            <a:chExt cx="885476" cy="1134053"/>
          </a:xfrm>
        </p:grpSpPr>
        <p:sp>
          <p:nvSpPr>
            <p:cNvPr id="14" name="直角三角形 13">
              <a:extLst>
                <a:ext uri="{FF2B5EF4-FFF2-40B4-BE49-F238E27FC236}">
                  <a16:creationId xmlns:a16="http://schemas.microsoft.com/office/drawing/2014/main" id="{E7D8EFA7-B4A2-CD8D-59D0-7FFA813826D6}"/>
                </a:ext>
              </a:extLst>
            </p:cNvPr>
            <p:cNvSpPr>
              <a:spLocks noChangeAspect="1"/>
            </p:cNvSpPr>
            <p:nvPr/>
          </p:nvSpPr>
          <p:spPr>
            <a:xfrm rot="10800000">
              <a:off x="462842" y="5043512"/>
              <a:ext cx="157590" cy="103106"/>
            </a:xfrm>
            <a:prstGeom prst="rtTriangle">
              <a:avLst/>
            </a:prstGeom>
            <a:solidFill>
              <a:srgbClr val="000000"/>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endParaRPr kumimoji="0" lang="ja-JP" altLang="en-US" kern="0" dirty="0">
                <a:solidFill>
                  <a:srgbClr val="000000"/>
                </a:solidFill>
                <a:latin typeface="Meiryo" panose="020B0604030504040204" pitchFamily="34" charset="-128"/>
              </a:endParaRPr>
            </a:p>
          </p:txBody>
        </p:sp>
        <p:sp>
          <p:nvSpPr>
            <p:cNvPr id="15" name="角丸四角形 82">
              <a:extLst>
                <a:ext uri="{FF2B5EF4-FFF2-40B4-BE49-F238E27FC236}">
                  <a16:creationId xmlns:a16="http://schemas.microsoft.com/office/drawing/2014/main" id="{6716850C-2089-D302-A902-EBB386E4E523}"/>
                </a:ext>
              </a:extLst>
            </p:cNvPr>
            <p:cNvSpPr/>
            <p:nvPr/>
          </p:nvSpPr>
          <p:spPr>
            <a:xfrm>
              <a:off x="455043" y="4012565"/>
              <a:ext cx="885476" cy="1036964"/>
            </a:xfrm>
            <a:prstGeom prst="roundRect">
              <a:avLst>
                <a:gd name="adj" fmla="val 2711"/>
              </a:avLst>
            </a:prstGeom>
            <a:solidFill>
              <a:srgbClr val="656565"/>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r>
                <a:rPr kumimoji="0" lang="ja-JP" altLang="en-US" sz="1200" b="1" kern="0">
                  <a:solidFill>
                    <a:srgbClr val="FFFFFF"/>
                  </a:solidFill>
                  <a:latin typeface="Meiryo" panose="020B0604030504040204" pitchFamily="34" charset="-128"/>
                </a:rPr>
                <a:t>代理店様</a:t>
              </a:r>
              <a:endParaRPr kumimoji="0" lang="ja-JP" altLang="en-US" sz="1200" b="1" kern="0" dirty="0">
                <a:solidFill>
                  <a:srgbClr val="FFFFFF"/>
                </a:solidFill>
                <a:latin typeface="Meiryo" panose="020B0604030504040204" pitchFamily="34" charset="-128"/>
              </a:endParaRPr>
            </a:p>
          </p:txBody>
        </p:sp>
      </p:grpSp>
      <p:sp>
        <p:nvSpPr>
          <p:cNvPr id="16" name="直角三角形 15">
            <a:extLst>
              <a:ext uri="{FF2B5EF4-FFF2-40B4-BE49-F238E27FC236}">
                <a16:creationId xmlns:a16="http://schemas.microsoft.com/office/drawing/2014/main" id="{05FBAF7A-32DA-20B2-2135-6FC46B55FD62}"/>
              </a:ext>
            </a:extLst>
          </p:cNvPr>
          <p:cNvSpPr>
            <a:spLocks noChangeAspect="1"/>
          </p:cNvSpPr>
          <p:nvPr/>
        </p:nvSpPr>
        <p:spPr>
          <a:xfrm rot="10800000">
            <a:off x="1197343" y="4700303"/>
            <a:ext cx="108000" cy="108000"/>
          </a:xfrm>
          <a:prstGeom prst="rtTriangl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endParaRPr kumimoji="0" lang="ja-JP" altLang="en-US" kern="0" dirty="0">
              <a:solidFill>
                <a:srgbClr val="000000"/>
              </a:solidFill>
              <a:latin typeface="Meiryo" panose="020B0604030504040204" pitchFamily="34" charset="-128"/>
            </a:endParaRPr>
          </a:p>
        </p:txBody>
      </p:sp>
      <p:grpSp>
        <p:nvGrpSpPr>
          <p:cNvPr id="17" name="グループ化 16">
            <a:extLst>
              <a:ext uri="{FF2B5EF4-FFF2-40B4-BE49-F238E27FC236}">
                <a16:creationId xmlns:a16="http://schemas.microsoft.com/office/drawing/2014/main" id="{4089D61E-0A11-52B3-C4D8-5C71BADF2DAB}"/>
              </a:ext>
            </a:extLst>
          </p:cNvPr>
          <p:cNvGrpSpPr/>
          <p:nvPr/>
        </p:nvGrpSpPr>
        <p:grpSpPr>
          <a:xfrm>
            <a:off x="497907" y="3402715"/>
            <a:ext cx="885476" cy="1130553"/>
            <a:chOff x="497907" y="3402715"/>
            <a:chExt cx="885476" cy="1130553"/>
          </a:xfrm>
        </p:grpSpPr>
        <p:sp>
          <p:nvSpPr>
            <p:cNvPr id="18" name="角丸四角形 75">
              <a:extLst>
                <a:ext uri="{FF2B5EF4-FFF2-40B4-BE49-F238E27FC236}">
                  <a16:creationId xmlns:a16="http://schemas.microsoft.com/office/drawing/2014/main" id="{4FC7B898-A914-683F-F6E7-09F473A91FA9}"/>
                </a:ext>
              </a:extLst>
            </p:cNvPr>
            <p:cNvSpPr/>
            <p:nvPr/>
          </p:nvSpPr>
          <p:spPr>
            <a:xfrm>
              <a:off x="497907" y="3402715"/>
              <a:ext cx="885476" cy="1036964"/>
            </a:xfrm>
            <a:prstGeom prst="roundRect">
              <a:avLst>
                <a:gd name="adj" fmla="val 2711"/>
              </a:avLst>
            </a:prstGeom>
            <a:solidFill>
              <a:srgbClr val="000048"/>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r>
                <a:rPr kumimoji="0" lang="en-US" altLang="ja-JP" sz="1200" b="1" kern="0" dirty="0">
                  <a:solidFill>
                    <a:srgbClr val="FFFFFF"/>
                  </a:solidFill>
                  <a:latin typeface="Meiryo" panose="020B0604030504040204" pitchFamily="34" charset="-128"/>
                </a:rPr>
                <a:t>LINE</a:t>
              </a:r>
            </a:p>
            <a:p>
              <a:pPr algn="ctr" eaLnBrk="0" fontAlgn="base" hangingPunct="0">
                <a:spcBef>
                  <a:spcPct val="0"/>
                </a:spcBef>
                <a:spcAft>
                  <a:spcPct val="0"/>
                </a:spcAft>
                <a:defRPr/>
              </a:pPr>
              <a:r>
                <a:rPr kumimoji="0" lang="ja-JP" altLang="en-US" sz="1200" b="1" kern="0" dirty="0">
                  <a:solidFill>
                    <a:srgbClr val="FFFFFF"/>
                  </a:solidFill>
                  <a:latin typeface="Meiryo" panose="020B0604030504040204" pitchFamily="34" charset="-128"/>
                </a:rPr>
                <a:t>ヤフー</a:t>
              </a:r>
            </a:p>
          </p:txBody>
        </p:sp>
        <p:sp>
          <p:nvSpPr>
            <p:cNvPr id="19" name="直角三角形 18">
              <a:extLst>
                <a:ext uri="{FF2B5EF4-FFF2-40B4-BE49-F238E27FC236}">
                  <a16:creationId xmlns:a16="http://schemas.microsoft.com/office/drawing/2014/main" id="{9BED7967-899F-042D-FC39-D60D07B42897}"/>
                </a:ext>
              </a:extLst>
            </p:cNvPr>
            <p:cNvSpPr>
              <a:spLocks noChangeAspect="1"/>
            </p:cNvSpPr>
            <p:nvPr/>
          </p:nvSpPr>
          <p:spPr>
            <a:xfrm rot="10800000">
              <a:off x="505706" y="4430162"/>
              <a:ext cx="157590" cy="103106"/>
            </a:xfrm>
            <a:prstGeom prst="rtTriangle">
              <a:avLst/>
            </a:prstGeom>
            <a:solidFill>
              <a:srgbClr val="00003E"/>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endParaRPr kumimoji="0" lang="ja-JP" altLang="en-US" kern="0" dirty="0">
                <a:solidFill>
                  <a:srgbClr val="000000"/>
                </a:solidFill>
                <a:latin typeface="Meiryo" panose="020B0604030504040204" pitchFamily="34" charset="-128"/>
              </a:endParaRPr>
            </a:p>
          </p:txBody>
        </p:sp>
        <p:sp>
          <p:nvSpPr>
            <p:cNvPr id="20" name="直角三角形 19">
              <a:extLst>
                <a:ext uri="{FF2B5EF4-FFF2-40B4-BE49-F238E27FC236}">
                  <a16:creationId xmlns:a16="http://schemas.microsoft.com/office/drawing/2014/main" id="{12717D24-009E-0BEE-33C6-BFFFC77CCBEC}"/>
                </a:ext>
              </a:extLst>
            </p:cNvPr>
            <p:cNvSpPr>
              <a:spLocks noChangeAspect="1"/>
            </p:cNvSpPr>
            <p:nvPr/>
          </p:nvSpPr>
          <p:spPr>
            <a:xfrm rot="10800000">
              <a:off x="1197343" y="3438736"/>
              <a:ext cx="108000" cy="108000"/>
            </a:xfrm>
            <a:prstGeom prst="rtTriangl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endParaRPr kumimoji="0" lang="ja-JP" altLang="en-US" kern="0" dirty="0">
                <a:solidFill>
                  <a:srgbClr val="000000"/>
                </a:solidFill>
                <a:latin typeface="Meiryo" panose="020B0604030504040204" pitchFamily="34" charset="-128"/>
              </a:endParaRPr>
            </a:p>
          </p:txBody>
        </p:sp>
        <p:cxnSp>
          <p:nvCxnSpPr>
            <p:cNvPr id="21" name="直線コネクタ 20">
              <a:extLst>
                <a:ext uri="{FF2B5EF4-FFF2-40B4-BE49-F238E27FC236}">
                  <a16:creationId xmlns:a16="http://schemas.microsoft.com/office/drawing/2014/main" id="{BA2575AA-26AC-75D3-1BA0-BA6AF96D82BB}"/>
                </a:ext>
              </a:extLst>
            </p:cNvPr>
            <p:cNvCxnSpPr/>
            <p:nvPr/>
          </p:nvCxnSpPr>
          <p:spPr>
            <a:xfrm>
              <a:off x="620432" y="4070300"/>
              <a:ext cx="576000" cy="0"/>
            </a:xfrm>
            <a:prstGeom prst="line">
              <a:avLst/>
            </a:prstGeom>
            <a:noFill/>
            <a:ln w="12700" cap="flat" cmpd="sng" algn="ctr">
              <a:solidFill>
                <a:srgbClr val="FFFFFF"/>
              </a:solidFill>
              <a:prstDash val="solid"/>
            </a:ln>
            <a:effectLst/>
          </p:spPr>
        </p:cxnSp>
      </p:grpSp>
      <p:cxnSp>
        <p:nvCxnSpPr>
          <p:cNvPr id="22" name="直線コネクタ 21">
            <a:extLst>
              <a:ext uri="{FF2B5EF4-FFF2-40B4-BE49-F238E27FC236}">
                <a16:creationId xmlns:a16="http://schemas.microsoft.com/office/drawing/2014/main" id="{0CFE2A13-B0FE-A1AB-98C9-95A9EC735FF8}"/>
              </a:ext>
            </a:extLst>
          </p:cNvPr>
          <p:cNvCxnSpPr/>
          <p:nvPr/>
        </p:nvCxnSpPr>
        <p:spPr>
          <a:xfrm>
            <a:off x="597070" y="5345393"/>
            <a:ext cx="576000" cy="0"/>
          </a:xfrm>
          <a:prstGeom prst="line">
            <a:avLst/>
          </a:prstGeom>
          <a:noFill/>
          <a:ln w="12700" cap="flat" cmpd="sng" algn="ctr">
            <a:solidFill>
              <a:srgbClr val="FFFFFF"/>
            </a:solidFill>
            <a:prstDash val="solid"/>
          </a:ln>
          <a:effectLst/>
        </p:spPr>
      </p:cxnSp>
      <p:sp>
        <p:nvSpPr>
          <p:cNvPr id="23" name="タイトル 2">
            <a:extLst>
              <a:ext uri="{FF2B5EF4-FFF2-40B4-BE49-F238E27FC236}">
                <a16:creationId xmlns:a16="http://schemas.microsoft.com/office/drawing/2014/main" id="{A213F19D-5E37-559B-1202-55B9BF5E76C4}"/>
              </a:ext>
            </a:extLst>
          </p:cNvPr>
          <p:cNvSpPr txBox="1">
            <a:spLocks/>
          </p:cNvSpPr>
          <p:nvPr/>
        </p:nvSpPr>
        <p:spPr>
          <a:xfrm>
            <a:off x="9722210" y="3135117"/>
            <a:ext cx="1692771" cy="338554"/>
          </a:xfrm>
          <a:prstGeom prst="rect">
            <a:avLst/>
          </a:prstGeom>
        </p:spPr>
        <p:txBody>
          <a:bodyPr vert="horz" wrap="none" lIns="0" tIns="0" rIns="0" bIns="0" rtlCol="0" anchor="ctr">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a:ln>
                  <a:noFill/>
                </a:ln>
                <a:effectLst/>
                <a:uLnTx/>
                <a:uFillTx/>
                <a:latin typeface="Meiryo" panose="020B0604030504040204" pitchFamily="34" charset="-128"/>
                <a:ea typeface="Meiryo" panose="020B0604030504040204" pitchFamily="34" charset="-128"/>
              </a:rPr>
              <a:t>※</a:t>
            </a:r>
            <a:r>
              <a:rPr kumimoji="1" lang="ja-JP" altLang="en-US" sz="1100" b="0" i="0" u="none" strike="noStrike" kern="1200" cap="none" spc="0" normalizeH="0" baseline="0" noProof="0" dirty="0">
                <a:ln>
                  <a:noFill/>
                </a:ln>
                <a:effectLst/>
                <a:uLnTx/>
                <a:uFillTx/>
                <a:latin typeface="Meiryo" panose="020B0604030504040204" pitchFamily="34" charset="-128"/>
                <a:ea typeface="Meiryo" panose="020B0604030504040204" pitchFamily="34" charset="-128"/>
              </a:rPr>
              <a:t>これ以降のキャンセルは</a:t>
            </a:r>
            <a:endParaRPr kumimoji="1" lang="en-US" altLang="ja-JP" sz="1100" b="0" i="0" u="none" strike="noStrike" kern="1200" cap="none" spc="0" normalizeH="0" baseline="0" noProof="0" dirty="0">
              <a:ln>
                <a:noFill/>
              </a:ln>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00000"/>
              </a:lnSpc>
              <a:spcBef>
                <a:spcPct val="0"/>
              </a:spcBef>
              <a:spcAft>
                <a:spcPts val="0"/>
              </a:spcAft>
              <a:buClrTx/>
              <a:buSzTx/>
              <a:buFontTx/>
              <a:buNone/>
              <a:tabLst/>
              <a:defRPr/>
            </a:pPr>
            <a:r>
              <a:rPr lang="ja-JP" altLang="en-US" sz="1100" dirty="0">
                <a:latin typeface="Meiryo" panose="020B0604030504040204" pitchFamily="34" charset="-128"/>
                <a:ea typeface="Meiryo" panose="020B0604030504040204" pitchFamily="34" charset="-128"/>
              </a:rPr>
              <a:t>　</a:t>
            </a:r>
            <a:r>
              <a:rPr kumimoji="1" lang="ja-JP" altLang="en-US" sz="1100" b="0" i="0" u="none" strike="noStrike" kern="1200" cap="none" spc="0" normalizeH="0" baseline="0" noProof="0" dirty="0">
                <a:ln>
                  <a:noFill/>
                </a:ln>
                <a:effectLst/>
                <a:uLnTx/>
                <a:uFillTx/>
                <a:latin typeface="Meiryo" panose="020B0604030504040204" pitchFamily="34" charset="-128"/>
                <a:ea typeface="Meiryo" panose="020B0604030504040204" pitchFamily="34" charset="-128"/>
              </a:rPr>
              <a:t>不可となります</a:t>
            </a:r>
          </a:p>
        </p:txBody>
      </p:sp>
      <p:sp>
        <p:nvSpPr>
          <p:cNvPr id="24" name="ホームベース 58">
            <a:extLst>
              <a:ext uri="{FF2B5EF4-FFF2-40B4-BE49-F238E27FC236}">
                <a16:creationId xmlns:a16="http://schemas.microsoft.com/office/drawing/2014/main" id="{6055DECC-B5F9-17B8-20FC-063F7F6E3055}"/>
              </a:ext>
            </a:extLst>
          </p:cNvPr>
          <p:cNvSpPr/>
          <p:nvPr/>
        </p:nvSpPr>
        <p:spPr>
          <a:xfrm>
            <a:off x="10166540" y="3682882"/>
            <a:ext cx="1509405" cy="756000"/>
          </a:xfrm>
          <a:prstGeom prst="homePlate">
            <a:avLst/>
          </a:prstGeom>
          <a:solidFill>
            <a:srgbClr val="000048"/>
          </a:solidFill>
          <a:ln w="50800" cap="flat" cmpd="sng" algn="ctr">
            <a:solidFill>
              <a:srgbClr val="FFFFFF"/>
            </a:solidFill>
            <a:prstDash val="solid"/>
          </a:ln>
          <a:effectLst/>
        </p:spPr>
        <p:txBody>
          <a:bodyPr rot="0" spcFirstLastPara="0" vertOverflow="overflow" horzOverflow="overflow" vert="horz" wrap="none" lIns="432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請求書</a:t>
            </a:r>
            <a:endParaRPr kumimoji="0" lang="en-US" altLang="ja-JP" sz="1100" b="1" kern="0" spc="100" dirty="0">
              <a:solidFill>
                <a:srgbClr val="FFFFFF"/>
              </a:solidFill>
              <a:latin typeface="Meiryo" panose="020B0604030504040204" pitchFamily="34" charset="-128"/>
              <a:ea typeface="Meiryo" panose="020B0604030504040204" pitchFamily="34" charset="-128"/>
            </a:endParaRP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発行</a:t>
            </a:r>
          </a:p>
        </p:txBody>
      </p:sp>
      <p:sp>
        <p:nvSpPr>
          <p:cNvPr id="25" name="ホームベース 59">
            <a:extLst>
              <a:ext uri="{FF2B5EF4-FFF2-40B4-BE49-F238E27FC236}">
                <a16:creationId xmlns:a16="http://schemas.microsoft.com/office/drawing/2014/main" id="{58F5D034-775A-25D1-91A7-3B184C99AB38}"/>
              </a:ext>
            </a:extLst>
          </p:cNvPr>
          <p:cNvSpPr/>
          <p:nvPr/>
        </p:nvSpPr>
        <p:spPr>
          <a:xfrm>
            <a:off x="9303767" y="3682882"/>
            <a:ext cx="1311398" cy="756000"/>
          </a:xfrm>
          <a:prstGeom prst="homePlate">
            <a:avLst/>
          </a:prstGeom>
          <a:solidFill>
            <a:srgbClr val="000048"/>
          </a:solidFill>
          <a:ln w="50800" cap="flat" cmpd="sng" algn="ctr">
            <a:solidFill>
              <a:srgbClr val="FFFFFF"/>
            </a:solidFill>
            <a:prstDash val="solid"/>
          </a:ln>
          <a:effectLst/>
        </p:spPr>
        <p:txBody>
          <a:bodyPr rot="0" spcFirstLastPara="0" vertOverflow="overflow" horzOverflow="overflow" vert="horz" wrap="none" lIns="612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納品</a:t>
            </a:r>
            <a:endParaRPr kumimoji="0" lang="en-US" altLang="ja-JP" sz="1100" b="1" kern="0" spc="100" dirty="0">
              <a:solidFill>
                <a:srgbClr val="FFFFFF"/>
              </a:solidFill>
              <a:latin typeface="Meiryo" panose="020B0604030504040204" pitchFamily="34" charset="-128"/>
              <a:ea typeface="Meiryo" panose="020B0604030504040204" pitchFamily="34" charset="-128"/>
            </a:endParaRPr>
          </a:p>
          <a:p>
            <a:pP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掲載</a:t>
            </a:r>
          </a:p>
        </p:txBody>
      </p:sp>
      <p:sp>
        <p:nvSpPr>
          <p:cNvPr id="26" name="ホームベース 60">
            <a:extLst>
              <a:ext uri="{FF2B5EF4-FFF2-40B4-BE49-F238E27FC236}">
                <a16:creationId xmlns:a16="http://schemas.microsoft.com/office/drawing/2014/main" id="{09ADB60B-926F-7C09-8A6E-5C0B17FC9A2E}"/>
              </a:ext>
            </a:extLst>
          </p:cNvPr>
          <p:cNvSpPr/>
          <p:nvPr/>
        </p:nvSpPr>
        <p:spPr>
          <a:xfrm>
            <a:off x="8316391" y="3682882"/>
            <a:ext cx="1458514" cy="756000"/>
          </a:xfrm>
          <a:prstGeom prst="homePlate">
            <a:avLst/>
          </a:prstGeom>
          <a:solidFill>
            <a:srgbClr val="000048"/>
          </a:solidFill>
          <a:ln w="50800" cap="flat" cmpd="sng" algn="ctr">
            <a:solidFill>
              <a:srgbClr val="FFFFFF"/>
            </a:solidFill>
            <a:prstDash val="solid"/>
          </a:ln>
          <a:effectLst/>
        </p:spPr>
        <p:txBody>
          <a:bodyPr rot="0" spcFirstLastPara="0" vertOverflow="overflow" horzOverflow="overflow" vert="horz" wrap="none" lIns="432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制作</a:t>
            </a:r>
            <a:endParaRPr kumimoji="0" lang="en-US" altLang="ja-JP" sz="1100" b="1" kern="0" spc="100" dirty="0">
              <a:solidFill>
                <a:srgbClr val="FFFFFF"/>
              </a:solidFill>
              <a:latin typeface="Meiryo" panose="020B0604030504040204" pitchFamily="34" charset="-128"/>
              <a:ea typeface="Meiryo" panose="020B0604030504040204" pitchFamily="34" charset="-128"/>
            </a:endParaRP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掲載準備</a:t>
            </a:r>
          </a:p>
        </p:txBody>
      </p:sp>
      <p:sp>
        <p:nvSpPr>
          <p:cNvPr id="27" name="ホームベース 65">
            <a:extLst>
              <a:ext uri="{FF2B5EF4-FFF2-40B4-BE49-F238E27FC236}">
                <a16:creationId xmlns:a16="http://schemas.microsoft.com/office/drawing/2014/main" id="{E9EB1670-2871-1B31-0525-6DFEC7004D0A}"/>
              </a:ext>
            </a:extLst>
          </p:cNvPr>
          <p:cNvSpPr/>
          <p:nvPr/>
        </p:nvSpPr>
        <p:spPr>
          <a:xfrm>
            <a:off x="10166541" y="4933896"/>
            <a:ext cx="1508012" cy="756000"/>
          </a:xfrm>
          <a:prstGeom prst="homePlate">
            <a:avLst/>
          </a:prstGeom>
          <a:solidFill>
            <a:schemeClr val="accent6">
              <a:lumMod val="50000"/>
            </a:schemeClr>
          </a:solidFill>
          <a:ln w="50800" cap="flat" cmpd="sng" algn="ctr">
            <a:solidFill>
              <a:srgbClr val="FFFFFF"/>
            </a:solidFill>
            <a:prstDash val="solid"/>
          </a:ln>
          <a:effectLst/>
        </p:spPr>
        <p:txBody>
          <a:bodyPr rot="0" spcFirstLastPara="0" vertOverflow="overflow" horzOverflow="overflow" vert="horz" wrap="none" lIns="432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お支払い</a:t>
            </a:r>
          </a:p>
        </p:txBody>
      </p:sp>
      <p:sp>
        <p:nvSpPr>
          <p:cNvPr id="28" name="ホームベース 66">
            <a:extLst>
              <a:ext uri="{FF2B5EF4-FFF2-40B4-BE49-F238E27FC236}">
                <a16:creationId xmlns:a16="http://schemas.microsoft.com/office/drawing/2014/main" id="{3C99793F-5CDB-F181-850C-D48E6DCCE73C}"/>
              </a:ext>
            </a:extLst>
          </p:cNvPr>
          <p:cNvSpPr/>
          <p:nvPr/>
        </p:nvSpPr>
        <p:spPr>
          <a:xfrm>
            <a:off x="8316391" y="4933896"/>
            <a:ext cx="2298773" cy="756000"/>
          </a:xfrm>
          <a:prstGeom prst="homePlate">
            <a:avLst/>
          </a:prstGeom>
          <a:solidFill>
            <a:schemeClr val="accent6">
              <a:lumMod val="50000"/>
            </a:schemeClr>
          </a:solidFill>
          <a:ln w="50800" cap="flat" cmpd="sng" algn="ctr">
            <a:solidFill>
              <a:srgbClr val="FFFFFF"/>
            </a:solidFill>
            <a:prstDash val="solid"/>
          </a:ln>
          <a:effectLst/>
        </p:spPr>
        <p:txBody>
          <a:bodyPr rot="0" spcFirstLastPara="0" vertOverflow="overflow" horzOverflow="overflow" vert="horz" wrap="none" lIns="432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確認・検収</a:t>
            </a:r>
          </a:p>
        </p:txBody>
      </p:sp>
      <p:sp>
        <p:nvSpPr>
          <p:cNvPr id="29" name="ホームベース 61">
            <a:extLst>
              <a:ext uri="{FF2B5EF4-FFF2-40B4-BE49-F238E27FC236}">
                <a16:creationId xmlns:a16="http://schemas.microsoft.com/office/drawing/2014/main" id="{3DAA58B5-66A7-4250-80DA-B270BB3CA82A}"/>
              </a:ext>
            </a:extLst>
          </p:cNvPr>
          <p:cNvSpPr/>
          <p:nvPr/>
        </p:nvSpPr>
        <p:spPr>
          <a:xfrm>
            <a:off x="7432633" y="3694675"/>
            <a:ext cx="1311398" cy="763862"/>
          </a:xfrm>
          <a:prstGeom prst="homePlate">
            <a:avLst/>
          </a:prstGeom>
          <a:solidFill>
            <a:srgbClr val="49497A"/>
          </a:solidFill>
          <a:ln w="50800" cap="flat" cmpd="sng" algn="ctr">
            <a:solidFill>
              <a:srgbClr val="FFFFFF"/>
            </a:solidFill>
            <a:prstDash val="solid"/>
          </a:ln>
          <a:effectLst/>
        </p:spPr>
        <p:txBody>
          <a:bodyPr rot="0" spcFirstLastPara="0" vertOverflow="overflow" horzOverflow="overflow" vert="horz" wrap="none" lIns="360000" tIns="108000" rIns="0" bIns="45720" numCol="1" spcCol="0" rtlCol="0" fromWordArt="0" anchor="ctr" anchorCtr="0" forceAA="0" compatLnSpc="1">
            <a:prstTxWarp prst="textNoShape">
              <a:avLst/>
            </a:prstTxWarp>
            <a:noAutofit/>
          </a:bodyPr>
          <a:lstStyle/>
          <a:p>
            <a:pPr algn="ctr">
              <a:lnSpc>
                <a:spcPct val="120000"/>
              </a:lnSpc>
              <a:defRPr/>
            </a:pPr>
            <a:r>
              <a:rPr kumimoji="0" lang="en-US" altLang="ja-JP" sz="1100" b="1" kern="0" spc="100" dirty="0">
                <a:solidFill>
                  <a:srgbClr val="FFFFFF"/>
                </a:solidFill>
                <a:latin typeface="Meiryo" panose="020B0604030504040204" pitchFamily="34" charset="-128"/>
                <a:ea typeface="Meiryo" panose="020B0604030504040204" pitchFamily="34" charset="-128"/>
              </a:rPr>
              <a:t>LBPM</a:t>
            </a: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発注受領</a:t>
            </a:r>
          </a:p>
        </p:txBody>
      </p:sp>
      <p:sp>
        <p:nvSpPr>
          <p:cNvPr id="30" name="ホームベース 61">
            <a:extLst>
              <a:ext uri="{FF2B5EF4-FFF2-40B4-BE49-F238E27FC236}">
                <a16:creationId xmlns:a16="http://schemas.microsoft.com/office/drawing/2014/main" id="{907459F4-9283-2A27-3A72-A7C9A598DF67}"/>
              </a:ext>
            </a:extLst>
          </p:cNvPr>
          <p:cNvSpPr/>
          <p:nvPr/>
        </p:nvSpPr>
        <p:spPr>
          <a:xfrm>
            <a:off x="6499710" y="3694675"/>
            <a:ext cx="1311398" cy="763862"/>
          </a:xfrm>
          <a:prstGeom prst="homePlate">
            <a:avLst/>
          </a:prstGeom>
          <a:solidFill>
            <a:srgbClr val="49497A"/>
          </a:solidFill>
          <a:ln w="50800" cap="flat" cmpd="sng" algn="ctr">
            <a:solidFill>
              <a:srgbClr val="FFFFFF"/>
            </a:solidFill>
            <a:prstDash val="solid"/>
          </a:ln>
          <a:effectLst/>
        </p:spPr>
        <p:txBody>
          <a:bodyPr rot="0" spcFirstLastPara="0" vertOverflow="overflow" horzOverflow="overflow" vert="horz" wrap="none" lIns="360000" tIns="108000" rIns="0" bIns="45720" numCol="1" spcCol="0" rtlCol="0" fromWordArt="0" anchor="ctr" anchorCtr="0" forceAA="0" compatLnSpc="1">
            <a:prstTxWarp prst="textNoShape">
              <a:avLst/>
            </a:prstTxWarp>
            <a:noAutofit/>
          </a:bodyPr>
          <a:lstStyle/>
          <a:p>
            <a:pPr algn="ctr">
              <a:lnSpc>
                <a:spcPct val="120000"/>
              </a:lnSpc>
              <a:defRPr/>
            </a:pPr>
            <a:r>
              <a:rPr kumimoji="0" lang="en-US" altLang="ja-JP" sz="1100" b="1" kern="0" spc="100" dirty="0">
                <a:solidFill>
                  <a:srgbClr val="FFFFFF"/>
                </a:solidFill>
                <a:latin typeface="Meiryo" panose="020B0604030504040204" pitchFamily="34" charset="-128"/>
                <a:ea typeface="Meiryo" panose="020B0604030504040204" pitchFamily="34" charset="-128"/>
              </a:rPr>
              <a:t>LBPM</a:t>
            </a: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発注確認</a:t>
            </a:r>
          </a:p>
        </p:txBody>
      </p:sp>
      <p:sp>
        <p:nvSpPr>
          <p:cNvPr id="31" name="ホームベース 61">
            <a:extLst>
              <a:ext uri="{FF2B5EF4-FFF2-40B4-BE49-F238E27FC236}">
                <a16:creationId xmlns:a16="http://schemas.microsoft.com/office/drawing/2014/main" id="{F8C710C4-3191-F8F0-7230-00039A5CA172}"/>
              </a:ext>
            </a:extLst>
          </p:cNvPr>
          <p:cNvSpPr/>
          <p:nvPr/>
        </p:nvSpPr>
        <p:spPr>
          <a:xfrm>
            <a:off x="7362832" y="4926034"/>
            <a:ext cx="1381199" cy="763862"/>
          </a:xfrm>
          <a:prstGeom prst="homePlate">
            <a:avLst/>
          </a:prstGeom>
          <a:solidFill>
            <a:schemeClr val="accent5"/>
          </a:solidFill>
          <a:ln w="50800" cap="flat" cmpd="sng" algn="ctr">
            <a:solidFill>
              <a:srgbClr val="FFFFFF"/>
            </a:solidFill>
            <a:prstDash val="solid"/>
          </a:ln>
          <a:effectLst/>
        </p:spPr>
        <p:txBody>
          <a:bodyPr rot="0" spcFirstLastPara="0" vertOverflow="overflow" horzOverflow="overflow" vert="horz" wrap="none" lIns="360000" tIns="72000" rIns="0" bIns="45720" numCol="1" spcCol="0" rtlCol="0" fromWordArt="0" anchor="ctr" anchorCtr="0" forceAA="0" compatLnSpc="1">
            <a:prstTxWarp prst="textNoShape">
              <a:avLst/>
            </a:prstTxWarp>
            <a:noAutofit/>
          </a:bodyPr>
          <a:lstStyle/>
          <a:p>
            <a:pPr algn="ctr">
              <a:lnSpc>
                <a:spcPct val="120000"/>
              </a:lnSpc>
            </a:pPr>
            <a:r>
              <a:rPr kumimoji="0" lang="en-US" altLang="ja-JP" sz="1100" b="1" kern="0" spc="100" dirty="0">
                <a:solidFill>
                  <a:srgbClr val="FFFFFF"/>
                </a:solidFill>
                <a:latin typeface="Meiryo" panose="020B0604030504040204" pitchFamily="34" charset="-128"/>
                <a:ea typeface="Meiryo" panose="020B0604030504040204" pitchFamily="34" charset="-128"/>
              </a:rPr>
              <a:t>LBPM</a:t>
            </a:r>
          </a:p>
          <a:p>
            <a:pPr algn="ctr">
              <a:lnSpc>
                <a:spcPct val="120000"/>
              </a:lnSpc>
            </a:pPr>
            <a:r>
              <a:rPr kumimoji="0" lang="ja-JP" altLang="en-US" sz="1100" b="1" kern="0" spc="100" dirty="0">
                <a:solidFill>
                  <a:srgbClr val="FFFFFF"/>
                </a:solidFill>
                <a:latin typeface="Meiryo" panose="020B0604030504040204" pitchFamily="34" charset="-128"/>
                <a:ea typeface="Meiryo" panose="020B0604030504040204" pitchFamily="34" charset="-128"/>
              </a:rPr>
              <a:t>発注受領</a:t>
            </a:r>
            <a:endParaRPr kumimoji="0" lang="en-US" altLang="ja-JP" sz="1100" b="1" kern="0" spc="100" dirty="0">
              <a:solidFill>
                <a:srgbClr val="FFFFFF"/>
              </a:solidFill>
              <a:latin typeface="Meiryo" panose="020B0604030504040204" pitchFamily="34" charset="-128"/>
              <a:ea typeface="Meiryo" panose="020B0604030504040204" pitchFamily="34" charset="-128"/>
            </a:endParaRPr>
          </a:p>
          <a:p>
            <a:pPr algn="ctr">
              <a:lnSpc>
                <a:spcPct val="120000"/>
              </a:lnSpc>
            </a:pPr>
            <a:r>
              <a:rPr kumimoji="0" lang="ja-JP" altLang="en-US" sz="1100" b="1" kern="0" spc="100" dirty="0">
                <a:solidFill>
                  <a:srgbClr val="FFFFFF"/>
                </a:solidFill>
                <a:latin typeface="Meiryo" panose="020B0604030504040204" pitchFamily="34" charset="-128"/>
                <a:ea typeface="Meiryo" panose="020B0604030504040204" pitchFamily="34" charset="-128"/>
              </a:rPr>
              <a:t>通知受信</a:t>
            </a:r>
            <a:endParaRPr kumimoji="0" lang="en-US" altLang="ja-JP" sz="1100" b="1" kern="0" spc="100" dirty="0">
              <a:solidFill>
                <a:srgbClr val="FFFFFF"/>
              </a:solidFill>
              <a:latin typeface="Meiryo" panose="020B0604030504040204" pitchFamily="34" charset="-128"/>
              <a:ea typeface="Meiryo" panose="020B0604030504040204" pitchFamily="34" charset="-128"/>
            </a:endParaRPr>
          </a:p>
        </p:txBody>
      </p:sp>
      <p:sp>
        <p:nvSpPr>
          <p:cNvPr id="32" name="ホームベース 68">
            <a:extLst>
              <a:ext uri="{FF2B5EF4-FFF2-40B4-BE49-F238E27FC236}">
                <a16:creationId xmlns:a16="http://schemas.microsoft.com/office/drawing/2014/main" id="{C389F497-8F3E-1E59-ABA1-DD859982E3F3}"/>
              </a:ext>
            </a:extLst>
          </p:cNvPr>
          <p:cNvSpPr/>
          <p:nvPr/>
        </p:nvSpPr>
        <p:spPr>
          <a:xfrm>
            <a:off x="5510911" y="4933896"/>
            <a:ext cx="2258905"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sp>
        <p:nvSpPr>
          <p:cNvPr id="33" name="ホームベース 67">
            <a:extLst>
              <a:ext uri="{FF2B5EF4-FFF2-40B4-BE49-F238E27FC236}">
                <a16:creationId xmlns:a16="http://schemas.microsoft.com/office/drawing/2014/main" id="{798D155C-A410-9CA2-9A8A-72F117D1406D}"/>
              </a:ext>
            </a:extLst>
          </p:cNvPr>
          <p:cNvSpPr/>
          <p:nvPr/>
        </p:nvSpPr>
        <p:spPr>
          <a:xfrm>
            <a:off x="5690251" y="4933896"/>
            <a:ext cx="1183542" cy="756000"/>
          </a:xfrm>
          <a:prstGeom prst="homePlate">
            <a:avLst/>
          </a:prstGeom>
          <a:solidFill>
            <a:schemeClr val="accent5"/>
          </a:solidFill>
          <a:ln w="50800" cap="flat" cmpd="sng" algn="ctr">
            <a:solidFill>
              <a:srgbClr val="FFFFFF"/>
            </a:solidFill>
            <a:prstDash val="solid"/>
          </a:ln>
          <a:effectLst/>
        </p:spPr>
        <p:txBody>
          <a:bodyPr rot="0" spcFirstLastPara="0" vertOverflow="overflow" horzOverflow="overflow" vert="horz" wrap="none" lIns="360000" tIns="108000" rIns="0" bIns="45720" numCol="1" spcCol="0" rtlCol="0" fromWordArt="0" anchor="ctr" anchorCtr="0" forceAA="0" compatLnSpc="1">
            <a:prstTxWarp prst="textNoShape">
              <a:avLst/>
            </a:prstTxWarp>
            <a:noAutofit/>
          </a:bodyPr>
          <a:lstStyle/>
          <a:p>
            <a:pPr algn="ctr">
              <a:lnSpc>
                <a:spcPct val="120000"/>
              </a:lnSpc>
              <a:defRPr/>
            </a:pPr>
            <a:r>
              <a:rPr kumimoji="0" lang="en-US" altLang="ja-JP" sz="1100" b="1" kern="0" spc="100" dirty="0">
                <a:solidFill>
                  <a:srgbClr val="FFFFFF"/>
                </a:solidFill>
                <a:latin typeface="Meiryo" panose="020B0604030504040204" pitchFamily="34" charset="-128"/>
                <a:ea typeface="Meiryo" panose="020B0604030504040204" pitchFamily="34" charset="-128"/>
              </a:rPr>
              <a:t>LBPM</a:t>
            </a: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発注</a:t>
            </a:r>
          </a:p>
        </p:txBody>
      </p:sp>
      <p:sp>
        <p:nvSpPr>
          <p:cNvPr id="34" name="ホームベース 68">
            <a:extLst>
              <a:ext uri="{FF2B5EF4-FFF2-40B4-BE49-F238E27FC236}">
                <a16:creationId xmlns:a16="http://schemas.microsoft.com/office/drawing/2014/main" id="{785EB4BB-1D06-5FED-CC97-649216EC0299}"/>
              </a:ext>
            </a:extLst>
          </p:cNvPr>
          <p:cNvSpPr/>
          <p:nvPr/>
        </p:nvSpPr>
        <p:spPr>
          <a:xfrm>
            <a:off x="4810308" y="4933896"/>
            <a:ext cx="1273413"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sp>
        <p:nvSpPr>
          <p:cNvPr id="35" name="ホームベース 69">
            <a:extLst>
              <a:ext uri="{FF2B5EF4-FFF2-40B4-BE49-F238E27FC236}">
                <a16:creationId xmlns:a16="http://schemas.microsoft.com/office/drawing/2014/main" id="{A0E196EC-5FF3-A2FB-F53D-94262B1084EF}"/>
              </a:ext>
            </a:extLst>
          </p:cNvPr>
          <p:cNvSpPr/>
          <p:nvPr/>
        </p:nvSpPr>
        <p:spPr>
          <a:xfrm>
            <a:off x="2450293" y="4933896"/>
            <a:ext cx="1068986" cy="756000"/>
          </a:xfrm>
          <a:prstGeom prst="homePlate">
            <a:avLst/>
          </a:prstGeom>
          <a:solidFill>
            <a:schemeClr val="accent5"/>
          </a:solidFill>
          <a:ln w="50800" cap="flat" cmpd="sng" algn="ctr">
            <a:solidFill>
              <a:srgbClr val="FFFFFF"/>
            </a:solidFill>
            <a:prstDash val="solid"/>
          </a:ln>
          <a:effectLst/>
        </p:spPr>
        <p:txBody>
          <a:bodyPr rot="0" spcFirstLastPara="0" vertOverflow="overflow" horzOverflow="overflow" vert="horz" wrap="none" lIns="0" tIns="108000" rIns="0" bIns="45720" numCol="1" spcCol="0" rtlCol="0" fromWordArt="0" anchor="ctr" anchorCtr="0" forceAA="0" compatLnSpc="1">
            <a:prstTxWarp prst="textNoShape">
              <a:avLst/>
            </a:prstTxWarp>
            <a:noAutofit/>
          </a:bodyPr>
          <a:lstStyle/>
          <a:p>
            <a:pPr algn="ctr">
              <a:lnSpc>
                <a:spcPct val="120000"/>
              </a:lnSpc>
              <a:defRPr/>
            </a:pPr>
            <a:r>
              <a:rPr kumimoji="0" lang="en-US" altLang="ja-JP" sz="1100" b="1" kern="0" spc="100" dirty="0">
                <a:solidFill>
                  <a:srgbClr val="FFFFFF"/>
                </a:solidFill>
                <a:latin typeface="Meiryo" panose="020B0604030504040204" pitchFamily="34" charset="-128"/>
                <a:ea typeface="Meiryo" panose="020B0604030504040204" pitchFamily="34" charset="-128"/>
              </a:rPr>
              <a:t>LBPM</a:t>
            </a: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案件作成</a:t>
            </a:r>
          </a:p>
        </p:txBody>
      </p:sp>
      <p:sp>
        <p:nvSpPr>
          <p:cNvPr id="36" name="タイトル 2">
            <a:extLst>
              <a:ext uri="{FF2B5EF4-FFF2-40B4-BE49-F238E27FC236}">
                <a16:creationId xmlns:a16="http://schemas.microsoft.com/office/drawing/2014/main" id="{D2534F47-0772-C8BF-8C11-4CAB27451A59}"/>
              </a:ext>
            </a:extLst>
          </p:cNvPr>
          <p:cNvSpPr txBox="1">
            <a:spLocks/>
          </p:cNvSpPr>
          <p:nvPr/>
        </p:nvSpPr>
        <p:spPr>
          <a:xfrm>
            <a:off x="6083721" y="5875619"/>
            <a:ext cx="2511489" cy="896658"/>
          </a:xfrm>
          <a:prstGeom prst="rect">
            <a:avLst/>
          </a:prstGeom>
          <a:solidFill>
            <a:srgbClr val="FFFFFF"/>
          </a:solidFill>
          <a:ln>
            <a:solidFill>
              <a:schemeClr val="accent6">
                <a:lumMod val="50000"/>
              </a:schemeClr>
            </a:solidFill>
          </a:ln>
        </p:spPr>
        <p:txBody>
          <a:bodyPr vert="horz" wrap="none" lIns="108000" tIns="72000" rIns="144000" bIns="72000" rtlCol="0" anchor="ctr">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1" lang="en-US" altLang="ja-JP"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以下をセットで確認いただきます</a:t>
            </a:r>
            <a:endParaRPr kumimoji="1" lang="en-US" altLang="ja-JP"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フォームに記載の申し込み内容</a:t>
            </a:r>
            <a:endParaRPr kumimoji="1" lang="en-US" altLang="ja-JP"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商品資料</a:t>
            </a:r>
            <a:endParaRPr kumimoji="1" lang="en-US" altLang="ja-JP"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該当する約款</a:t>
            </a:r>
          </a:p>
        </p:txBody>
      </p:sp>
      <p:cxnSp>
        <p:nvCxnSpPr>
          <p:cNvPr id="37" name="直線コネクタ 36">
            <a:extLst>
              <a:ext uri="{FF2B5EF4-FFF2-40B4-BE49-F238E27FC236}">
                <a16:creationId xmlns:a16="http://schemas.microsoft.com/office/drawing/2014/main" id="{03660A48-BA6A-1126-A710-50C322381299}"/>
              </a:ext>
            </a:extLst>
          </p:cNvPr>
          <p:cNvCxnSpPr>
            <a:cxnSpLocks/>
          </p:cNvCxnSpPr>
          <p:nvPr/>
        </p:nvCxnSpPr>
        <p:spPr>
          <a:xfrm>
            <a:off x="6084135" y="5566932"/>
            <a:ext cx="0" cy="519310"/>
          </a:xfrm>
          <a:prstGeom prst="line">
            <a:avLst/>
          </a:prstGeom>
          <a:noFill/>
          <a:ln w="9525" cap="flat" cmpd="sng" algn="ctr">
            <a:solidFill>
              <a:schemeClr val="accent6">
                <a:lumMod val="50000"/>
              </a:schemeClr>
            </a:solidFill>
            <a:prstDash val="solid"/>
          </a:ln>
          <a:effectLst/>
        </p:spPr>
      </p:cxnSp>
      <p:sp>
        <p:nvSpPr>
          <p:cNvPr id="38" name="円/楕円 78">
            <a:extLst>
              <a:ext uri="{FF2B5EF4-FFF2-40B4-BE49-F238E27FC236}">
                <a16:creationId xmlns:a16="http://schemas.microsoft.com/office/drawing/2014/main" id="{09AE1103-2ED7-8ADA-2CBD-5BC924D2B799}"/>
              </a:ext>
            </a:extLst>
          </p:cNvPr>
          <p:cNvSpPr>
            <a:spLocks noChangeAspect="1"/>
          </p:cNvSpPr>
          <p:nvPr/>
        </p:nvSpPr>
        <p:spPr>
          <a:xfrm>
            <a:off x="6030135" y="5512932"/>
            <a:ext cx="110666" cy="108000"/>
          </a:xfrm>
          <a:prstGeom prst="ellipse">
            <a:avLst/>
          </a:prstGeom>
          <a:solidFill>
            <a:schemeClr val="accent6">
              <a:lumMod val="50000"/>
            </a:schemeClr>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a:solidFill>
                <a:srgbClr val="000000"/>
              </a:solidFill>
              <a:latin typeface="Meiryo" panose="020B0604030504040204" pitchFamily="34" charset="-128"/>
              <a:ea typeface="Meiryo" panose="020B0604030504040204" pitchFamily="34" charset="-128"/>
            </a:endParaRPr>
          </a:p>
        </p:txBody>
      </p:sp>
      <p:sp>
        <p:nvSpPr>
          <p:cNvPr id="39" name="ホームベース 63">
            <a:extLst>
              <a:ext uri="{FF2B5EF4-FFF2-40B4-BE49-F238E27FC236}">
                <a16:creationId xmlns:a16="http://schemas.microsoft.com/office/drawing/2014/main" id="{3BE6E58E-9DF3-B0F5-5F47-BBE1925E074A}"/>
              </a:ext>
            </a:extLst>
          </p:cNvPr>
          <p:cNvSpPr/>
          <p:nvPr/>
        </p:nvSpPr>
        <p:spPr>
          <a:xfrm>
            <a:off x="4859169" y="3706187"/>
            <a:ext cx="2013729"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sp>
        <p:nvSpPr>
          <p:cNvPr id="40" name="ホームベース 63">
            <a:extLst>
              <a:ext uri="{FF2B5EF4-FFF2-40B4-BE49-F238E27FC236}">
                <a16:creationId xmlns:a16="http://schemas.microsoft.com/office/drawing/2014/main" id="{9C345A8E-34BE-D4D9-1E18-0DF5FD4617DA}"/>
              </a:ext>
            </a:extLst>
          </p:cNvPr>
          <p:cNvSpPr/>
          <p:nvPr/>
        </p:nvSpPr>
        <p:spPr>
          <a:xfrm>
            <a:off x="3641418" y="3698606"/>
            <a:ext cx="2334211"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sp>
        <p:nvSpPr>
          <p:cNvPr id="41" name="ホームベース 61">
            <a:extLst>
              <a:ext uri="{FF2B5EF4-FFF2-40B4-BE49-F238E27FC236}">
                <a16:creationId xmlns:a16="http://schemas.microsoft.com/office/drawing/2014/main" id="{4E1C611D-3C28-7623-AFBC-6DA42A9DD874}"/>
              </a:ext>
            </a:extLst>
          </p:cNvPr>
          <p:cNvSpPr/>
          <p:nvPr/>
        </p:nvSpPr>
        <p:spPr>
          <a:xfrm>
            <a:off x="4402244" y="3694675"/>
            <a:ext cx="1685950" cy="763862"/>
          </a:xfrm>
          <a:prstGeom prst="homePlate">
            <a:avLst/>
          </a:prstGeom>
          <a:solidFill>
            <a:srgbClr val="49497A"/>
          </a:solidFill>
          <a:ln w="50800" cap="flat" cmpd="sng" algn="ctr">
            <a:solidFill>
              <a:srgbClr val="FFFFFF"/>
            </a:solidFill>
            <a:prstDash val="solid"/>
          </a:ln>
          <a:effectLst/>
        </p:spPr>
        <p:txBody>
          <a:bodyPr rot="0" spcFirstLastPara="0" vertOverflow="overflow" horzOverflow="overflow" vert="horz" wrap="none" lIns="288000" tIns="108000" rIns="0" bIns="45720" numCol="1" spcCol="0" rtlCol="0" fromWordArt="0" anchor="ctr" anchorCtr="0" forceAA="0" compatLnSpc="1">
            <a:prstTxWarp prst="textNoShape">
              <a:avLst/>
            </a:prstTxWarp>
            <a:noAutofit/>
          </a:bodyPr>
          <a:lstStyle/>
          <a:p>
            <a:pPr algn="ctr">
              <a:lnSpc>
                <a:spcPct val="120000"/>
              </a:lnSpc>
              <a:defRPr/>
            </a:pPr>
            <a:r>
              <a:rPr kumimoji="0" lang="en-US" altLang="ja-JP" sz="1100" b="1" kern="0" spc="100" dirty="0">
                <a:solidFill>
                  <a:srgbClr val="FFFFFF"/>
                </a:solidFill>
                <a:latin typeface="Meiryo" panose="020B0604030504040204" pitchFamily="34" charset="-128"/>
                <a:ea typeface="Meiryo" panose="020B0604030504040204" pitchFamily="34" charset="-128"/>
              </a:rPr>
              <a:t>LBPM</a:t>
            </a: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発注内容設定</a:t>
            </a:r>
            <a:endParaRPr kumimoji="0" lang="en-US" altLang="ja-JP" sz="1100" b="1" kern="0" spc="100" dirty="0">
              <a:solidFill>
                <a:srgbClr val="FFFFFF"/>
              </a:solidFill>
              <a:latin typeface="Meiryo" panose="020B0604030504040204" pitchFamily="34" charset="-128"/>
              <a:ea typeface="Meiryo" panose="020B0604030504040204" pitchFamily="34" charset="-128"/>
            </a:endParaRPr>
          </a:p>
        </p:txBody>
      </p:sp>
      <p:sp>
        <p:nvSpPr>
          <p:cNvPr id="42" name="ホームベース 62">
            <a:extLst>
              <a:ext uri="{FF2B5EF4-FFF2-40B4-BE49-F238E27FC236}">
                <a16:creationId xmlns:a16="http://schemas.microsoft.com/office/drawing/2014/main" id="{CD73689A-C4C1-AFF2-BBEA-45FF8A86BFDA}"/>
              </a:ext>
            </a:extLst>
          </p:cNvPr>
          <p:cNvSpPr/>
          <p:nvPr/>
        </p:nvSpPr>
        <p:spPr>
          <a:xfrm>
            <a:off x="3117338" y="3698670"/>
            <a:ext cx="1685951" cy="756000"/>
          </a:xfrm>
          <a:prstGeom prst="homePlate">
            <a:avLst/>
          </a:prstGeom>
          <a:solidFill>
            <a:srgbClr val="49497A"/>
          </a:solidFill>
          <a:ln w="50800" cap="flat" cmpd="sng" algn="ctr">
            <a:solidFill>
              <a:srgbClr val="FFFFFF"/>
            </a:solidFill>
            <a:prstDash val="solid"/>
          </a:ln>
          <a:effectLst/>
        </p:spPr>
        <p:txBody>
          <a:bodyPr rot="0" spcFirstLastPara="0" vertOverflow="overflow" horzOverflow="overflow" vert="horz" wrap="none" lIns="288000" tIns="108000" rIns="0" bIns="45720" numCol="1" spcCol="0" rtlCol="0" fromWordArt="0" anchor="ctr" anchorCtr="0" forceAA="0" compatLnSpc="1">
            <a:prstTxWarp prst="textNoShape">
              <a:avLst/>
            </a:prstTxWarp>
            <a:noAutofit/>
          </a:bodyPr>
          <a:lstStyle/>
          <a:p>
            <a:pPr algn="ctr">
              <a:lnSpc>
                <a:spcPct val="120000"/>
              </a:lnSpc>
              <a:defRPr/>
            </a:pPr>
            <a:r>
              <a:rPr kumimoji="0" lang="en-US" altLang="ja-JP" sz="1100" b="1" kern="0" spc="100" dirty="0">
                <a:solidFill>
                  <a:srgbClr val="FFFFFF"/>
                </a:solidFill>
                <a:latin typeface="Meiryo" panose="020B0604030504040204" pitchFamily="34" charset="-128"/>
                <a:ea typeface="Meiryo" panose="020B0604030504040204" pitchFamily="34" charset="-128"/>
              </a:rPr>
              <a:t>LBPM</a:t>
            </a:r>
          </a:p>
          <a:p>
            <a:pPr algn="ctr">
              <a:lnSpc>
                <a:spcPct val="120000"/>
              </a:lnSpc>
              <a:defRPr/>
            </a:pPr>
            <a:r>
              <a:rPr kumimoji="0" lang="ja-JP" altLang="en-US" sz="1100" b="1" kern="0" spc="100" dirty="0">
                <a:solidFill>
                  <a:srgbClr val="FFFFFF"/>
                </a:solidFill>
                <a:latin typeface="Meiryo"/>
                <a:ea typeface="Meiryo"/>
              </a:rPr>
              <a:t>企業商材審査</a:t>
            </a:r>
            <a:endParaRPr lang="ja-JP" altLang="en-US" sz="1100" b="1" kern="0" spc="100" dirty="0">
              <a:solidFill>
                <a:srgbClr val="FFFFFF"/>
              </a:solidFill>
              <a:latin typeface="Meiryo"/>
              <a:ea typeface="Meiryo"/>
            </a:endParaRPr>
          </a:p>
        </p:txBody>
      </p:sp>
      <p:sp>
        <p:nvSpPr>
          <p:cNvPr id="43" name="ホームベース 63">
            <a:extLst>
              <a:ext uri="{FF2B5EF4-FFF2-40B4-BE49-F238E27FC236}">
                <a16:creationId xmlns:a16="http://schemas.microsoft.com/office/drawing/2014/main" id="{2B345B44-A9DF-BB48-675C-B622462A0D8D}"/>
              </a:ext>
            </a:extLst>
          </p:cNvPr>
          <p:cNvSpPr/>
          <p:nvPr/>
        </p:nvSpPr>
        <p:spPr>
          <a:xfrm>
            <a:off x="2117593" y="3682882"/>
            <a:ext cx="1395751"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sp>
        <p:nvSpPr>
          <p:cNvPr id="44" name="ホームベース 64">
            <a:extLst>
              <a:ext uri="{FF2B5EF4-FFF2-40B4-BE49-F238E27FC236}">
                <a16:creationId xmlns:a16="http://schemas.microsoft.com/office/drawing/2014/main" id="{BDD4D4F1-43AA-EEAE-8580-981FB00C5D3D}"/>
              </a:ext>
            </a:extLst>
          </p:cNvPr>
          <p:cNvSpPr/>
          <p:nvPr/>
        </p:nvSpPr>
        <p:spPr>
          <a:xfrm>
            <a:off x="1415481" y="3682882"/>
            <a:ext cx="1455916" cy="759600"/>
          </a:xfrm>
          <a:prstGeom prst="homePlate">
            <a:avLst/>
          </a:prstGeom>
          <a:solidFill>
            <a:srgbClr val="49497A"/>
          </a:solidFill>
          <a:ln w="50800" cap="flat" cmpd="sng" algn="ctr">
            <a:solidFill>
              <a:srgbClr val="FFFFFF"/>
            </a:solidFill>
            <a:prstDash val="solid"/>
          </a:ln>
          <a:effectLst/>
        </p:spPr>
        <p:txBody>
          <a:bodyPr rot="0" spcFirstLastPara="0" vertOverflow="overflow" horzOverflow="overflow" vert="horz" wrap="none" lIns="0" tIns="108000" rIns="0" bIns="45720" numCol="1" spcCol="0" rtlCol="0" fromWordArt="0" anchor="ctr" anchorCtr="0" forceAA="0" compatLnSpc="1">
            <a:prstTxWarp prst="textNoShape">
              <a:avLst/>
            </a:prstTxWarp>
            <a:noAutofit/>
          </a:bodyPr>
          <a:lstStyle/>
          <a:p>
            <a:pPr algn="ctr">
              <a:lnSpc>
                <a:spcPct val="120000"/>
              </a:lnSpc>
              <a:defRPr/>
            </a:pPr>
            <a:r>
              <a:rPr kumimoji="0" lang="en-US" altLang="ja-JP" sz="1100" b="1" kern="0" spc="100">
                <a:solidFill>
                  <a:srgbClr val="FFFFFF"/>
                </a:solidFill>
                <a:latin typeface="Meiryo" panose="020B0604030504040204" pitchFamily="34" charset="-128"/>
                <a:ea typeface="Meiryo" panose="020B0604030504040204" pitchFamily="34" charset="-128"/>
              </a:rPr>
              <a:t>LBPM</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アカウント発行</a:t>
            </a:r>
            <a:endParaRPr kumimoji="0" lang="en-US" altLang="ja-JP" sz="1100" b="1" kern="0" spc="100">
              <a:solidFill>
                <a:srgbClr val="FFFFFF"/>
              </a:solidFill>
              <a:latin typeface="Meiryo" panose="020B0604030504040204" pitchFamily="34" charset="-128"/>
              <a:ea typeface="Meiryo" panose="020B0604030504040204" pitchFamily="34" charset="-128"/>
            </a:endParaRPr>
          </a:p>
        </p:txBody>
      </p:sp>
      <p:grpSp>
        <p:nvGrpSpPr>
          <p:cNvPr id="45" name="グループ化 44">
            <a:extLst>
              <a:ext uri="{FF2B5EF4-FFF2-40B4-BE49-F238E27FC236}">
                <a16:creationId xmlns:a16="http://schemas.microsoft.com/office/drawing/2014/main" id="{A164F42B-2E24-E870-D7E8-DB87FCDDC623}"/>
              </a:ext>
            </a:extLst>
          </p:cNvPr>
          <p:cNvGrpSpPr/>
          <p:nvPr/>
        </p:nvGrpSpPr>
        <p:grpSpPr>
          <a:xfrm>
            <a:off x="1504391" y="3050097"/>
            <a:ext cx="2238838" cy="826344"/>
            <a:chOff x="1617744" y="3050097"/>
            <a:chExt cx="2238838" cy="826344"/>
          </a:xfrm>
        </p:grpSpPr>
        <p:grpSp>
          <p:nvGrpSpPr>
            <p:cNvPr id="46" name="グループ化 45">
              <a:extLst>
                <a:ext uri="{FF2B5EF4-FFF2-40B4-BE49-F238E27FC236}">
                  <a16:creationId xmlns:a16="http://schemas.microsoft.com/office/drawing/2014/main" id="{55D0B972-01B5-C9F2-4B58-593DAF0BCCDB}"/>
                </a:ext>
              </a:extLst>
            </p:cNvPr>
            <p:cNvGrpSpPr/>
            <p:nvPr/>
          </p:nvGrpSpPr>
          <p:grpSpPr>
            <a:xfrm rot="10800000">
              <a:off x="1617744" y="3303131"/>
              <a:ext cx="110666" cy="573310"/>
              <a:chOff x="3646569" y="6103481"/>
              <a:chExt cx="110666" cy="573310"/>
            </a:xfrm>
          </p:grpSpPr>
          <p:cxnSp>
            <p:nvCxnSpPr>
              <p:cNvPr id="48" name="直線コネクタ 47">
                <a:extLst>
                  <a:ext uri="{FF2B5EF4-FFF2-40B4-BE49-F238E27FC236}">
                    <a16:creationId xmlns:a16="http://schemas.microsoft.com/office/drawing/2014/main" id="{3A75CE8B-5156-C0CE-160E-D9A01BAF6401}"/>
                  </a:ext>
                </a:extLst>
              </p:cNvPr>
              <p:cNvCxnSpPr>
                <a:cxnSpLocks/>
              </p:cNvCxnSpPr>
              <p:nvPr/>
            </p:nvCxnSpPr>
            <p:spPr>
              <a:xfrm>
                <a:off x="3700570" y="6157481"/>
                <a:ext cx="0" cy="519310"/>
              </a:xfrm>
              <a:prstGeom prst="line">
                <a:avLst/>
              </a:prstGeom>
              <a:noFill/>
              <a:ln w="9525" cap="flat" cmpd="sng" algn="ctr">
                <a:solidFill>
                  <a:schemeClr val="accent6">
                    <a:lumMod val="50000"/>
                  </a:schemeClr>
                </a:solidFill>
                <a:prstDash val="solid"/>
              </a:ln>
              <a:effectLst/>
            </p:spPr>
          </p:cxnSp>
          <p:sp>
            <p:nvSpPr>
              <p:cNvPr id="49" name="円/楕円 78">
                <a:extLst>
                  <a:ext uri="{FF2B5EF4-FFF2-40B4-BE49-F238E27FC236}">
                    <a16:creationId xmlns:a16="http://schemas.microsoft.com/office/drawing/2014/main" id="{8BB519D0-53E8-EEA5-DC4B-5465BD6DFCBD}"/>
                  </a:ext>
                </a:extLst>
              </p:cNvPr>
              <p:cNvSpPr>
                <a:spLocks noChangeAspect="1"/>
              </p:cNvSpPr>
              <p:nvPr/>
            </p:nvSpPr>
            <p:spPr>
              <a:xfrm>
                <a:off x="3646569" y="6103481"/>
                <a:ext cx="110666" cy="108000"/>
              </a:xfrm>
              <a:prstGeom prst="ellipse">
                <a:avLst/>
              </a:prstGeom>
              <a:solidFill>
                <a:schemeClr val="accent6">
                  <a:lumMod val="50000"/>
                </a:schemeClr>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a:solidFill>
                    <a:srgbClr val="000000"/>
                  </a:solidFill>
                  <a:latin typeface="Meiryo" panose="020B0604030504040204" pitchFamily="34" charset="-128"/>
                  <a:ea typeface="Meiryo" panose="020B0604030504040204" pitchFamily="34" charset="-128"/>
                </a:endParaRPr>
              </a:p>
            </p:txBody>
          </p:sp>
        </p:grpSp>
        <p:sp>
          <p:nvSpPr>
            <p:cNvPr id="47" name="テキスト ボックス 46">
              <a:extLst>
                <a:ext uri="{FF2B5EF4-FFF2-40B4-BE49-F238E27FC236}">
                  <a16:creationId xmlns:a16="http://schemas.microsoft.com/office/drawing/2014/main" id="{7E4E8537-BD86-7CDB-ADA7-959884ED180C}"/>
                </a:ext>
              </a:extLst>
            </p:cNvPr>
            <p:cNvSpPr txBox="1"/>
            <p:nvPr/>
          </p:nvSpPr>
          <p:spPr>
            <a:xfrm>
              <a:off x="1681593" y="3050097"/>
              <a:ext cx="2174989" cy="430887"/>
            </a:xfrm>
            <a:prstGeom prst="rect">
              <a:avLst/>
            </a:prstGeom>
            <a:noFill/>
            <a:ln>
              <a:solidFill>
                <a:schemeClr val="accent6">
                  <a:lumMod val="50000"/>
                </a:schemeClr>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altLang="ja-JP" sz="1100" dirty="0">
                  <a:latin typeface="メイリオ"/>
                  <a:ea typeface="メイリオ"/>
                  <a:cs typeface="Calibri"/>
                </a:rPr>
                <a:t>LINE Biz Process Manager</a:t>
              </a:r>
              <a:r>
                <a:rPr lang="ja-JP" altLang="en-US" sz="1100" dirty="0">
                  <a:latin typeface="メイリオ"/>
                  <a:ea typeface="メイリオ"/>
                  <a:cs typeface="Calibri"/>
                </a:rPr>
                <a:t>の</a:t>
              </a:r>
              <a:endParaRPr lang="en-US" altLang="ja-JP" sz="1100" dirty="0">
                <a:latin typeface="メイリオ"/>
                <a:ea typeface="メイリオ"/>
                <a:cs typeface="Calibri"/>
              </a:endParaRPr>
            </a:p>
            <a:p>
              <a:pPr algn="l"/>
              <a:r>
                <a:rPr lang="ja-JP" altLang="en-US" sz="1100" dirty="0">
                  <a:latin typeface="メイリオ"/>
                  <a:ea typeface="メイリオ"/>
                  <a:cs typeface="Calibri"/>
                </a:rPr>
                <a:t>アカウントをお持ちでない場合</a:t>
              </a:r>
              <a:endParaRPr lang="ja-JP" altLang="en-US" sz="1100" dirty="0">
                <a:latin typeface="メイリオ"/>
                <a:ea typeface="メイリオ"/>
              </a:endParaRPr>
            </a:p>
          </p:txBody>
        </p:sp>
      </p:grpSp>
      <p:cxnSp>
        <p:nvCxnSpPr>
          <p:cNvPr id="50" name="直線コネクタ 49">
            <a:extLst>
              <a:ext uri="{FF2B5EF4-FFF2-40B4-BE49-F238E27FC236}">
                <a16:creationId xmlns:a16="http://schemas.microsoft.com/office/drawing/2014/main" id="{39645592-E68C-3B73-F5C2-BD9E25458372}"/>
              </a:ext>
            </a:extLst>
          </p:cNvPr>
          <p:cNvCxnSpPr>
            <a:cxnSpLocks/>
          </p:cNvCxnSpPr>
          <p:nvPr/>
        </p:nvCxnSpPr>
        <p:spPr>
          <a:xfrm>
            <a:off x="8708026" y="3473845"/>
            <a:ext cx="0" cy="2321906"/>
          </a:xfrm>
          <a:prstGeom prst="line">
            <a:avLst/>
          </a:prstGeom>
          <a:noFill/>
          <a:ln w="34925" cap="flat" cmpd="sng" algn="ctr">
            <a:solidFill>
              <a:schemeClr val="accent1"/>
            </a:solidFill>
            <a:prstDash val="sysDot"/>
          </a:ln>
          <a:effectLst>
            <a:glow rad="38651">
              <a:srgbClr val="FFFFFF"/>
            </a:glow>
          </a:effectLst>
        </p:spPr>
      </p:cxnSp>
      <p:grpSp>
        <p:nvGrpSpPr>
          <p:cNvPr id="51" name="グループ化 50">
            <a:extLst>
              <a:ext uri="{FF2B5EF4-FFF2-40B4-BE49-F238E27FC236}">
                <a16:creationId xmlns:a16="http://schemas.microsoft.com/office/drawing/2014/main" id="{CF9030CC-040C-FA02-1F82-B39541DF8B6A}"/>
              </a:ext>
            </a:extLst>
          </p:cNvPr>
          <p:cNvGrpSpPr/>
          <p:nvPr/>
        </p:nvGrpSpPr>
        <p:grpSpPr>
          <a:xfrm rot="10800000">
            <a:off x="4868647" y="3303131"/>
            <a:ext cx="110666" cy="573310"/>
            <a:chOff x="3646569" y="6103481"/>
            <a:chExt cx="110666" cy="573310"/>
          </a:xfrm>
        </p:grpSpPr>
        <p:cxnSp>
          <p:nvCxnSpPr>
            <p:cNvPr id="52" name="直線コネクタ 51">
              <a:extLst>
                <a:ext uri="{FF2B5EF4-FFF2-40B4-BE49-F238E27FC236}">
                  <a16:creationId xmlns:a16="http://schemas.microsoft.com/office/drawing/2014/main" id="{78B408D3-FB2B-D033-69EE-3CA037CCEE5D}"/>
                </a:ext>
              </a:extLst>
            </p:cNvPr>
            <p:cNvCxnSpPr>
              <a:cxnSpLocks/>
            </p:cNvCxnSpPr>
            <p:nvPr/>
          </p:nvCxnSpPr>
          <p:spPr>
            <a:xfrm>
              <a:off x="3700570" y="6157481"/>
              <a:ext cx="0" cy="519310"/>
            </a:xfrm>
            <a:prstGeom prst="line">
              <a:avLst/>
            </a:prstGeom>
            <a:noFill/>
            <a:ln w="9525" cap="flat" cmpd="sng" algn="ctr">
              <a:solidFill>
                <a:schemeClr val="accent6">
                  <a:lumMod val="50000"/>
                </a:schemeClr>
              </a:solidFill>
              <a:prstDash val="solid"/>
            </a:ln>
            <a:effectLst/>
          </p:spPr>
        </p:cxnSp>
        <p:sp>
          <p:nvSpPr>
            <p:cNvPr id="53" name="円/楕円 78">
              <a:extLst>
                <a:ext uri="{FF2B5EF4-FFF2-40B4-BE49-F238E27FC236}">
                  <a16:creationId xmlns:a16="http://schemas.microsoft.com/office/drawing/2014/main" id="{B5D07F5A-533F-4CD0-E302-A9D4849A7CF5}"/>
                </a:ext>
              </a:extLst>
            </p:cNvPr>
            <p:cNvSpPr>
              <a:spLocks noChangeAspect="1"/>
            </p:cNvSpPr>
            <p:nvPr/>
          </p:nvSpPr>
          <p:spPr>
            <a:xfrm>
              <a:off x="3646569" y="6103481"/>
              <a:ext cx="110666" cy="108000"/>
            </a:xfrm>
            <a:prstGeom prst="ellipse">
              <a:avLst/>
            </a:prstGeom>
            <a:solidFill>
              <a:schemeClr val="accent6">
                <a:lumMod val="50000"/>
              </a:schemeClr>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a:solidFill>
                  <a:srgbClr val="000000"/>
                </a:solidFill>
                <a:latin typeface="Meiryo" panose="020B0604030504040204" pitchFamily="34" charset="-128"/>
                <a:ea typeface="Meiryo" panose="020B0604030504040204" pitchFamily="34" charset="-128"/>
              </a:endParaRPr>
            </a:p>
          </p:txBody>
        </p:sp>
      </p:grpSp>
      <p:sp>
        <p:nvSpPr>
          <p:cNvPr id="54" name="テキスト ボックス 53">
            <a:extLst>
              <a:ext uri="{FF2B5EF4-FFF2-40B4-BE49-F238E27FC236}">
                <a16:creationId xmlns:a16="http://schemas.microsoft.com/office/drawing/2014/main" id="{FC8B96B7-3799-C23F-A6AA-9CF1A26DF60D}"/>
              </a:ext>
            </a:extLst>
          </p:cNvPr>
          <p:cNvSpPr txBox="1"/>
          <p:nvPr/>
        </p:nvSpPr>
        <p:spPr>
          <a:xfrm>
            <a:off x="4923979" y="2950249"/>
            <a:ext cx="2598611" cy="569387"/>
          </a:xfrm>
          <a:prstGeom prst="rect">
            <a:avLst/>
          </a:prstGeom>
          <a:noFill/>
          <a:ln>
            <a:solidFill>
              <a:schemeClr val="accent6">
                <a:lumMod val="50000"/>
              </a:schemeClr>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ja-JP" altLang="en-US" sz="1100" dirty="0">
                <a:latin typeface="メイリオ"/>
                <a:ea typeface="メイリオ"/>
                <a:cs typeface="Calibri"/>
              </a:rPr>
              <a:t>スペシャル商品のみ</a:t>
            </a:r>
            <a:endParaRPr lang="en-US" altLang="ja-JP" sz="1100" dirty="0">
              <a:latin typeface="メイリオ"/>
              <a:ea typeface="メイリオ"/>
              <a:cs typeface="Calibri"/>
            </a:endParaRPr>
          </a:p>
          <a:p>
            <a:pPr algn="l"/>
            <a:r>
              <a:rPr lang="en-US" altLang="ja-JP" sz="1000" dirty="0">
                <a:latin typeface="メイリオ"/>
                <a:ea typeface="メイリオ"/>
                <a:cs typeface="Calibri"/>
              </a:rPr>
              <a:t>※</a:t>
            </a:r>
            <a:r>
              <a:rPr lang="ja-JP" altLang="en-US" sz="1000" dirty="0">
                <a:latin typeface="メイリオ"/>
                <a:ea typeface="メイリオ"/>
                <a:cs typeface="Calibri"/>
              </a:rPr>
              <a:t>レギュラー商品は企業商材審査通過後</a:t>
            </a:r>
            <a:endParaRPr lang="en-US" altLang="ja-JP" sz="1000" dirty="0">
              <a:latin typeface="メイリオ"/>
              <a:ea typeface="メイリオ"/>
              <a:cs typeface="Calibri"/>
            </a:endParaRPr>
          </a:p>
          <a:p>
            <a:pPr algn="l"/>
            <a:r>
              <a:rPr lang="ja-JP" altLang="en-US" sz="1000" dirty="0">
                <a:latin typeface="メイリオ"/>
                <a:ea typeface="メイリオ"/>
                <a:cs typeface="Calibri"/>
              </a:rPr>
              <a:t>　そのまま発注いただけます</a:t>
            </a:r>
            <a:endParaRPr lang="en-US" altLang="ja-JP" sz="1000" dirty="0">
              <a:latin typeface="メイリオ"/>
              <a:ea typeface="メイリオ"/>
              <a:cs typeface="Calibri"/>
            </a:endParaRPr>
          </a:p>
        </p:txBody>
      </p:sp>
      <p:sp>
        <p:nvSpPr>
          <p:cNvPr id="55" name="タイトル 2">
            <a:extLst>
              <a:ext uri="{FF2B5EF4-FFF2-40B4-BE49-F238E27FC236}">
                <a16:creationId xmlns:a16="http://schemas.microsoft.com/office/drawing/2014/main" id="{07993460-5849-A002-5D81-70B231BA5318}"/>
              </a:ext>
            </a:extLst>
          </p:cNvPr>
          <p:cNvSpPr txBox="1">
            <a:spLocks/>
          </p:cNvSpPr>
          <p:nvPr/>
        </p:nvSpPr>
        <p:spPr>
          <a:xfrm>
            <a:off x="8720516" y="5875619"/>
            <a:ext cx="2765097" cy="896658"/>
          </a:xfrm>
          <a:prstGeom prst="rect">
            <a:avLst/>
          </a:prstGeom>
          <a:solidFill>
            <a:srgbClr val="FFFFFF"/>
          </a:solidFill>
          <a:ln>
            <a:solidFill>
              <a:schemeClr val="accent6">
                <a:lumMod val="50000"/>
              </a:schemeClr>
            </a:solidFill>
          </a:ln>
        </p:spPr>
        <p:txBody>
          <a:bodyPr vert="horz" wrap="none" lIns="108000" tIns="72000" rIns="144000" bIns="72000" rtlCol="0" anchor="ctr">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請求書はメール送付での発行と</a:t>
            </a:r>
            <a:endPar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ct val="0"/>
              </a:spcBef>
              <a:spcAft>
                <a:spcPts val="0"/>
              </a:spcAft>
              <a:buClrTx/>
              <a:buSzTx/>
              <a:buFontTx/>
              <a:buNone/>
              <a:tabLst/>
              <a:defRPr/>
            </a:pPr>
            <a:r>
              <a:rPr lang="ja-JP" altLang="en-US" sz="1100" dirty="0">
                <a:solidFill>
                  <a:srgbClr val="0D0D0D"/>
                </a:solidFill>
                <a:latin typeface="Meiryo" panose="020B0604030504040204" pitchFamily="34" charset="-128"/>
                <a:ea typeface="Meiryo" panose="020B0604030504040204" pitchFamily="34" charset="-128"/>
              </a:rPr>
              <a:t>　</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なります</a:t>
            </a:r>
          </a:p>
          <a:p>
            <a:pPr marL="0" marR="0" lvl="0" indent="0" algn="l" defTabSz="914400" rtl="0" eaLnBrk="1" fontAlgn="auto" latinLnBrk="0" hangingPunct="1">
              <a:lnSpc>
                <a:spcPct val="12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制作・掲載費が広告料金に内包</a:t>
            </a:r>
            <a:endPar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ct val="0"/>
              </a:spcBef>
              <a:spcAft>
                <a:spcPts val="0"/>
              </a:spcAft>
              <a:buClrTx/>
              <a:buSzTx/>
              <a:buFontTx/>
              <a:buNone/>
              <a:tabLst/>
              <a:defRPr/>
            </a:pPr>
            <a:r>
              <a:rPr lang="ja-JP" altLang="en-US" sz="1100" dirty="0">
                <a:solidFill>
                  <a:srgbClr val="0D0D0D"/>
                </a:solidFill>
                <a:latin typeface="Meiryo" panose="020B0604030504040204" pitchFamily="34" charset="-128"/>
                <a:ea typeface="Meiryo" panose="020B0604030504040204" pitchFamily="34" charset="-128"/>
              </a:rPr>
              <a:t>　</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される場合は請求書発行はありません</a:t>
            </a:r>
          </a:p>
        </p:txBody>
      </p:sp>
      <p:cxnSp>
        <p:nvCxnSpPr>
          <p:cNvPr id="56" name="直線コネクタ 55">
            <a:extLst>
              <a:ext uri="{FF2B5EF4-FFF2-40B4-BE49-F238E27FC236}">
                <a16:creationId xmlns:a16="http://schemas.microsoft.com/office/drawing/2014/main" id="{98C08145-5016-FE6E-7DAE-718F5DC9BA9D}"/>
              </a:ext>
            </a:extLst>
          </p:cNvPr>
          <p:cNvCxnSpPr>
            <a:cxnSpLocks/>
          </p:cNvCxnSpPr>
          <p:nvPr/>
        </p:nvCxnSpPr>
        <p:spPr>
          <a:xfrm>
            <a:off x="11485706" y="4084187"/>
            <a:ext cx="0" cy="2002055"/>
          </a:xfrm>
          <a:prstGeom prst="line">
            <a:avLst/>
          </a:prstGeom>
          <a:noFill/>
          <a:ln w="9525" cap="flat" cmpd="sng" algn="ctr">
            <a:solidFill>
              <a:schemeClr val="accent6">
                <a:lumMod val="50000"/>
              </a:schemeClr>
            </a:solidFill>
            <a:prstDash val="solid"/>
          </a:ln>
          <a:effectLst/>
        </p:spPr>
      </p:cxnSp>
      <p:sp>
        <p:nvSpPr>
          <p:cNvPr id="57" name="円/楕円 78">
            <a:extLst>
              <a:ext uri="{FF2B5EF4-FFF2-40B4-BE49-F238E27FC236}">
                <a16:creationId xmlns:a16="http://schemas.microsoft.com/office/drawing/2014/main" id="{E9867E40-39C6-19ED-B424-F963C3D5334F}"/>
              </a:ext>
            </a:extLst>
          </p:cNvPr>
          <p:cNvSpPr>
            <a:spLocks noChangeAspect="1"/>
          </p:cNvSpPr>
          <p:nvPr/>
        </p:nvSpPr>
        <p:spPr>
          <a:xfrm>
            <a:off x="11431706" y="5295748"/>
            <a:ext cx="110666" cy="108000"/>
          </a:xfrm>
          <a:prstGeom prst="ellipse">
            <a:avLst/>
          </a:prstGeom>
          <a:solidFill>
            <a:schemeClr val="accent6">
              <a:lumMod val="50000"/>
            </a:schemeClr>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a:solidFill>
                <a:srgbClr val="000000"/>
              </a:solidFill>
              <a:latin typeface="Meiryo" panose="020B0604030504040204" pitchFamily="34" charset="-128"/>
              <a:ea typeface="Meiryo" panose="020B0604030504040204" pitchFamily="34" charset="-128"/>
            </a:endParaRPr>
          </a:p>
        </p:txBody>
      </p:sp>
      <p:sp>
        <p:nvSpPr>
          <p:cNvPr id="58" name="円/楕円 78">
            <a:extLst>
              <a:ext uri="{FF2B5EF4-FFF2-40B4-BE49-F238E27FC236}">
                <a16:creationId xmlns:a16="http://schemas.microsoft.com/office/drawing/2014/main" id="{21A59FE7-FB38-372D-AE63-BC82E71C91C0}"/>
              </a:ext>
            </a:extLst>
          </p:cNvPr>
          <p:cNvSpPr>
            <a:spLocks noChangeAspect="1"/>
          </p:cNvSpPr>
          <p:nvPr/>
        </p:nvSpPr>
        <p:spPr>
          <a:xfrm>
            <a:off x="11431706" y="4022670"/>
            <a:ext cx="110666" cy="108000"/>
          </a:xfrm>
          <a:prstGeom prst="ellipse">
            <a:avLst/>
          </a:prstGeom>
          <a:solidFill>
            <a:schemeClr val="accent6">
              <a:lumMod val="50000"/>
            </a:schemeClr>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a:solidFill>
                <a:srgbClr val="000000"/>
              </a:solidFill>
              <a:latin typeface="Meiryo" panose="020B0604030504040204" pitchFamily="34" charset="-128"/>
              <a:ea typeface="Meiryo" panose="020B0604030504040204" pitchFamily="34" charset="-128"/>
            </a:endParaRPr>
          </a:p>
        </p:txBody>
      </p:sp>
      <p:grpSp>
        <p:nvGrpSpPr>
          <p:cNvPr id="59" name="グループ化 58">
            <a:extLst>
              <a:ext uri="{FF2B5EF4-FFF2-40B4-BE49-F238E27FC236}">
                <a16:creationId xmlns:a16="http://schemas.microsoft.com/office/drawing/2014/main" id="{0ADA3109-778E-7E48-BF8D-7D9F7C57F62C}"/>
              </a:ext>
            </a:extLst>
          </p:cNvPr>
          <p:cNvGrpSpPr/>
          <p:nvPr/>
        </p:nvGrpSpPr>
        <p:grpSpPr>
          <a:xfrm>
            <a:off x="7769816" y="3031165"/>
            <a:ext cx="1876415" cy="469804"/>
            <a:chOff x="6757793" y="2283586"/>
            <a:chExt cx="1876415" cy="469804"/>
          </a:xfrm>
        </p:grpSpPr>
        <p:sp>
          <p:nvSpPr>
            <p:cNvPr id="60" name="テキスト ボックス 59">
              <a:extLst>
                <a:ext uri="{FF2B5EF4-FFF2-40B4-BE49-F238E27FC236}">
                  <a16:creationId xmlns:a16="http://schemas.microsoft.com/office/drawing/2014/main" id="{EC9B5D9F-1D4B-34D0-CFE9-58BEBBE78868}"/>
                </a:ext>
              </a:extLst>
            </p:cNvPr>
            <p:cNvSpPr txBox="1"/>
            <p:nvPr/>
          </p:nvSpPr>
          <p:spPr>
            <a:xfrm>
              <a:off x="6757793" y="2285390"/>
              <a:ext cx="1876415" cy="468000"/>
            </a:xfrm>
            <a:prstGeom prst="roundRect">
              <a:avLst>
                <a:gd name="adj" fmla="val 50000"/>
              </a:avLst>
            </a:prstGeom>
            <a:solidFill>
              <a:srgbClr val="FFFFFF"/>
            </a:solidFill>
            <a:ln w="25400">
              <a:solidFill>
                <a:srgbClr val="000048"/>
              </a:solidFill>
            </a:ln>
          </p:spPr>
          <p:txBody>
            <a:bodyPr wrap="square" lIns="576000" tIns="72000" bIns="0" rtlCol="0" anchor="ctr">
              <a:noAutofit/>
            </a:bodyPr>
            <a:lstStyle/>
            <a:p>
              <a:pPr>
                <a:defRPr/>
              </a:pPr>
              <a:r>
                <a:rPr kumimoji="0" lang="ja-JP" altLang="en-US" sz="1600" b="1" kern="0">
                  <a:solidFill>
                    <a:srgbClr val="000048"/>
                  </a:solidFill>
                  <a:latin typeface="Meiryo" panose="020B0604030504040204" pitchFamily="34" charset="-128"/>
                  <a:ea typeface="Meiryo" panose="020B0604030504040204" pitchFamily="34" charset="-128"/>
                </a:rPr>
                <a:t>契約成立</a:t>
              </a:r>
            </a:p>
          </p:txBody>
        </p:sp>
        <p:pic>
          <p:nvPicPr>
            <p:cNvPr id="61" name="グラフィックス 60" descr="バッジ: チェックマーク 1 単色塗りつぶし">
              <a:extLst>
                <a:ext uri="{FF2B5EF4-FFF2-40B4-BE49-F238E27FC236}">
                  <a16:creationId xmlns:a16="http://schemas.microsoft.com/office/drawing/2014/main" id="{69EACCB6-92EB-BB66-E966-20065D5DAAD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757793" y="2283586"/>
              <a:ext cx="469037" cy="469037"/>
            </a:xfrm>
            <a:prstGeom prst="rect">
              <a:avLst/>
            </a:prstGeom>
          </p:spPr>
        </p:pic>
      </p:grpSp>
    </p:spTree>
    <p:extLst>
      <p:ext uri="{BB962C8B-B14F-4D97-AF65-F5344CB8AC3E}">
        <p14:creationId xmlns:p14="http://schemas.microsoft.com/office/powerpoint/2010/main" val="150920881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E74D7C11-D243-AA0C-0980-1DB9BEF340A2}"/>
              </a:ext>
            </a:extLst>
          </p:cNvPr>
          <p:cNvSpPr>
            <a:spLocks noGrp="1"/>
          </p:cNvSpPr>
          <p:nvPr>
            <p:ph type="body" sz="quarter" idx="10"/>
          </p:nvPr>
        </p:nvSpPr>
        <p:spPr/>
        <p:txBody>
          <a:bodyPr/>
          <a:lstStyle/>
          <a:p>
            <a:r>
              <a:rPr lang="ja-JP" altLang="en-US" dirty="0">
                <a:latin typeface="Meiryo"/>
                <a:ea typeface="Meiryo"/>
              </a:rPr>
              <a:t>注意事項</a:t>
            </a:r>
            <a:endParaRPr lang="ja-JP" altLang="en-US" dirty="0"/>
          </a:p>
        </p:txBody>
      </p:sp>
      <p:sp>
        <p:nvSpPr>
          <p:cNvPr id="4" name="Rectangle 46">
            <a:extLst>
              <a:ext uri="{FF2B5EF4-FFF2-40B4-BE49-F238E27FC236}">
                <a16:creationId xmlns:a16="http://schemas.microsoft.com/office/drawing/2014/main" id="{6C3E6A50-D5E8-0DDF-FD78-DC3D9575A452}"/>
              </a:ext>
            </a:extLst>
          </p:cNvPr>
          <p:cNvSpPr>
            <a:spLocks noChangeArrowheads="1"/>
          </p:cNvSpPr>
          <p:nvPr/>
        </p:nvSpPr>
        <p:spPr bwMode="auto">
          <a:xfrm>
            <a:off x="381725" y="1209798"/>
            <a:ext cx="11332220" cy="52798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no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fontAlgn="auto" hangingPunct="1">
              <a:spcBef>
                <a:spcPct val="0"/>
              </a:spcBef>
              <a:spcAft>
                <a:spcPts val="0"/>
              </a:spcAft>
              <a:buFontTx/>
              <a:buNone/>
            </a:pPr>
            <a:r>
              <a:rPr lang="ja-JP" altLang="en-US" sz="1400" dirty="0">
                <a:solidFill>
                  <a:schemeClr val="tx2"/>
                </a:solidFill>
                <a:latin typeface="+mn-ea"/>
                <a:ea typeface="+mn-ea"/>
              </a:rPr>
              <a:t>■編集・制作</a:t>
            </a:r>
            <a:endParaRPr lang="en-US" altLang="ja-JP" sz="1400" dirty="0">
              <a:solidFill>
                <a:schemeClr val="tx2"/>
              </a:solidFill>
              <a:latin typeface="+mn-ea"/>
              <a:ea typeface="+mn-ea"/>
            </a:endParaRPr>
          </a:p>
          <a:p>
            <a:pPr eaLnBrk="1" fontAlgn="auto" hangingPunct="1">
              <a:spcBef>
                <a:spcPct val="0"/>
              </a:spcBef>
              <a:spcAft>
                <a:spcPts val="0"/>
              </a:spcAft>
              <a:buFontTx/>
              <a:buNone/>
            </a:pPr>
            <a:r>
              <a:rPr lang="ja-JP" altLang="en-US" sz="1050" dirty="0">
                <a:solidFill>
                  <a:schemeClr val="tx2"/>
                </a:solidFill>
                <a:latin typeface="+mn-ea"/>
                <a:ea typeface="+mn-ea"/>
              </a:rPr>
              <a:t>　・企画内容は広告主様と</a:t>
            </a:r>
            <a:r>
              <a:rPr lang="en-US" altLang="ja-JP" sz="1050" dirty="0">
                <a:solidFill>
                  <a:schemeClr val="tx2"/>
                </a:solidFill>
                <a:latin typeface="+mn-ea"/>
                <a:ea typeface="+mn-ea"/>
              </a:rPr>
              <a:t>LINE</a:t>
            </a:r>
            <a:r>
              <a:rPr lang="ja-JP" altLang="en-US" sz="1050" dirty="0">
                <a:solidFill>
                  <a:schemeClr val="tx2"/>
                </a:solidFill>
                <a:latin typeface="+mn-ea"/>
                <a:ea typeface="+mn-ea"/>
              </a:rPr>
              <a:t>ヤフーとの間で協議の上決定し、最終的な編集権は</a:t>
            </a:r>
            <a:r>
              <a:rPr lang="en-US" altLang="ja-JP" sz="1050" dirty="0">
                <a:solidFill>
                  <a:schemeClr val="tx2"/>
                </a:solidFill>
                <a:latin typeface="+mn-ea"/>
                <a:ea typeface="+mn-ea"/>
              </a:rPr>
              <a:t>LINE</a:t>
            </a:r>
            <a:r>
              <a:rPr lang="ja-JP" altLang="en-US" sz="1050" dirty="0">
                <a:solidFill>
                  <a:schemeClr val="tx2"/>
                </a:solidFill>
                <a:latin typeface="+mn-ea"/>
                <a:ea typeface="+mn-ea"/>
              </a:rPr>
              <a:t>ヤフーに帰属します。</a:t>
            </a:r>
            <a:endParaRPr lang="en-US" altLang="ja-JP" sz="1050" dirty="0">
              <a:solidFill>
                <a:schemeClr val="tx2"/>
              </a:solidFill>
              <a:latin typeface="+mn-ea"/>
              <a:ea typeface="+mn-ea"/>
            </a:endParaRPr>
          </a:p>
          <a:p>
            <a:pPr eaLnBrk="1" fontAlgn="auto" hangingPunct="1">
              <a:spcBef>
                <a:spcPct val="0"/>
              </a:spcBef>
              <a:spcAft>
                <a:spcPts val="0"/>
              </a:spcAft>
              <a:buFontTx/>
              <a:buNone/>
            </a:pPr>
            <a:r>
              <a:rPr lang="ja-JP" altLang="en-US" sz="1050" dirty="0">
                <a:solidFill>
                  <a:schemeClr val="tx2"/>
                </a:solidFill>
                <a:latin typeface="+mn-ea"/>
                <a:ea typeface="+mn-ea"/>
              </a:rPr>
              <a:t>　・広告主様または代理店様より提供いただく製品画像等の素材については第三者の権利を侵害するものではないこと、および記載内容に係わる財産権全ての権利処理が</a:t>
            </a:r>
            <a:endParaRPr lang="en-US" altLang="ja-JP" sz="1050" dirty="0">
              <a:solidFill>
                <a:schemeClr val="tx2"/>
              </a:solidFill>
              <a:latin typeface="+mn-ea"/>
              <a:ea typeface="+mn-ea"/>
            </a:endParaRPr>
          </a:p>
          <a:p>
            <a:pPr eaLnBrk="1" fontAlgn="auto" hangingPunct="1">
              <a:spcBef>
                <a:spcPct val="0"/>
              </a:spcBef>
              <a:spcAft>
                <a:spcPts val="0"/>
              </a:spcAft>
              <a:buFontTx/>
              <a:buNone/>
            </a:pPr>
            <a:r>
              <a:rPr lang="ja-JP" altLang="en-US" sz="1050" dirty="0">
                <a:solidFill>
                  <a:schemeClr val="tx2"/>
                </a:solidFill>
                <a:latin typeface="+mn-ea"/>
                <a:ea typeface="+mn-ea"/>
              </a:rPr>
              <a:t>　　完了していること、情報の正確性について</a:t>
            </a:r>
            <a:r>
              <a:rPr lang="en-US" altLang="ja-JP" sz="1050" dirty="0">
                <a:solidFill>
                  <a:schemeClr val="tx2"/>
                </a:solidFill>
                <a:latin typeface="+mn-ea"/>
                <a:ea typeface="+mn-ea"/>
              </a:rPr>
              <a:t>LINE</a:t>
            </a:r>
            <a:r>
              <a:rPr lang="ja-JP" altLang="en-US" sz="1050" dirty="0">
                <a:solidFill>
                  <a:schemeClr val="tx2"/>
                </a:solidFill>
                <a:latin typeface="+mn-ea"/>
                <a:ea typeface="+mn-ea"/>
              </a:rPr>
              <a:t>ヤフーに対して保証いただくものとします。</a:t>
            </a:r>
            <a:endParaRPr lang="en-US" altLang="ja-JP" sz="1050" dirty="0">
              <a:solidFill>
                <a:schemeClr val="tx2"/>
              </a:solidFill>
              <a:latin typeface="+mn-ea"/>
              <a:ea typeface="+mn-ea"/>
            </a:endParaRPr>
          </a:p>
          <a:p>
            <a:pPr marL="0" indent="0" eaLnBrk="1" fontAlgn="auto" hangingPunct="1">
              <a:spcBef>
                <a:spcPct val="0"/>
              </a:spcBef>
              <a:spcAft>
                <a:spcPts val="0"/>
              </a:spcAft>
              <a:buFontTx/>
              <a:buNone/>
              <a:defRPr/>
            </a:pPr>
            <a:r>
              <a:rPr lang="ja-JP" altLang="en-US" sz="1050" dirty="0">
                <a:solidFill>
                  <a:schemeClr val="tx2"/>
                </a:solidFill>
                <a:latin typeface="+mn-ea"/>
                <a:ea typeface="+mn-ea"/>
              </a:rPr>
              <a:t>　・企画ページ上には「</a:t>
            </a:r>
            <a:r>
              <a:rPr lang="en-US" altLang="ja-JP" sz="1050" dirty="0">
                <a:solidFill>
                  <a:schemeClr val="tx2"/>
                </a:solidFill>
                <a:latin typeface="+mn-ea"/>
                <a:ea typeface="+mn-ea"/>
              </a:rPr>
              <a:t>Yahoo! JAPAN PR</a:t>
            </a:r>
            <a:r>
              <a:rPr lang="ja-JP" altLang="en-US" sz="1050" dirty="0">
                <a:solidFill>
                  <a:schemeClr val="tx2"/>
                </a:solidFill>
                <a:latin typeface="+mn-ea"/>
                <a:ea typeface="+mn-ea"/>
              </a:rPr>
              <a:t>企画」の表記と「提供：○○」のスポンサークレジット、掲載期間の掲載が必須となります。</a:t>
            </a:r>
            <a:endParaRPr lang="en-US" altLang="ja-JP" sz="1050" dirty="0">
              <a:solidFill>
                <a:schemeClr val="tx2"/>
              </a:solidFill>
              <a:latin typeface="+mn-ea"/>
              <a:ea typeface="+mn-ea"/>
            </a:endParaRPr>
          </a:p>
          <a:p>
            <a:pPr marL="0" indent="0" eaLnBrk="1" fontAlgn="auto" hangingPunct="1">
              <a:spcBef>
                <a:spcPct val="0"/>
              </a:spcBef>
              <a:spcAft>
                <a:spcPts val="0"/>
              </a:spcAft>
              <a:buFontTx/>
              <a:buNone/>
              <a:defRPr/>
            </a:pPr>
            <a:r>
              <a:rPr lang="ja-JP" altLang="en-US" sz="1050" dirty="0">
                <a:solidFill>
                  <a:schemeClr val="tx2"/>
                </a:solidFill>
                <a:latin typeface="+mn-ea"/>
                <a:ea typeface="+mn-ea"/>
              </a:rPr>
              <a:t>　・通信環境が低速の場合、ダイアログ表示により動画のスキップが選択可能になることをご了承ください。</a:t>
            </a:r>
            <a:endParaRPr lang="en-US" altLang="ja-JP" sz="1050" dirty="0">
              <a:solidFill>
                <a:schemeClr val="tx2"/>
              </a:solidFill>
              <a:latin typeface="+mn-ea"/>
              <a:ea typeface="+mn-ea"/>
            </a:endParaRPr>
          </a:p>
          <a:p>
            <a:pPr eaLnBrk="1" fontAlgn="auto" hangingPunct="1">
              <a:spcBef>
                <a:spcPct val="0"/>
              </a:spcBef>
              <a:spcAft>
                <a:spcPts val="0"/>
              </a:spcAft>
              <a:buFontTx/>
              <a:buNone/>
            </a:pPr>
            <a:endParaRPr lang="en-US" altLang="ja-JP" sz="1600" dirty="0">
              <a:solidFill>
                <a:schemeClr val="tx2"/>
              </a:solidFill>
              <a:latin typeface="+mn-ea"/>
              <a:ea typeface="+mn-ea"/>
            </a:endParaRPr>
          </a:p>
          <a:p>
            <a:pPr eaLnBrk="1" fontAlgn="auto" hangingPunct="1">
              <a:spcBef>
                <a:spcPct val="0"/>
              </a:spcBef>
              <a:spcAft>
                <a:spcPts val="0"/>
              </a:spcAft>
              <a:buFontTx/>
              <a:buNone/>
            </a:pPr>
            <a:r>
              <a:rPr lang="ja-JP" altLang="en-US" sz="1400" dirty="0">
                <a:solidFill>
                  <a:schemeClr val="tx2"/>
                </a:solidFill>
                <a:latin typeface="+mn-ea"/>
                <a:ea typeface="+mn-ea"/>
              </a:rPr>
              <a:t>■災害情報告知モジュールの掲載</a:t>
            </a:r>
            <a:endParaRPr lang="en-US" altLang="ja-JP" sz="1400" dirty="0">
              <a:solidFill>
                <a:schemeClr val="tx2"/>
              </a:solidFill>
              <a:latin typeface="+mn-ea"/>
              <a:ea typeface="+mn-ea"/>
            </a:endParaRPr>
          </a:p>
          <a:p>
            <a:pPr eaLnBrk="1" fontAlgn="auto" hangingPunct="1">
              <a:spcBef>
                <a:spcPct val="0"/>
              </a:spcBef>
              <a:spcAft>
                <a:spcPts val="0"/>
              </a:spcAft>
              <a:buFontTx/>
              <a:buNone/>
            </a:pPr>
            <a:r>
              <a:rPr lang="ja-JP" altLang="en-US" sz="1050" dirty="0">
                <a:solidFill>
                  <a:schemeClr val="tx2"/>
                </a:solidFill>
                <a:latin typeface="+mn-ea"/>
                <a:ea typeface="+mn-ea"/>
              </a:rPr>
              <a:t>　・地震、津波、その他有事が発生した際、</a:t>
            </a:r>
            <a:r>
              <a:rPr lang="en-US" altLang="ja-JP" sz="1050" dirty="0">
                <a:solidFill>
                  <a:schemeClr val="tx2"/>
                </a:solidFill>
                <a:latin typeface="+mn-ea"/>
                <a:ea typeface="+mn-ea"/>
              </a:rPr>
              <a:t>LINE</a:t>
            </a:r>
            <a:r>
              <a:rPr lang="ja-JP" altLang="en-US" sz="1050" dirty="0">
                <a:solidFill>
                  <a:schemeClr val="tx2"/>
                </a:solidFill>
                <a:latin typeface="+mn-ea"/>
                <a:ea typeface="+mn-ea"/>
              </a:rPr>
              <a:t>ヤフーを利用するお客様に対して速やかに災害情報をお伝えするために、企画ページについても、ページ上部に災害情報</a:t>
            </a:r>
            <a:endParaRPr lang="en-US" altLang="ja-JP" sz="1050" dirty="0">
              <a:solidFill>
                <a:schemeClr val="tx2"/>
              </a:solidFill>
              <a:latin typeface="+mn-ea"/>
              <a:ea typeface="+mn-ea"/>
            </a:endParaRPr>
          </a:p>
          <a:p>
            <a:pPr eaLnBrk="1" fontAlgn="auto" hangingPunct="1">
              <a:spcBef>
                <a:spcPct val="0"/>
              </a:spcBef>
              <a:spcAft>
                <a:spcPts val="0"/>
              </a:spcAft>
              <a:buFontTx/>
              <a:buNone/>
            </a:pPr>
            <a:r>
              <a:rPr lang="ja-JP" altLang="en-US" sz="1050" dirty="0">
                <a:solidFill>
                  <a:schemeClr val="tx2"/>
                </a:solidFill>
                <a:latin typeface="+mn-ea"/>
                <a:ea typeface="+mn-ea"/>
              </a:rPr>
              <a:t>　　告知モジュールの掲載を行います。</a:t>
            </a:r>
            <a:endParaRPr lang="en-US" altLang="ja-JP" sz="1050" dirty="0">
              <a:solidFill>
                <a:schemeClr val="tx2"/>
              </a:solidFill>
              <a:latin typeface="+mn-ea"/>
              <a:ea typeface="+mn-ea"/>
            </a:endParaRPr>
          </a:p>
          <a:p>
            <a:pPr marL="0" indent="0" eaLnBrk="1" fontAlgn="auto" hangingPunct="1">
              <a:spcBef>
                <a:spcPct val="0"/>
              </a:spcBef>
              <a:spcAft>
                <a:spcPts val="0"/>
              </a:spcAft>
              <a:buFontTx/>
              <a:buNone/>
            </a:pPr>
            <a:r>
              <a:rPr lang="ja-JP" altLang="en-US" sz="1050" dirty="0">
                <a:solidFill>
                  <a:schemeClr val="tx2"/>
                </a:solidFill>
                <a:latin typeface="+mn-ea"/>
                <a:ea typeface="+mn-ea"/>
              </a:rPr>
              <a:t>　　</a:t>
            </a:r>
            <a:r>
              <a:rPr lang="en-US" altLang="ja-JP" sz="1050" dirty="0">
                <a:solidFill>
                  <a:schemeClr val="tx2"/>
                </a:solidFill>
                <a:latin typeface="+mn-ea"/>
                <a:ea typeface="+mn-ea"/>
              </a:rPr>
              <a:t>※</a:t>
            </a:r>
            <a:r>
              <a:rPr lang="ja-JP" altLang="en-US" sz="1050" dirty="0">
                <a:solidFill>
                  <a:schemeClr val="tx2"/>
                </a:solidFill>
                <a:latin typeface="+mn-ea"/>
                <a:ea typeface="+mn-ea"/>
              </a:rPr>
              <a:t>掲載方法（場所、内容、タイミングと期間など）は、</a:t>
            </a:r>
            <a:r>
              <a:rPr lang="en-US" altLang="ja-JP" sz="1050" dirty="0">
                <a:solidFill>
                  <a:schemeClr val="tx2"/>
                </a:solidFill>
                <a:latin typeface="+mn-ea"/>
                <a:ea typeface="+mn-ea"/>
              </a:rPr>
              <a:t>LINE</a:t>
            </a:r>
            <a:r>
              <a:rPr lang="ja-JP" altLang="en-US" sz="1050" dirty="0">
                <a:solidFill>
                  <a:schemeClr val="tx2"/>
                </a:solidFill>
                <a:latin typeface="+mn-ea"/>
                <a:ea typeface="+mn-ea"/>
              </a:rPr>
              <a:t>ヤフーの統一運用ルールにしたがいます。</a:t>
            </a:r>
            <a:endParaRPr lang="en-US" altLang="ja-JP" sz="1050" dirty="0">
              <a:solidFill>
                <a:schemeClr val="tx2"/>
              </a:solidFill>
              <a:latin typeface="+mn-ea"/>
              <a:ea typeface="+mn-ea"/>
            </a:endParaRPr>
          </a:p>
          <a:p>
            <a:pPr eaLnBrk="1" fontAlgn="auto" hangingPunct="1">
              <a:spcBef>
                <a:spcPct val="0"/>
              </a:spcBef>
              <a:spcAft>
                <a:spcPts val="0"/>
              </a:spcAft>
              <a:buFontTx/>
              <a:buNone/>
            </a:pPr>
            <a:endParaRPr lang="en-US" altLang="ja-JP" sz="1600" dirty="0">
              <a:solidFill>
                <a:schemeClr val="tx2"/>
              </a:solidFill>
              <a:latin typeface="+mn-ea"/>
              <a:ea typeface="+mn-ea"/>
            </a:endParaRPr>
          </a:p>
          <a:p>
            <a:pPr eaLnBrk="1" fontAlgn="auto" hangingPunct="1">
              <a:spcBef>
                <a:spcPct val="0"/>
              </a:spcBef>
              <a:spcAft>
                <a:spcPts val="0"/>
              </a:spcAft>
              <a:buFontTx/>
              <a:buNone/>
            </a:pPr>
            <a:r>
              <a:rPr lang="ja-JP" altLang="en-US" sz="1400" dirty="0">
                <a:solidFill>
                  <a:schemeClr val="tx2"/>
                </a:solidFill>
                <a:latin typeface="+mn-ea"/>
                <a:ea typeface="+mn-ea"/>
              </a:rPr>
              <a:t>■誘導広告の制作・入稿</a:t>
            </a:r>
          </a:p>
          <a:p>
            <a:pPr eaLnBrk="1" fontAlgn="auto" hangingPunct="1">
              <a:spcBef>
                <a:spcPct val="0"/>
              </a:spcBef>
              <a:spcAft>
                <a:spcPts val="0"/>
              </a:spcAft>
              <a:buFontTx/>
              <a:buNone/>
            </a:pPr>
            <a:r>
              <a:rPr lang="ja-JP" altLang="en-US" sz="1050" dirty="0">
                <a:solidFill>
                  <a:schemeClr val="tx2"/>
                </a:solidFill>
                <a:latin typeface="+mn-ea"/>
                <a:ea typeface="+mn-ea"/>
              </a:rPr>
              <a:t>　・誘導広告を広告主様または代理店様で制作いただく場合、「入稿規定」</a:t>
            </a:r>
            <a:r>
              <a:rPr lang="ja-JP" altLang="en-US" sz="1050" dirty="0">
                <a:solidFill>
                  <a:srgbClr val="0D0D0D"/>
                </a:solidFill>
                <a:latin typeface="+mn-ea"/>
                <a:ea typeface="+mn-ea"/>
              </a:rPr>
              <a:t>（</a:t>
            </a:r>
            <a:r>
              <a:rPr lang="en-US" altLang="ja-JP" sz="1050" dirty="0">
                <a:solidFill>
                  <a:srgbClr val="0D0D0D"/>
                </a:solidFill>
                <a:latin typeface="+mn-ea"/>
                <a:ea typeface="+mn-ea"/>
                <a:hlinkClick r:id="rId3"/>
              </a:rPr>
              <a:t>https://ads-help.yahoo-net.jp/s/article/H000044930?language=ja</a:t>
            </a:r>
            <a:r>
              <a:rPr lang="ja-JP" altLang="en-US" sz="1050" dirty="0">
                <a:solidFill>
                  <a:schemeClr val="tx2"/>
                </a:solidFill>
                <a:latin typeface="+mn-ea"/>
                <a:ea typeface="+mn-ea"/>
              </a:rPr>
              <a:t>）、</a:t>
            </a:r>
            <a:endParaRPr lang="en-US" altLang="ja-JP" sz="1050" dirty="0">
              <a:solidFill>
                <a:schemeClr val="tx2"/>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a:t>
            </a:r>
            <a:r>
              <a:rPr lang="ja-JP" altLang="en-US" sz="1050" dirty="0">
                <a:solidFill>
                  <a:schemeClr val="tx2"/>
                </a:solidFill>
                <a:latin typeface="+mn-ea"/>
                <a:ea typeface="+mn-ea"/>
              </a:rPr>
              <a:t>および「誘導広告上の表記ガイドライン」（本資料に記載）を遵守してください。</a:t>
            </a:r>
          </a:p>
          <a:p>
            <a:pPr eaLnBrk="1" fontAlgn="auto" hangingPunct="1">
              <a:spcBef>
                <a:spcPct val="0"/>
              </a:spcBef>
              <a:spcAft>
                <a:spcPts val="0"/>
              </a:spcAft>
              <a:buFontTx/>
              <a:buNone/>
            </a:pPr>
            <a:r>
              <a:rPr lang="ja-JP" altLang="en-US" sz="1050" dirty="0">
                <a:solidFill>
                  <a:schemeClr val="tx2"/>
                </a:solidFill>
                <a:latin typeface="+mn-ea"/>
                <a:ea typeface="+mn-ea"/>
              </a:rPr>
              <a:t>　　なお、スマートフォンについては静止画のみ対応可となります。</a:t>
            </a:r>
            <a:endParaRPr lang="en-US" altLang="ja-JP" sz="1050" dirty="0">
              <a:solidFill>
                <a:schemeClr val="tx2"/>
              </a:solidFill>
              <a:latin typeface="+mn-ea"/>
              <a:ea typeface="+mn-ea"/>
            </a:endParaRPr>
          </a:p>
          <a:p>
            <a:pPr eaLnBrk="1" fontAlgn="auto" hangingPunct="1">
              <a:spcBef>
                <a:spcPct val="0"/>
              </a:spcBef>
              <a:spcAft>
                <a:spcPts val="0"/>
              </a:spcAft>
              <a:buFontTx/>
              <a:buNone/>
            </a:pPr>
            <a:r>
              <a:rPr lang="ja-JP" altLang="en-US" sz="1050" dirty="0">
                <a:solidFill>
                  <a:schemeClr val="tx2"/>
                </a:solidFill>
                <a:latin typeface="+mn-ea"/>
                <a:ea typeface="+mn-ea"/>
              </a:rPr>
              <a:t>　　また原則として、「</a:t>
            </a:r>
            <a:r>
              <a:rPr lang="en-US" altLang="ja-JP" sz="1050" dirty="0">
                <a:solidFill>
                  <a:schemeClr val="tx2"/>
                </a:solidFill>
                <a:latin typeface="+mn-ea"/>
                <a:ea typeface="+mn-ea"/>
              </a:rPr>
              <a:t>Yahoo! JAPAN PR</a:t>
            </a:r>
            <a:r>
              <a:rPr lang="ja-JP" altLang="en-US" sz="1050" dirty="0">
                <a:solidFill>
                  <a:schemeClr val="tx2"/>
                </a:solidFill>
                <a:latin typeface="+mn-ea"/>
                <a:ea typeface="+mn-ea"/>
              </a:rPr>
              <a:t>企画」の表記が必須となります。そのため、通常の審査とは別に</a:t>
            </a:r>
            <a:r>
              <a:rPr lang="en-US" altLang="ja-JP" sz="1050" dirty="0">
                <a:solidFill>
                  <a:schemeClr val="tx2"/>
                </a:solidFill>
                <a:latin typeface="+mn-ea"/>
                <a:ea typeface="+mn-ea"/>
              </a:rPr>
              <a:t>LINE</a:t>
            </a:r>
            <a:r>
              <a:rPr lang="ja-JP" altLang="en-US" sz="1050" dirty="0">
                <a:solidFill>
                  <a:schemeClr val="tx2"/>
                </a:solidFill>
                <a:latin typeface="+mn-ea"/>
                <a:ea typeface="+mn-ea"/>
              </a:rPr>
              <a:t>ヤフーでのブランドチェックが必要となりますので、</a:t>
            </a:r>
            <a:endParaRPr lang="en-US" altLang="ja-JP" sz="1050" dirty="0">
              <a:solidFill>
                <a:schemeClr val="tx2"/>
              </a:solidFill>
              <a:latin typeface="+mn-ea"/>
              <a:ea typeface="+mn-ea"/>
            </a:endParaRPr>
          </a:p>
          <a:p>
            <a:pPr eaLnBrk="1" fontAlgn="auto" hangingPunct="1">
              <a:spcBef>
                <a:spcPct val="0"/>
              </a:spcBef>
              <a:spcAft>
                <a:spcPts val="0"/>
              </a:spcAft>
              <a:buFontTx/>
              <a:buNone/>
            </a:pPr>
            <a:r>
              <a:rPr lang="ja-JP" altLang="en-US" sz="1050" dirty="0">
                <a:solidFill>
                  <a:schemeClr val="tx2"/>
                </a:solidFill>
                <a:latin typeface="+mn-ea"/>
                <a:ea typeface="+mn-ea"/>
              </a:rPr>
              <a:t>　　必ず入稿前に弊社担当営業を通じてクリエイティブの確認をご依頼願います。</a:t>
            </a:r>
            <a:endParaRPr lang="en-US" altLang="ja-JP" sz="1050" dirty="0">
              <a:solidFill>
                <a:schemeClr val="tx2"/>
              </a:solidFill>
              <a:latin typeface="+mn-ea"/>
              <a:ea typeface="+mn-ea"/>
            </a:endParaRPr>
          </a:p>
          <a:p>
            <a:pPr eaLnBrk="1" fontAlgn="auto" hangingPunct="1">
              <a:spcBef>
                <a:spcPct val="0"/>
              </a:spcBef>
              <a:spcAft>
                <a:spcPts val="0"/>
              </a:spcAft>
              <a:buFontTx/>
              <a:buNone/>
            </a:pPr>
            <a:endParaRPr lang="en-US" altLang="ja-JP" sz="1600" dirty="0">
              <a:solidFill>
                <a:schemeClr val="tx2"/>
              </a:solidFill>
              <a:latin typeface="+mn-ea"/>
              <a:ea typeface="+mn-ea"/>
            </a:endParaRPr>
          </a:p>
          <a:p>
            <a:pPr marL="0" indent="0" eaLnBrk="1" fontAlgn="auto" hangingPunct="1">
              <a:spcBef>
                <a:spcPct val="0"/>
              </a:spcBef>
              <a:spcAft>
                <a:spcPts val="0"/>
              </a:spcAft>
              <a:buFontTx/>
              <a:buNone/>
            </a:pPr>
            <a:r>
              <a:rPr lang="ja-JP" altLang="en-US" sz="1400" dirty="0">
                <a:solidFill>
                  <a:schemeClr val="tx2"/>
                </a:solidFill>
                <a:latin typeface="+mn-ea"/>
                <a:ea typeface="+mn-ea"/>
              </a:rPr>
              <a:t>■効果計測用</a:t>
            </a:r>
            <a:r>
              <a:rPr lang="en-US" altLang="ja-JP" sz="1400" dirty="0">
                <a:solidFill>
                  <a:schemeClr val="tx2"/>
                </a:solidFill>
                <a:latin typeface="+mn-ea"/>
                <a:ea typeface="+mn-ea"/>
              </a:rPr>
              <a:t>URL</a:t>
            </a:r>
          </a:p>
          <a:p>
            <a:pPr marL="0" indent="0" eaLnBrk="1" fontAlgn="auto" hangingPunct="1">
              <a:spcBef>
                <a:spcPct val="0"/>
              </a:spcBef>
              <a:spcAft>
                <a:spcPts val="0"/>
              </a:spcAft>
              <a:buFontTx/>
              <a:buNone/>
            </a:pPr>
            <a:r>
              <a:rPr lang="ja-JP" altLang="en-US" sz="1050" dirty="0">
                <a:solidFill>
                  <a:schemeClr val="tx2"/>
                </a:solidFill>
                <a:latin typeface="+mn-ea"/>
                <a:ea typeface="+mn-ea"/>
              </a:rPr>
              <a:t>　・セキュリティ等の観点から、下記いずれの場合もリンク先への効果計測用のパラメータ付き</a:t>
            </a:r>
            <a:r>
              <a:rPr lang="en-US" altLang="ja-JP" sz="1050" dirty="0">
                <a:solidFill>
                  <a:schemeClr val="tx2"/>
                </a:solidFill>
                <a:latin typeface="+mn-ea"/>
                <a:ea typeface="+mn-ea"/>
              </a:rPr>
              <a:t>URL</a:t>
            </a:r>
            <a:r>
              <a:rPr lang="ja-JP" altLang="en-US" sz="1050" dirty="0">
                <a:solidFill>
                  <a:schemeClr val="tx2"/>
                </a:solidFill>
                <a:latin typeface="+mn-ea"/>
                <a:ea typeface="+mn-ea"/>
              </a:rPr>
              <a:t>の設定は不可となります。</a:t>
            </a:r>
            <a:endParaRPr lang="en-US" altLang="ja-JP" sz="1050" dirty="0">
              <a:solidFill>
                <a:schemeClr val="tx2"/>
              </a:solidFill>
              <a:latin typeface="+mn-ea"/>
              <a:ea typeface="+mn-ea"/>
            </a:endParaRPr>
          </a:p>
          <a:p>
            <a:pPr marL="0" indent="0" eaLnBrk="1" fontAlgn="auto" hangingPunct="1">
              <a:spcBef>
                <a:spcPct val="0"/>
              </a:spcBef>
              <a:spcAft>
                <a:spcPts val="0"/>
              </a:spcAft>
              <a:buFontTx/>
              <a:buNone/>
            </a:pPr>
            <a:r>
              <a:rPr lang="ja-JP" altLang="en-US" sz="1050" dirty="0">
                <a:solidFill>
                  <a:schemeClr val="tx2"/>
                </a:solidFill>
                <a:latin typeface="+mn-ea"/>
                <a:ea typeface="+mn-ea"/>
              </a:rPr>
              <a:t>　　ただし、一部効果計測ベンダーにおいては効果測定データ取扱約款の確認・同意をいただいた上で設定することが可能です。弊社担当営業までご相談ください。</a:t>
            </a:r>
            <a:endParaRPr lang="en-US" altLang="ja-JP" sz="1050" dirty="0">
              <a:solidFill>
                <a:schemeClr val="tx2"/>
              </a:solidFill>
              <a:latin typeface="+mn-ea"/>
              <a:ea typeface="+mn-ea"/>
            </a:endParaRPr>
          </a:p>
          <a:p>
            <a:pPr marL="0" indent="0" eaLnBrk="1" fontAlgn="auto" hangingPunct="1">
              <a:spcBef>
                <a:spcPct val="0"/>
              </a:spcBef>
              <a:spcAft>
                <a:spcPts val="0"/>
              </a:spcAft>
              <a:buFontTx/>
              <a:buNone/>
            </a:pPr>
            <a:r>
              <a:rPr lang="ja-JP" altLang="en-US" sz="1050" dirty="0">
                <a:solidFill>
                  <a:schemeClr val="tx2"/>
                </a:solidFill>
                <a:latin typeface="+mn-ea"/>
                <a:ea typeface="+mn-ea"/>
              </a:rPr>
              <a:t>　　　　誘導広告→企画ページ ｜ 企画ページ→広告主様サイト</a:t>
            </a:r>
            <a:endParaRPr lang="en-US" altLang="ja-JP" sz="1050" dirty="0">
              <a:solidFill>
                <a:schemeClr val="tx2"/>
              </a:solidFill>
              <a:latin typeface="+mn-ea"/>
              <a:ea typeface="+mn-ea"/>
            </a:endParaRPr>
          </a:p>
          <a:p>
            <a:pPr marL="0" indent="0" eaLnBrk="1" fontAlgn="auto" hangingPunct="1">
              <a:spcBef>
                <a:spcPct val="0"/>
              </a:spcBef>
              <a:spcAft>
                <a:spcPts val="0"/>
              </a:spcAft>
              <a:buFontTx/>
              <a:buNone/>
            </a:pPr>
            <a:endParaRPr lang="en-US" altLang="ja-JP" sz="1600" dirty="0">
              <a:solidFill>
                <a:schemeClr val="tx2"/>
              </a:solidFill>
              <a:latin typeface="+mn-ea"/>
              <a:ea typeface="+mn-ea"/>
            </a:endParaRPr>
          </a:p>
          <a:p>
            <a:pPr marL="0" indent="0" eaLnBrk="1" fontAlgn="auto" hangingPunct="1">
              <a:spcBef>
                <a:spcPct val="0"/>
              </a:spcBef>
              <a:spcAft>
                <a:spcPts val="0"/>
              </a:spcAft>
              <a:buFontTx/>
              <a:buNone/>
            </a:pPr>
            <a:r>
              <a:rPr lang="ja-JP" altLang="en-US" sz="1400" dirty="0">
                <a:solidFill>
                  <a:schemeClr val="tx2"/>
                </a:solidFill>
                <a:latin typeface="+mn-ea"/>
                <a:ea typeface="+mn-ea"/>
              </a:rPr>
              <a:t>■効果検証レポート</a:t>
            </a:r>
            <a:endParaRPr lang="en-US" altLang="ja-JP" sz="1400" dirty="0">
              <a:solidFill>
                <a:schemeClr val="tx2"/>
              </a:solidFill>
              <a:latin typeface="+mn-ea"/>
              <a:ea typeface="+mn-ea"/>
            </a:endParaRPr>
          </a:p>
          <a:p>
            <a:pPr marL="0" indent="0" eaLnBrk="1" fontAlgn="auto" hangingPunct="1">
              <a:spcBef>
                <a:spcPct val="0"/>
              </a:spcBef>
              <a:spcAft>
                <a:spcPts val="0"/>
              </a:spcAft>
              <a:buFontTx/>
              <a:buNone/>
            </a:pPr>
            <a:r>
              <a:rPr lang="ja-JP" altLang="en-US" sz="1050" dirty="0">
                <a:solidFill>
                  <a:schemeClr val="tx2"/>
                </a:solidFill>
                <a:latin typeface="+mn-ea"/>
                <a:ea typeface="+mn-ea"/>
              </a:rPr>
              <a:t>　・レポートには、</a:t>
            </a:r>
            <a:r>
              <a:rPr lang="en-US" altLang="ja-JP" sz="1050" dirty="0">
                <a:solidFill>
                  <a:schemeClr val="tx2"/>
                </a:solidFill>
                <a:latin typeface="+mn-ea"/>
                <a:ea typeface="+mn-ea"/>
              </a:rPr>
              <a:t> LINE</a:t>
            </a:r>
            <a:r>
              <a:rPr lang="ja-JP" altLang="en-US" sz="1050" dirty="0">
                <a:solidFill>
                  <a:schemeClr val="tx2"/>
                </a:solidFill>
                <a:latin typeface="+mn-ea"/>
                <a:ea typeface="+mn-ea"/>
              </a:rPr>
              <a:t>ヤフーの管理するお客様の個人情報</a:t>
            </a:r>
            <a:r>
              <a:rPr lang="en-US" altLang="ja-JP" sz="1050" dirty="0">
                <a:solidFill>
                  <a:schemeClr val="tx2"/>
                </a:solidFill>
                <a:latin typeface="+mn-ea"/>
                <a:ea typeface="+mn-ea"/>
              </a:rPr>
              <a:t>*1</a:t>
            </a:r>
            <a:r>
              <a:rPr lang="ja-JP" altLang="en-US" sz="1050" dirty="0">
                <a:solidFill>
                  <a:schemeClr val="tx2"/>
                </a:solidFill>
                <a:latin typeface="+mn-ea"/>
                <a:ea typeface="+mn-ea"/>
              </a:rPr>
              <a:t>（個人情報の保護に関する法律に定める個人情報。以下同じ。）が含まれる場合があります。</a:t>
            </a:r>
            <a:endParaRPr lang="en-US" altLang="ja-JP" sz="1050" dirty="0">
              <a:solidFill>
                <a:schemeClr val="tx2"/>
              </a:solidFill>
              <a:latin typeface="+mn-ea"/>
              <a:ea typeface="+mn-ea"/>
            </a:endParaRPr>
          </a:p>
          <a:p>
            <a:pPr marL="0" indent="0" eaLnBrk="1" fontAlgn="auto" hangingPunct="1">
              <a:spcBef>
                <a:spcPct val="0"/>
              </a:spcBef>
              <a:spcAft>
                <a:spcPts val="0"/>
              </a:spcAft>
              <a:buFontTx/>
              <a:buNone/>
            </a:pPr>
            <a:r>
              <a:rPr lang="ja-JP" altLang="en-US" sz="1050" dirty="0">
                <a:solidFill>
                  <a:schemeClr val="tx2"/>
                </a:solidFill>
                <a:latin typeface="+mn-ea"/>
                <a:ea typeface="+mn-ea"/>
              </a:rPr>
              <a:t>　　個人情報の保護に関する法律その他の関係法令・ガイドラインを遵守するとともに、善良な管理者の注意をもって適切に取り扱い、不正アクセスおよび不正利用の防止に</a:t>
            </a:r>
            <a:endParaRPr lang="en-US" altLang="ja-JP" sz="1050" dirty="0">
              <a:solidFill>
                <a:schemeClr val="tx2"/>
              </a:solidFill>
              <a:latin typeface="+mn-ea"/>
              <a:ea typeface="+mn-ea"/>
            </a:endParaRPr>
          </a:p>
          <a:p>
            <a:pPr marL="0" indent="0" eaLnBrk="1" fontAlgn="auto" hangingPunct="1">
              <a:spcBef>
                <a:spcPct val="0"/>
              </a:spcBef>
              <a:spcAft>
                <a:spcPts val="0"/>
              </a:spcAft>
              <a:buFontTx/>
              <a:buNone/>
            </a:pPr>
            <a:r>
              <a:rPr lang="ja-JP" altLang="en-US" sz="1050" dirty="0">
                <a:solidFill>
                  <a:schemeClr val="tx2"/>
                </a:solidFill>
                <a:latin typeface="+mn-ea"/>
                <a:ea typeface="+mn-ea"/>
              </a:rPr>
              <a:t>　　努めていただくようにお願いいたします。</a:t>
            </a:r>
            <a:br>
              <a:rPr lang="ja-JP" altLang="en-US" sz="1050" dirty="0">
                <a:solidFill>
                  <a:schemeClr val="tx2"/>
                </a:solidFill>
                <a:latin typeface="+mn-ea"/>
                <a:ea typeface="+mn-ea"/>
              </a:rPr>
            </a:br>
            <a:r>
              <a:rPr lang="ja-JP" altLang="en-US" sz="1050" dirty="0">
                <a:solidFill>
                  <a:schemeClr val="tx2"/>
                </a:solidFill>
                <a:latin typeface="+mn-ea"/>
                <a:ea typeface="+mn-ea"/>
              </a:rPr>
              <a:t>　　</a:t>
            </a:r>
            <a:r>
              <a:rPr lang="en-US" altLang="ja-JP" sz="1050" dirty="0">
                <a:solidFill>
                  <a:schemeClr val="tx2"/>
                </a:solidFill>
                <a:latin typeface="+mn-ea"/>
                <a:ea typeface="+mn-ea"/>
              </a:rPr>
              <a:t>*1.</a:t>
            </a:r>
            <a:r>
              <a:rPr lang="ja-JP" altLang="en-US" sz="1050" dirty="0">
                <a:solidFill>
                  <a:schemeClr val="tx2"/>
                </a:solidFill>
                <a:latin typeface="+mn-ea"/>
                <a:ea typeface="+mn-ea"/>
              </a:rPr>
              <a:t>例：ユーザーアンケートを実施し自由回答を含む場合、</a:t>
            </a:r>
            <a:r>
              <a:rPr lang="en-US" altLang="ja-JP" sz="1050" dirty="0">
                <a:solidFill>
                  <a:schemeClr val="tx2"/>
                </a:solidFill>
                <a:latin typeface="+mn-ea"/>
                <a:ea typeface="+mn-ea"/>
              </a:rPr>
              <a:t> LINE</a:t>
            </a:r>
            <a:r>
              <a:rPr lang="ja-JP" altLang="en-US" sz="1050" dirty="0">
                <a:solidFill>
                  <a:schemeClr val="tx2"/>
                </a:solidFill>
                <a:latin typeface="+mn-ea"/>
                <a:ea typeface="+mn-ea"/>
              </a:rPr>
              <a:t>ヤフーにおいて特定の個人を識別することができる情報に該当</a:t>
            </a:r>
            <a:endParaRPr lang="en-US" altLang="ja-JP" sz="1050" dirty="0">
              <a:solidFill>
                <a:schemeClr val="tx2"/>
              </a:solidFill>
              <a:latin typeface="+mn-ea"/>
              <a:ea typeface="+mn-ea"/>
            </a:endParaRPr>
          </a:p>
        </p:txBody>
      </p:sp>
    </p:spTree>
    <p:extLst>
      <p:ext uri="{BB962C8B-B14F-4D97-AF65-F5344CB8AC3E}">
        <p14:creationId xmlns:p14="http://schemas.microsoft.com/office/powerpoint/2010/main" val="196371442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BCC2A76-E975-DA20-58F6-7CB4F3F350B4}"/>
              </a:ext>
            </a:extLst>
          </p:cNvPr>
          <p:cNvSpPr>
            <a:spLocks noGrp="1"/>
          </p:cNvSpPr>
          <p:nvPr>
            <p:ph type="body" sz="quarter" idx="10"/>
          </p:nvPr>
        </p:nvSpPr>
        <p:spPr/>
        <p:txBody>
          <a:bodyPr/>
          <a:lstStyle/>
          <a:p>
            <a:r>
              <a:rPr lang="ja-JP" altLang="en-US" dirty="0">
                <a:latin typeface="Meiryo"/>
                <a:ea typeface="Meiryo"/>
              </a:rPr>
              <a:t>注意事項</a:t>
            </a:r>
            <a:endParaRPr lang="ja-JP" altLang="en-US" dirty="0"/>
          </a:p>
        </p:txBody>
      </p:sp>
      <p:sp>
        <p:nvSpPr>
          <p:cNvPr id="4" name="Rectangle 46">
            <a:extLst>
              <a:ext uri="{FF2B5EF4-FFF2-40B4-BE49-F238E27FC236}">
                <a16:creationId xmlns:a16="http://schemas.microsoft.com/office/drawing/2014/main" id="{357CE6D0-B63D-5782-9FAC-A721B3D8A23E}"/>
              </a:ext>
            </a:extLst>
          </p:cNvPr>
          <p:cNvSpPr>
            <a:spLocks noChangeArrowheads="1"/>
          </p:cNvSpPr>
          <p:nvPr/>
        </p:nvSpPr>
        <p:spPr bwMode="auto">
          <a:xfrm>
            <a:off x="381725" y="1209798"/>
            <a:ext cx="11332220" cy="52798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no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fontAlgn="auto" hangingPunct="1">
              <a:spcBef>
                <a:spcPct val="0"/>
              </a:spcBef>
              <a:spcAft>
                <a:spcPts val="0"/>
              </a:spcAft>
              <a:buFontTx/>
              <a:buNone/>
            </a:pPr>
            <a:r>
              <a:rPr lang="ja-JP" altLang="en-US" sz="1400" dirty="0">
                <a:solidFill>
                  <a:schemeClr val="tx2"/>
                </a:solidFill>
                <a:latin typeface="+mn-ea"/>
                <a:ea typeface="+mn-ea"/>
              </a:rPr>
              <a:t>■その他</a:t>
            </a:r>
            <a:endParaRPr lang="en-US" altLang="ja-JP" sz="1400" dirty="0">
              <a:solidFill>
                <a:schemeClr val="tx2"/>
              </a:solidFill>
              <a:latin typeface="+mn-ea"/>
              <a:ea typeface="+mn-ea"/>
            </a:endParaRPr>
          </a:p>
          <a:p>
            <a:pPr eaLnBrk="1" fontAlgn="auto" hangingPunct="1">
              <a:spcBef>
                <a:spcPct val="0"/>
              </a:spcBef>
              <a:spcAft>
                <a:spcPts val="0"/>
              </a:spcAft>
              <a:buFontTx/>
              <a:buNone/>
            </a:pPr>
            <a:r>
              <a:rPr lang="ja-JP" altLang="en-US" sz="1050" dirty="0">
                <a:solidFill>
                  <a:schemeClr val="tx2"/>
                </a:solidFill>
                <a:latin typeface="+mn-ea"/>
                <a:ea typeface="+mn-ea"/>
              </a:rPr>
              <a:t>　・</a:t>
            </a:r>
            <a:r>
              <a:rPr lang="ja-JP" altLang="en-US" sz="1050" dirty="0">
                <a:solidFill>
                  <a:schemeClr val="tx2"/>
                </a:solidFill>
                <a:latin typeface="+mj-ea"/>
                <a:ea typeface="+mj-ea"/>
              </a:rPr>
              <a:t>弊社制作ガイドラインに準じて制作を行います。代理店様にて制作の場合も当該ガイドラインを遵守いただきます。</a:t>
            </a:r>
            <a:endParaRPr lang="en-US" altLang="ja-JP" sz="1050" dirty="0">
              <a:solidFill>
                <a:schemeClr val="tx2"/>
              </a:solidFill>
              <a:latin typeface="+mj-ea"/>
              <a:ea typeface="+mj-ea"/>
            </a:endParaRPr>
          </a:p>
          <a:p>
            <a:pPr eaLnBrk="1" fontAlgn="auto" hangingPunct="1">
              <a:spcBef>
                <a:spcPct val="0"/>
              </a:spcBef>
              <a:spcAft>
                <a:spcPts val="0"/>
              </a:spcAft>
              <a:buFontTx/>
              <a:buNone/>
            </a:pPr>
            <a:r>
              <a:rPr lang="ja-JP" altLang="en-US" sz="1050" dirty="0">
                <a:solidFill>
                  <a:schemeClr val="tx2"/>
                </a:solidFill>
                <a:latin typeface="+mn-ea"/>
                <a:ea typeface="+mn-ea"/>
              </a:rPr>
              <a:t>　・実制作および、弊社のトップページ、ブランド管理の担当部署による表現確認、動作検証等に時間がかかりますため、</a:t>
            </a:r>
            <a:r>
              <a:rPr lang="ja-JP" altLang="en-US" sz="1050" dirty="0">
                <a:solidFill>
                  <a:schemeClr val="accent4"/>
                </a:solidFill>
                <a:latin typeface="+mn-ea"/>
                <a:ea typeface="+mn-ea"/>
              </a:rPr>
              <a:t>お申し込み期限は掲載開始の</a:t>
            </a:r>
            <a:r>
              <a:rPr lang="en-US" altLang="ja-JP" sz="1050" dirty="0">
                <a:solidFill>
                  <a:schemeClr val="accent4"/>
                </a:solidFill>
                <a:latin typeface="+mn-ea"/>
                <a:ea typeface="+mn-ea"/>
              </a:rPr>
              <a:t>2</a:t>
            </a:r>
            <a:r>
              <a:rPr lang="ja-JP" altLang="en-US" sz="1050" dirty="0">
                <a:solidFill>
                  <a:schemeClr val="accent4"/>
                </a:solidFill>
                <a:latin typeface="+mn-ea"/>
                <a:ea typeface="+mn-ea"/>
              </a:rPr>
              <a:t>か月前</a:t>
            </a:r>
            <a:r>
              <a:rPr lang="ja-JP" altLang="en-US" sz="1050" dirty="0">
                <a:solidFill>
                  <a:schemeClr val="tx2"/>
                </a:solidFill>
                <a:latin typeface="+mn-ea"/>
                <a:ea typeface="+mn-ea"/>
              </a:rPr>
              <a:t>を目安としてください。</a:t>
            </a:r>
            <a:endParaRPr lang="en-US" altLang="ja-JP" sz="1050" dirty="0">
              <a:solidFill>
                <a:schemeClr val="tx2"/>
              </a:solidFill>
              <a:latin typeface="+mn-ea"/>
              <a:ea typeface="+mn-ea"/>
            </a:endParaRPr>
          </a:p>
          <a:p>
            <a:pPr eaLnBrk="1" fontAlgn="auto" hangingPunct="1">
              <a:spcBef>
                <a:spcPct val="0"/>
              </a:spcBef>
              <a:spcAft>
                <a:spcPts val="0"/>
              </a:spcAft>
              <a:buFontTx/>
              <a:buNone/>
            </a:pPr>
            <a:r>
              <a:rPr lang="ja-JP" altLang="en-US" sz="1050" dirty="0">
                <a:solidFill>
                  <a:schemeClr val="tx2"/>
                </a:solidFill>
                <a:latin typeface="+mn-ea"/>
                <a:ea typeface="+mn-ea"/>
              </a:rPr>
              <a:t>　　また、制作途中にて弊社の仕様に応じて表現、レイアウト変更を行う場合があります。</a:t>
            </a:r>
            <a:endParaRPr lang="en-US" altLang="ja-JP" sz="1050" dirty="0">
              <a:solidFill>
                <a:schemeClr val="tx2"/>
              </a:solidFill>
              <a:latin typeface="+mn-ea"/>
              <a:ea typeface="+mn-ea"/>
            </a:endParaRPr>
          </a:p>
          <a:p>
            <a:pPr marL="0" indent="0" eaLnBrk="1" fontAlgn="auto" hangingPunct="1">
              <a:spcBef>
                <a:spcPct val="0"/>
              </a:spcBef>
              <a:spcAft>
                <a:spcPts val="0"/>
              </a:spcAft>
              <a:buFontTx/>
              <a:buNone/>
              <a:defRPr/>
            </a:pPr>
            <a:r>
              <a:rPr lang="ja-JP" altLang="en-US" sz="1050" dirty="0">
                <a:solidFill>
                  <a:schemeClr val="tx2"/>
                </a:solidFill>
                <a:latin typeface="+mn-ea"/>
                <a:ea typeface="+mn-ea"/>
              </a:rPr>
              <a:t>　・正規の</a:t>
            </a:r>
            <a:r>
              <a:rPr lang="en-US" altLang="ja-JP" sz="1050" dirty="0">
                <a:solidFill>
                  <a:schemeClr val="tx2"/>
                </a:solidFill>
                <a:latin typeface="+mn-ea"/>
                <a:ea typeface="+mn-ea"/>
              </a:rPr>
              <a:t>Yahoo! JAPAN</a:t>
            </a:r>
            <a:r>
              <a:rPr lang="ja-JP" altLang="en-US" sz="1050" dirty="0">
                <a:solidFill>
                  <a:schemeClr val="tx2"/>
                </a:solidFill>
                <a:latin typeface="+mn-ea"/>
                <a:ea typeface="+mn-ea"/>
              </a:rPr>
              <a:t>トップページとは異なる仕様、デザインとなる部分がありますのでご了承ください。</a:t>
            </a:r>
            <a:endParaRPr lang="en-US" altLang="ja-JP" sz="1050" dirty="0">
              <a:solidFill>
                <a:schemeClr val="tx2"/>
              </a:solidFill>
              <a:latin typeface="+mn-ea"/>
              <a:ea typeface="+mn-ea"/>
            </a:endParaRPr>
          </a:p>
          <a:p>
            <a:pPr marL="0" indent="0" eaLnBrk="1" fontAlgn="auto" hangingPunct="1">
              <a:spcBef>
                <a:spcPct val="0"/>
              </a:spcBef>
              <a:spcAft>
                <a:spcPts val="0"/>
              </a:spcAft>
              <a:buFontTx/>
              <a:buNone/>
              <a:defRPr/>
            </a:pPr>
            <a:r>
              <a:rPr lang="ja-JP" altLang="en-US" sz="1050" dirty="0">
                <a:solidFill>
                  <a:schemeClr val="tx2"/>
                </a:solidFill>
                <a:latin typeface="+mn-ea"/>
                <a:ea typeface="+mn-ea"/>
              </a:rPr>
              <a:t>　・原則、掲載期間内における途中更新はお受けできません。</a:t>
            </a:r>
            <a:endParaRPr lang="en-US" altLang="ja-JP" sz="1050" dirty="0">
              <a:solidFill>
                <a:schemeClr val="tx2"/>
              </a:solidFill>
              <a:latin typeface="+mn-ea"/>
              <a:ea typeface="+mn-ea"/>
            </a:endParaRPr>
          </a:p>
          <a:p>
            <a:pPr marL="0" indent="0" eaLnBrk="1" fontAlgn="auto" hangingPunct="1">
              <a:spcBef>
                <a:spcPct val="0"/>
              </a:spcBef>
              <a:spcAft>
                <a:spcPts val="0"/>
              </a:spcAft>
              <a:buFontTx/>
              <a:buNone/>
              <a:defRPr/>
            </a:pPr>
            <a:r>
              <a:rPr lang="ja-JP" altLang="en-US" sz="1050" dirty="0">
                <a:solidFill>
                  <a:schemeClr val="tx2"/>
                </a:solidFill>
                <a:latin typeface="+mn-ea"/>
                <a:ea typeface="+mn-ea"/>
              </a:rPr>
              <a:t>　・同期間に掲載可能な案件数に制限を設けており、事前に提案可否にて対応可能か確認させていただいております。なお、広告管理ツールからのキャンペーン予約優先とさせていただ</a:t>
            </a:r>
          </a:p>
          <a:p>
            <a:pPr marL="0" indent="0" eaLnBrk="1" fontAlgn="auto" hangingPunct="1">
              <a:spcBef>
                <a:spcPct val="0"/>
              </a:spcBef>
              <a:spcAft>
                <a:spcPts val="0"/>
              </a:spcAft>
              <a:buFontTx/>
              <a:buNone/>
              <a:defRPr/>
            </a:pPr>
            <a:r>
              <a:rPr lang="ja-JP" altLang="en-US" sz="1050" dirty="0">
                <a:solidFill>
                  <a:schemeClr val="tx2"/>
                </a:solidFill>
                <a:latin typeface="+mn-ea"/>
                <a:ea typeface="+mn-ea"/>
              </a:rPr>
              <a:t>　　いております。空き枠の状況は、弊社営業へお問合わせ下さい。</a:t>
            </a:r>
            <a:endParaRPr lang="en-US" altLang="ja-JP" sz="1050" dirty="0">
              <a:solidFill>
                <a:schemeClr val="tx2"/>
              </a:solidFill>
              <a:latin typeface="+mn-ea"/>
              <a:ea typeface="+mn-ea"/>
            </a:endParaRPr>
          </a:p>
          <a:p>
            <a:pPr marL="0" indent="0" eaLnBrk="1" fontAlgn="auto" hangingPunct="1">
              <a:spcBef>
                <a:spcPct val="0"/>
              </a:spcBef>
              <a:spcAft>
                <a:spcPts val="0"/>
              </a:spcAft>
              <a:buFontTx/>
              <a:buNone/>
              <a:defRPr/>
            </a:pPr>
            <a:r>
              <a:rPr lang="ja-JP" altLang="en-US" sz="1050" dirty="0">
                <a:solidFill>
                  <a:schemeClr val="tx2"/>
                </a:solidFill>
                <a:latin typeface="+mn-ea"/>
                <a:ea typeface="+mn-ea"/>
              </a:rPr>
              <a:t>　・広告管理ツールからのブランドパネル掲載費と</a:t>
            </a:r>
            <a:r>
              <a:rPr lang="en-US" altLang="ja-JP" sz="1050" dirty="0">
                <a:solidFill>
                  <a:schemeClr val="tx2"/>
                </a:solidFill>
                <a:latin typeface="+mn-ea"/>
                <a:ea typeface="+mn-ea"/>
              </a:rPr>
              <a:t>LINE Biz Process Manager</a:t>
            </a:r>
            <a:r>
              <a:rPr lang="ja-JP" altLang="en-US" sz="1050" dirty="0">
                <a:solidFill>
                  <a:schemeClr val="tx2"/>
                </a:solidFill>
                <a:latin typeface="+mn-ea"/>
                <a:ea typeface="+mn-ea"/>
              </a:rPr>
              <a:t>（</a:t>
            </a:r>
            <a:r>
              <a:rPr lang="en-US" altLang="ja-JP" sz="1050" dirty="0">
                <a:solidFill>
                  <a:schemeClr val="tx2"/>
                </a:solidFill>
                <a:latin typeface="+mn-ea"/>
                <a:ea typeface="+mn-ea"/>
              </a:rPr>
              <a:t>LBPM</a:t>
            </a:r>
            <a:r>
              <a:rPr lang="ja-JP" altLang="en-US" sz="1050" dirty="0">
                <a:solidFill>
                  <a:schemeClr val="tx2"/>
                </a:solidFill>
                <a:latin typeface="+mn-ea"/>
                <a:ea typeface="+mn-ea"/>
              </a:rPr>
              <a:t>）からの制作費・掲載費のお申し込みは、</a:t>
            </a:r>
            <a:r>
              <a:rPr lang="en-US" altLang="ja-JP" sz="1050" dirty="0">
                <a:solidFill>
                  <a:schemeClr val="tx2"/>
                </a:solidFill>
                <a:latin typeface="+mn-ea"/>
                <a:ea typeface="+mn-ea"/>
              </a:rPr>
              <a:t>1</a:t>
            </a:r>
            <a:r>
              <a:rPr lang="ja-JP" altLang="en-US" sz="1050" dirty="0">
                <a:solidFill>
                  <a:schemeClr val="tx2"/>
                </a:solidFill>
                <a:latin typeface="+mn-ea"/>
                <a:ea typeface="+mn-ea"/>
              </a:rPr>
              <a:t>社の代理店様から一元的に行っていただきます。</a:t>
            </a:r>
            <a:endParaRPr lang="en-US" altLang="ja-JP" sz="1050" dirty="0">
              <a:solidFill>
                <a:schemeClr val="tx2"/>
              </a:solidFill>
              <a:latin typeface="+mn-ea"/>
              <a:ea typeface="+mn-ea"/>
            </a:endParaRPr>
          </a:p>
          <a:p>
            <a:pPr marL="0" indent="0" eaLnBrk="1" fontAlgn="auto" hangingPunct="1">
              <a:spcBef>
                <a:spcPct val="0"/>
              </a:spcBef>
              <a:spcAft>
                <a:spcPts val="0"/>
              </a:spcAft>
              <a:buFontTx/>
              <a:buNone/>
              <a:defRPr/>
            </a:pPr>
            <a:r>
              <a:rPr lang="ja-JP" altLang="en-US" sz="1050" dirty="0">
                <a:solidFill>
                  <a:schemeClr val="tx2"/>
                </a:solidFill>
                <a:latin typeface="+mn-ea"/>
                <a:ea typeface="+mn-ea"/>
              </a:rPr>
              <a:t>　　複数の代理店様からの分散発注は不可となります。</a:t>
            </a:r>
            <a:endParaRPr lang="en-US" altLang="ja-JP" sz="1050" dirty="0">
              <a:solidFill>
                <a:schemeClr val="tx2"/>
              </a:solidFill>
              <a:latin typeface="+mn-ea"/>
              <a:ea typeface="+mn-ea"/>
            </a:endParaRPr>
          </a:p>
          <a:p>
            <a:pPr marL="0" indent="0" eaLnBrk="1" fontAlgn="auto" hangingPunct="1">
              <a:spcBef>
                <a:spcPct val="0"/>
              </a:spcBef>
              <a:spcAft>
                <a:spcPts val="0"/>
              </a:spcAft>
              <a:buFontTx/>
              <a:buNone/>
              <a:defRPr/>
            </a:pPr>
            <a:endParaRPr lang="ja-JP" altLang="en-US" sz="1050" dirty="0">
              <a:solidFill>
                <a:srgbClr val="0D0D0D"/>
              </a:solidFill>
              <a:latin typeface="+mn-ea"/>
              <a:ea typeface="+mn-ea"/>
            </a:endParaRPr>
          </a:p>
        </p:txBody>
      </p:sp>
    </p:spTree>
    <p:extLst>
      <p:ext uri="{BB962C8B-B14F-4D97-AF65-F5344CB8AC3E}">
        <p14:creationId xmlns:p14="http://schemas.microsoft.com/office/powerpoint/2010/main" val="101916122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F4A278-01EF-A6B0-B8D6-8079FACB32CE}"/>
            </a:ext>
          </a:extLst>
        </p:cNvPr>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23E4D46-F22F-9757-65CB-49A7C84778C2}"/>
              </a:ext>
            </a:extLst>
          </p:cNvPr>
          <p:cNvSpPr>
            <a:spLocks noGrp="1"/>
          </p:cNvSpPr>
          <p:nvPr>
            <p:ph type="body" sz="quarter" idx="10"/>
          </p:nvPr>
        </p:nvSpPr>
        <p:spPr/>
        <p:txBody>
          <a:bodyPr/>
          <a:lstStyle/>
          <a:p>
            <a:r>
              <a:rPr lang="ja-JP" altLang="en-US" dirty="0">
                <a:solidFill>
                  <a:srgbClr val="000048"/>
                </a:solidFill>
                <a:latin typeface="Meiryo"/>
                <a:ea typeface="Meiryo"/>
              </a:rPr>
              <a:t>注意事項</a:t>
            </a:r>
            <a:endParaRPr lang="ja-JP" altLang="en-US" dirty="0">
              <a:solidFill>
                <a:srgbClr val="000048"/>
              </a:solidFill>
            </a:endParaRPr>
          </a:p>
        </p:txBody>
      </p:sp>
      <p:sp>
        <p:nvSpPr>
          <p:cNvPr id="5" name="Rectangle 46">
            <a:extLst>
              <a:ext uri="{FF2B5EF4-FFF2-40B4-BE49-F238E27FC236}">
                <a16:creationId xmlns:a16="http://schemas.microsoft.com/office/drawing/2014/main" id="{D7558771-1BB0-51D7-CCAB-9E45F4BDE5E9}"/>
              </a:ext>
            </a:extLst>
          </p:cNvPr>
          <p:cNvSpPr>
            <a:spLocks noChangeArrowheads="1"/>
          </p:cNvSpPr>
          <p:nvPr/>
        </p:nvSpPr>
        <p:spPr bwMode="auto">
          <a:xfrm>
            <a:off x="587376" y="1078917"/>
            <a:ext cx="11233150" cy="183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fontAlgn="auto" hangingPunct="1">
              <a:lnSpc>
                <a:spcPct val="120000"/>
              </a:lnSpc>
              <a:spcBef>
                <a:spcPts val="0"/>
              </a:spcBef>
              <a:spcAft>
                <a:spcPts val="0"/>
              </a:spcAft>
              <a:buFontTx/>
              <a:buNone/>
            </a:pPr>
            <a:r>
              <a:rPr lang="ja-JP" altLang="en-US" sz="1600" dirty="0">
                <a:solidFill>
                  <a:schemeClr val="tx2"/>
                </a:solidFill>
                <a:latin typeface="メイリオ"/>
                <a:ea typeface="メイリオ"/>
              </a:rPr>
              <a:t>■公開前サイト審査について</a:t>
            </a:r>
            <a:endParaRPr lang="en-US" altLang="ja-JP" sz="1600" dirty="0">
              <a:solidFill>
                <a:schemeClr val="tx2"/>
              </a:solidFill>
              <a:latin typeface="メイリオ"/>
              <a:ea typeface="メイリオ"/>
            </a:endParaRPr>
          </a:p>
          <a:p>
            <a:pPr marL="269875" indent="0" fontAlgn="auto">
              <a:lnSpc>
                <a:spcPct val="120000"/>
              </a:lnSpc>
              <a:spcBef>
                <a:spcPts val="0"/>
              </a:spcBef>
              <a:spcAft>
                <a:spcPts val="0"/>
              </a:spcAft>
              <a:buFontTx/>
              <a:buNone/>
            </a:pPr>
            <a:endParaRPr lang="en-US" altLang="ja-JP" sz="700" dirty="0">
              <a:solidFill>
                <a:schemeClr val="tx2"/>
              </a:solidFill>
              <a:latin typeface="メイリオ"/>
              <a:ea typeface="メイリオ"/>
            </a:endParaRPr>
          </a:p>
          <a:p>
            <a:pPr marL="269875" indent="0" fontAlgn="auto">
              <a:lnSpc>
                <a:spcPct val="120000"/>
              </a:lnSpc>
              <a:spcBef>
                <a:spcPts val="0"/>
              </a:spcBef>
              <a:spcAft>
                <a:spcPts val="0"/>
              </a:spcAft>
              <a:buFontTx/>
              <a:buNone/>
            </a:pPr>
            <a:r>
              <a:rPr lang="ja-JP" altLang="en-US" sz="1400" dirty="0">
                <a:solidFill>
                  <a:schemeClr val="tx2"/>
                </a:solidFill>
                <a:latin typeface="メイリオ"/>
                <a:ea typeface="メイリオ"/>
              </a:rPr>
              <a:t>広告管理ツールに入稿する際に</a:t>
            </a:r>
          </a:p>
          <a:p>
            <a:pPr marL="269875" indent="0" fontAlgn="auto">
              <a:lnSpc>
                <a:spcPct val="120000"/>
              </a:lnSpc>
              <a:spcBef>
                <a:spcPts val="0"/>
              </a:spcBef>
              <a:spcAft>
                <a:spcPts val="0"/>
              </a:spcAft>
              <a:buFontTx/>
              <a:buNone/>
            </a:pPr>
            <a:r>
              <a:rPr lang="ja-JP" altLang="en-US" sz="1400" b="1" dirty="0">
                <a:solidFill>
                  <a:schemeClr val="accent4"/>
                </a:solidFill>
                <a:latin typeface="メイリオ"/>
                <a:ea typeface="メイリオ"/>
              </a:rPr>
              <a:t>①</a:t>
            </a:r>
            <a:r>
              <a:rPr lang="en-US" altLang="ja-JP" sz="1400" b="1" dirty="0">
                <a:solidFill>
                  <a:schemeClr val="accent4"/>
                </a:solidFill>
                <a:latin typeface="メイリオ"/>
                <a:ea typeface="メイリオ"/>
              </a:rPr>
              <a:t> </a:t>
            </a:r>
            <a:r>
              <a:rPr lang="ja-JP" altLang="en-US" sz="1400" b="1" dirty="0">
                <a:solidFill>
                  <a:schemeClr val="accent4"/>
                </a:solidFill>
                <a:latin typeface="メイリオ"/>
                <a:ea typeface="メイリオ"/>
              </a:rPr>
              <a:t>広告主様のリンク先サイトがアップされていない場合</a:t>
            </a:r>
          </a:p>
          <a:p>
            <a:pPr marL="269875" indent="0" fontAlgn="auto">
              <a:lnSpc>
                <a:spcPct val="120000"/>
              </a:lnSpc>
              <a:spcBef>
                <a:spcPts val="0"/>
              </a:spcBef>
              <a:spcAft>
                <a:spcPts val="0"/>
              </a:spcAft>
              <a:buFontTx/>
              <a:buNone/>
            </a:pPr>
            <a:r>
              <a:rPr lang="ja-JP" altLang="en-US" sz="1400" b="1" dirty="0">
                <a:solidFill>
                  <a:schemeClr val="accent4"/>
                </a:solidFill>
                <a:latin typeface="メイリオ"/>
                <a:ea typeface="メイリオ"/>
              </a:rPr>
              <a:t>②</a:t>
            </a:r>
            <a:r>
              <a:rPr lang="en-US" altLang="ja-JP" sz="1400" b="1" dirty="0">
                <a:solidFill>
                  <a:schemeClr val="accent4"/>
                </a:solidFill>
                <a:latin typeface="メイリオ"/>
                <a:ea typeface="メイリオ"/>
              </a:rPr>
              <a:t> </a:t>
            </a:r>
            <a:r>
              <a:rPr lang="ja-JP" altLang="en-US" sz="1400" b="1" dirty="0">
                <a:solidFill>
                  <a:schemeClr val="accent4"/>
                </a:solidFill>
                <a:latin typeface="メイリオ"/>
                <a:ea typeface="メイリオ"/>
              </a:rPr>
              <a:t>演出を組み込んだ企画ページがアップされていない場合</a:t>
            </a:r>
          </a:p>
          <a:p>
            <a:pPr marL="269875" indent="0" fontAlgn="auto">
              <a:lnSpc>
                <a:spcPct val="120000"/>
              </a:lnSpc>
              <a:spcBef>
                <a:spcPts val="0"/>
              </a:spcBef>
              <a:spcAft>
                <a:spcPts val="0"/>
              </a:spcAft>
              <a:buFontTx/>
              <a:buNone/>
            </a:pPr>
            <a:r>
              <a:rPr lang="ja-JP" altLang="en-US" sz="1400" dirty="0">
                <a:solidFill>
                  <a:schemeClr val="tx2"/>
                </a:solidFill>
                <a:latin typeface="メイリオ"/>
                <a:ea typeface="メイリオ"/>
              </a:rPr>
              <a:t>上記①②どちらも未公開の場合、①②どちらかが未公開の場合も以下申請が</a:t>
            </a:r>
            <a:r>
              <a:rPr lang="ja-JP" altLang="en-US" sz="1400" b="1" dirty="0">
                <a:solidFill>
                  <a:schemeClr val="accent4"/>
                </a:solidFill>
                <a:latin typeface="メイリオ"/>
                <a:ea typeface="メイリオ"/>
              </a:rPr>
              <a:t>必須</a:t>
            </a:r>
            <a:r>
              <a:rPr lang="ja-JP" altLang="en-US" sz="1400" dirty="0">
                <a:solidFill>
                  <a:schemeClr val="tx2"/>
                </a:solidFill>
                <a:latin typeface="メイリオ"/>
                <a:ea typeface="メイリオ"/>
              </a:rPr>
              <a:t>となります。</a:t>
            </a:r>
            <a:endParaRPr lang="en-US" altLang="ja-JP" sz="1400" dirty="0">
              <a:solidFill>
                <a:schemeClr val="tx2"/>
              </a:solidFill>
              <a:latin typeface="メイリオ"/>
              <a:ea typeface="メイリオ"/>
            </a:endParaRPr>
          </a:p>
          <a:p>
            <a:pPr marL="269875" indent="0" fontAlgn="auto">
              <a:lnSpc>
                <a:spcPct val="120000"/>
              </a:lnSpc>
              <a:spcBef>
                <a:spcPts val="0"/>
              </a:spcBef>
              <a:spcAft>
                <a:spcPts val="0"/>
              </a:spcAft>
              <a:buFontTx/>
              <a:buNone/>
            </a:pPr>
            <a:endParaRPr lang="en-US" altLang="ja-JP" sz="700" dirty="0">
              <a:solidFill>
                <a:schemeClr val="tx2"/>
              </a:solidFill>
              <a:latin typeface="メイリオ"/>
              <a:ea typeface="メイリオ"/>
            </a:endParaRPr>
          </a:p>
          <a:p>
            <a:pPr marL="269875" indent="0" fontAlgn="auto">
              <a:lnSpc>
                <a:spcPct val="120000"/>
              </a:lnSpc>
              <a:spcBef>
                <a:spcPts val="0"/>
              </a:spcBef>
              <a:spcAft>
                <a:spcPts val="0"/>
              </a:spcAft>
              <a:buFontTx/>
              <a:buNone/>
            </a:pPr>
            <a:r>
              <a:rPr lang="ja-JP" altLang="en-US" sz="1400" dirty="0">
                <a:solidFill>
                  <a:schemeClr val="tx2"/>
                </a:solidFill>
                <a:latin typeface="メイリオ"/>
                <a:ea typeface="メイリオ"/>
              </a:rPr>
              <a:t>申請後に発行される</a:t>
            </a:r>
            <a:r>
              <a:rPr lang="en-US" altLang="ja-JP" sz="1400" dirty="0">
                <a:solidFill>
                  <a:schemeClr val="tx2"/>
                </a:solidFill>
                <a:latin typeface="メイリオ"/>
                <a:ea typeface="メイリオ"/>
              </a:rPr>
              <a:t> </a:t>
            </a:r>
            <a:r>
              <a:rPr lang="ja-JP" altLang="en-US" sz="1400" dirty="0">
                <a:solidFill>
                  <a:schemeClr val="tx2"/>
                </a:solidFill>
                <a:latin typeface="メイリオ"/>
                <a:ea typeface="メイリオ"/>
              </a:rPr>
              <a:t>事前承認</a:t>
            </a:r>
            <a:r>
              <a:rPr lang="en-US" altLang="ja-JP" sz="1400" dirty="0">
                <a:solidFill>
                  <a:schemeClr val="tx2"/>
                </a:solidFill>
                <a:latin typeface="メイリオ"/>
                <a:ea typeface="メイリオ"/>
              </a:rPr>
              <a:t>ID</a:t>
            </a:r>
            <a:r>
              <a:rPr lang="ja-JP" altLang="en-US" sz="1400" dirty="0">
                <a:solidFill>
                  <a:schemeClr val="tx2"/>
                </a:solidFill>
                <a:latin typeface="メイリオ"/>
                <a:ea typeface="メイリオ"/>
              </a:rPr>
              <a:t>（</a:t>
            </a:r>
            <a:r>
              <a:rPr lang="en-US" altLang="ja-JP" sz="1400" dirty="0">
                <a:solidFill>
                  <a:schemeClr val="tx2"/>
                </a:solidFill>
                <a:latin typeface="メイリオ"/>
                <a:ea typeface="メイリオ"/>
              </a:rPr>
              <a:t>8</a:t>
            </a:r>
            <a:r>
              <a:rPr lang="ja-JP" altLang="en-US" sz="1400" dirty="0">
                <a:solidFill>
                  <a:schemeClr val="tx2"/>
                </a:solidFill>
                <a:latin typeface="メイリオ"/>
                <a:ea typeface="メイリオ"/>
              </a:rPr>
              <a:t>ケタの数字）を、広告管理ツールへの入稿時に入力をお願いします。</a:t>
            </a:r>
            <a:endParaRPr lang="ja-JP" altLang="en-US" sz="1200" dirty="0">
              <a:solidFill>
                <a:schemeClr val="tx2"/>
              </a:solidFill>
              <a:latin typeface="メイリオ" panose="020B0604030504040204" pitchFamily="50" charset="-128"/>
              <a:ea typeface="メイリオ" panose="020B0604030504040204" pitchFamily="50" charset="-128"/>
            </a:endParaRPr>
          </a:p>
        </p:txBody>
      </p:sp>
      <p:graphicFrame>
        <p:nvGraphicFramePr>
          <p:cNvPr id="6" name="表 5">
            <a:extLst>
              <a:ext uri="{FF2B5EF4-FFF2-40B4-BE49-F238E27FC236}">
                <a16:creationId xmlns:a16="http://schemas.microsoft.com/office/drawing/2014/main" id="{05208EAB-0F12-2E02-8255-FC2BCC8B3A10}"/>
              </a:ext>
            </a:extLst>
          </p:cNvPr>
          <p:cNvGraphicFramePr>
            <a:graphicFrameLocks noGrp="1"/>
          </p:cNvGraphicFramePr>
          <p:nvPr>
            <p:extLst>
              <p:ext uri="{D42A27DB-BD31-4B8C-83A1-F6EECF244321}">
                <p14:modId xmlns:p14="http://schemas.microsoft.com/office/powerpoint/2010/main" val="2070748420"/>
              </p:ext>
            </p:extLst>
          </p:nvPr>
        </p:nvGraphicFramePr>
        <p:xfrm>
          <a:off x="587376" y="3028951"/>
          <a:ext cx="11017254" cy="3247451"/>
        </p:xfrm>
        <a:graphic>
          <a:graphicData uri="http://schemas.openxmlformats.org/drawingml/2006/table">
            <a:tbl>
              <a:tblPr firstRow="1" bandRow="1"/>
              <a:tblGrid>
                <a:gridCol w="1121054">
                  <a:extLst>
                    <a:ext uri="{9D8B030D-6E8A-4147-A177-3AD203B41FA5}">
                      <a16:colId xmlns:a16="http://schemas.microsoft.com/office/drawing/2014/main" val="3923907519"/>
                    </a:ext>
                  </a:extLst>
                </a:gridCol>
                <a:gridCol w="1121054">
                  <a:extLst>
                    <a:ext uri="{9D8B030D-6E8A-4147-A177-3AD203B41FA5}">
                      <a16:colId xmlns:a16="http://schemas.microsoft.com/office/drawing/2014/main" val="2511399564"/>
                    </a:ext>
                  </a:extLst>
                </a:gridCol>
                <a:gridCol w="1121054">
                  <a:extLst>
                    <a:ext uri="{9D8B030D-6E8A-4147-A177-3AD203B41FA5}">
                      <a16:colId xmlns:a16="http://schemas.microsoft.com/office/drawing/2014/main" val="1290269770"/>
                    </a:ext>
                  </a:extLst>
                </a:gridCol>
                <a:gridCol w="1121054">
                  <a:extLst>
                    <a:ext uri="{9D8B030D-6E8A-4147-A177-3AD203B41FA5}">
                      <a16:colId xmlns:a16="http://schemas.microsoft.com/office/drawing/2014/main" val="42248015"/>
                    </a:ext>
                  </a:extLst>
                </a:gridCol>
                <a:gridCol w="1121054">
                  <a:extLst>
                    <a:ext uri="{9D8B030D-6E8A-4147-A177-3AD203B41FA5}">
                      <a16:colId xmlns:a16="http://schemas.microsoft.com/office/drawing/2014/main" val="3495486200"/>
                    </a:ext>
                  </a:extLst>
                </a:gridCol>
                <a:gridCol w="1121054">
                  <a:extLst>
                    <a:ext uri="{9D8B030D-6E8A-4147-A177-3AD203B41FA5}">
                      <a16:colId xmlns:a16="http://schemas.microsoft.com/office/drawing/2014/main" val="3263865214"/>
                    </a:ext>
                  </a:extLst>
                </a:gridCol>
                <a:gridCol w="2048822">
                  <a:extLst>
                    <a:ext uri="{9D8B030D-6E8A-4147-A177-3AD203B41FA5}">
                      <a16:colId xmlns:a16="http://schemas.microsoft.com/office/drawing/2014/main" val="1439314750"/>
                    </a:ext>
                  </a:extLst>
                </a:gridCol>
                <a:gridCol w="1121054">
                  <a:extLst>
                    <a:ext uri="{9D8B030D-6E8A-4147-A177-3AD203B41FA5}">
                      <a16:colId xmlns:a16="http://schemas.microsoft.com/office/drawing/2014/main" val="4225324802"/>
                    </a:ext>
                  </a:extLst>
                </a:gridCol>
                <a:gridCol w="1121054">
                  <a:extLst>
                    <a:ext uri="{9D8B030D-6E8A-4147-A177-3AD203B41FA5}">
                      <a16:colId xmlns:a16="http://schemas.microsoft.com/office/drawing/2014/main" val="1668186724"/>
                    </a:ext>
                  </a:extLst>
                </a:gridCol>
              </a:tblGrid>
              <a:tr h="333731">
                <a:tc rowSpan="2">
                  <a:txBody>
                    <a:bodyPr/>
                    <a:lstStyle>
                      <a:lvl1pPr marL="0" algn="l" defTabSz="914423" rtl="0" eaLnBrk="1" latinLnBrk="0" hangingPunct="1">
                        <a:defRPr kumimoji="1" sz="1800" b="1" kern="1200">
                          <a:solidFill>
                            <a:schemeClr val="tx1"/>
                          </a:solidFill>
                          <a:latin typeface="メイリオ"/>
                          <a:ea typeface="メイリオ"/>
                        </a:defRPr>
                      </a:lvl1pPr>
                      <a:lvl2pPr marL="457212" algn="l" defTabSz="914423" rtl="0" eaLnBrk="1" latinLnBrk="0" hangingPunct="1">
                        <a:defRPr kumimoji="1" sz="1800" b="1" kern="1200">
                          <a:solidFill>
                            <a:schemeClr val="tx1"/>
                          </a:solidFill>
                          <a:latin typeface="メイリオ"/>
                          <a:ea typeface="メイリオ"/>
                        </a:defRPr>
                      </a:lvl2pPr>
                      <a:lvl3pPr marL="914423" algn="l" defTabSz="914423" rtl="0" eaLnBrk="1" latinLnBrk="0" hangingPunct="1">
                        <a:defRPr kumimoji="1" sz="1800" b="1" kern="1200">
                          <a:solidFill>
                            <a:schemeClr val="tx1"/>
                          </a:solidFill>
                          <a:latin typeface="メイリオ"/>
                          <a:ea typeface="メイリオ"/>
                        </a:defRPr>
                      </a:lvl3pPr>
                      <a:lvl4pPr marL="1371634" algn="l" defTabSz="914423" rtl="0" eaLnBrk="1" latinLnBrk="0" hangingPunct="1">
                        <a:defRPr kumimoji="1" sz="1800" b="1" kern="1200">
                          <a:solidFill>
                            <a:schemeClr val="tx1"/>
                          </a:solidFill>
                          <a:latin typeface="メイリオ"/>
                          <a:ea typeface="メイリオ"/>
                        </a:defRPr>
                      </a:lvl4pPr>
                      <a:lvl5pPr marL="1828846" algn="l" defTabSz="914423" rtl="0" eaLnBrk="1" latinLnBrk="0" hangingPunct="1">
                        <a:defRPr kumimoji="1" sz="1800" b="1" kern="1200">
                          <a:solidFill>
                            <a:schemeClr val="tx1"/>
                          </a:solidFill>
                          <a:latin typeface="メイリオ"/>
                          <a:ea typeface="メイリオ"/>
                        </a:defRPr>
                      </a:lvl5pPr>
                      <a:lvl6pPr marL="2286057" algn="l" defTabSz="914423" rtl="0" eaLnBrk="1" latinLnBrk="0" hangingPunct="1">
                        <a:defRPr kumimoji="1" sz="1800" b="1" kern="1200">
                          <a:solidFill>
                            <a:schemeClr val="tx1"/>
                          </a:solidFill>
                          <a:latin typeface="メイリオ"/>
                          <a:ea typeface="メイリオ"/>
                        </a:defRPr>
                      </a:lvl6pPr>
                      <a:lvl7pPr marL="2743269" algn="l" defTabSz="914423" rtl="0" eaLnBrk="1" latinLnBrk="0" hangingPunct="1">
                        <a:defRPr kumimoji="1" sz="1800" b="1" kern="1200">
                          <a:solidFill>
                            <a:schemeClr val="tx1"/>
                          </a:solidFill>
                          <a:latin typeface="メイリオ"/>
                          <a:ea typeface="メイリオ"/>
                        </a:defRPr>
                      </a:lvl7pPr>
                      <a:lvl8pPr marL="3200480" algn="l" defTabSz="914423" rtl="0" eaLnBrk="1" latinLnBrk="0" hangingPunct="1">
                        <a:defRPr kumimoji="1" sz="1800" b="1" kern="1200">
                          <a:solidFill>
                            <a:schemeClr val="tx1"/>
                          </a:solidFill>
                          <a:latin typeface="メイリオ"/>
                          <a:ea typeface="メイリオ"/>
                        </a:defRPr>
                      </a:lvl8pPr>
                      <a:lvl9pPr marL="3657691" algn="l" defTabSz="914423" rtl="0" eaLnBrk="1" latinLnBrk="0" hangingPunct="1">
                        <a:defRPr kumimoji="1" sz="1800" b="1" kern="1200">
                          <a:solidFill>
                            <a:schemeClr val="tx1"/>
                          </a:solidFill>
                          <a:latin typeface="メイリオ"/>
                          <a:ea typeface="メイリオ"/>
                        </a:defRPr>
                      </a:lvl9pPr>
                    </a:lstStyle>
                    <a:p>
                      <a:pPr algn="ctr">
                        <a:lnSpc>
                          <a:spcPct val="120000"/>
                        </a:lnSpc>
                      </a:pPr>
                      <a:r>
                        <a:rPr kumimoji="1" lang="ja-JP" altLang="en-US" sz="1200" dirty="0">
                          <a:solidFill>
                            <a:schemeClr val="bg1"/>
                          </a:solidFill>
                          <a:latin typeface="+mj-lt"/>
                        </a:rPr>
                        <a:t>申請者</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6">
                        <a:lumMod val="75000"/>
                      </a:schemeClr>
                    </a:solidFill>
                  </a:tcPr>
                </a:tc>
                <a:tc rowSpan="2">
                  <a:txBody>
                    <a:bodyPr/>
                    <a:lstStyle>
                      <a:lvl1pPr marL="0" algn="l" defTabSz="914423" rtl="0" eaLnBrk="1" latinLnBrk="0" hangingPunct="1">
                        <a:defRPr kumimoji="1" sz="1800" b="1" kern="1200">
                          <a:solidFill>
                            <a:schemeClr val="tx1"/>
                          </a:solidFill>
                          <a:latin typeface="メイリオ"/>
                          <a:ea typeface="メイリオ"/>
                        </a:defRPr>
                      </a:lvl1pPr>
                      <a:lvl2pPr marL="457212" algn="l" defTabSz="914423" rtl="0" eaLnBrk="1" latinLnBrk="0" hangingPunct="1">
                        <a:defRPr kumimoji="1" sz="1800" b="1" kern="1200">
                          <a:solidFill>
                            <a:schemeClr val="tx1"/>
                          </a:solidFill>
                          <a:latin typeface="メイリオ"/>
                          <a:ea typeface="メイリオ"/>
                        </a:defRPr>
                      </a:lvl2pPr>
                      <a:lvl3pPr marL="914423" algn="l" defTabSz="914423" rtl="0" eaLnBrk="1" latinLnBrk="0" hangingPunct="1">
                        <a:defRPr kumimoji="1" sz="1800" b="1" kern="1200">
                          <a:solidFill>
                            <a:schemeClr val="tx1"/>
                          </a:solidFill>
                          <a:latin typeface="メイリオ"/>
                          <a:ea typeface="メイリオ"/>
                        </a:defRPr>
                      </a:lvl3pPr>
                      <a:lvl4pPr marL="1371634" algn="l" defTabSz="914423" rtl="0" eaLnBrk="1" latinLnBrk="0" hangingPunct="1">
                        <a:defRPr kumimoji="1" sz="1800" b="1" kern="1200">
                          <a:solidFill>
                            <a:schemeClr val="tx1"/>
                          </a:solidFill>
                          <a:latin typeface="メイリオ"/>
                          <a:ea typeface="メイリオ"/>
                        </a:defRPr>
                      </a:lvl4pPr>
                      <a:lvl5pPr marL="1828846" algn="l" defTabSz="914423" rtl="0" eaLnBrk="1" latinLnBrk="0" hangingPunct="1">
                        <a:defRPr kumimoji="1" sz="1800" b="1" kern="1200">
                          <a:solidFill>
                            <a:schemeClr val="tx1"/>
                          </a:solidFill>
                          <a:latin typeface="メイリオ"/>
                          <a:ea typeface="メイリオ"/>
                        </a:defRPr>
                      </a:lvl5pPr>
                      <a:lvl6pPr marL="2286057" algn="l" defTabSz="914423" rtl="0" eaLnBrk="1" latinLnBrk="0" hangingPunct="1">
                        <a:defRPr kumimoji="1" sz="1800" b="1" kern="1200">
                          <a:solidFill>
                            <a:schemeClr val="tx1"/>
                          </a:solidFill>
                          <a:latin typeface="メイリオ"/>
                          <a:ea typeface="メイリオ"/>
                        </a:defRPr>
                      </a:lvl6pPr>
                      <a:lvl7pPr marL="2743269" algn="l" defTabSz="914423" rtl="0" eaLnBrk="1" latinLnBrk="0" hangingPunct="1">
                        <a:defRPr kumimoji="1" sz="1800" b="1" kern="1200">
                          <a:solidFill>
                            <a:schemeClr val="tx1"/>
                          </a:solidFill>
                          <a:latin typeface="メイリオ"/>
                          <a:ea typeface="メイリオ"/>
                        </a:defRPr>
                      </a:lvl7pPr>
                      <a:lvl8pPr marL="3200480" algn="l" defTabSz="914423" rtl="0" eaLnBrk="1" latinLnBrk="0" hangingPunct="1">
                        <a:defRPr kumimoji="1" sz="1800" b="1" kern="1200">
                          <a:solidFill>
                            <a:schemeClr val="tx1"/>
                          </a:solidFill>
                          <a:latin typeface="メイリオ"/>
                          <a:ea typeface="メイリオ"/>
                        </a:defRPr>
                      </a:lvl8pPr>
                      <a:lvl9pPr marL="3657691" algn="l" defTabSz="914423" rtl="0" eaLnBrk="1" latinLnBrk="0" hangingPunct="1">
                        <a:defRPr kumimoji="1" sz="1800" b="1" kern="1200">
                          <a:solidFill>
                            <a:schemeClr val="tx1"/>
                          </a:solidFill>
                          <a:latin typeface="メイリオ"/>
                          <a:ea typeface="メイリオ"/>
                        </a:defRPr>
                      </a:lvl9pPr>
                    </a:lstStyle>
                    <a:p>
                      <a:pPr algn="ctr">
                        <a:lnSpc>
                          <a:spcPct val="120000"/>
                        </a:lnSpc>
                      </a:pPr>
                      <a:r>
                        <a:rPr kumimoji="1" lang="ja-JP" altLang="en-US" sz="1200" dirty="0">
                          <a:solidFill>
                            <a:schemeClr val="bg1"/>
                          </a:solidFill>
                          <a:latin typeface="+mj-lt"/>
                        </a:rPr>
                        <a:t>フォーム</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6">
                        <a:lumMod val="75000"/>
                      </a:schemeClr>
                    </a:solidFill>
                  </a:tcPr>
                </a:tc>
                <a:tc gridSpan="6">
                  <a:txBody>
                    <a:bodyPr/>
                    <a:lstStyle>
                      <a:lvl1pPr marL="0" algn="l" defTabSz="914423" rtl="0" eaLnBrk="1" latinLnBrk="0" hangingPunct="1">
                        <a:defRPr kumimoji="1" sz="1800" b="1" kern="1200">
                          <a:solidFill>
                            <a:schemeClr val="tx1"/>
                          </a:solidFill>
                          <a:latin typeface="メイリオ"/>
                          <a:ea typeface="メイリオ"/>
                        </a:defRPr>
                      </a:lvl1pPr>
                      <a:lvl2pPr marL="457212" algn="l" defTabSz="914423" rtl="0" eaLnBrk="1" latinLnBrk="0" hangingPunct="1">
                        <a:defRPr kumimoji="1" sz="1800" b="1" kern="1200">
                          <a:solidFill>
                            <a:schemeClr val="tx1"/>
                          </a:solidFill>
                          <a:latin typeface="メイリオ"/>
                          <a:ea typeface="メイリオ"/>
                        </a:defRPr>
                      </a:lvl2pPr>
                      <a:lvl3pPr marL="914423" algn="l" defTabSz="914423" rtl="0" eaLnBrk="1" latinLnBrk="0" hangingPunct="1">
                        <a:defRPr kumimoji="1" sz="1800" b="1" kern="1200">
                          <a:solidFill>
                            <a:schemeClr val="tx1"/>
                          </a:solidFill>
                          <a:latin typeface="メイリオ"/>
                          <a:ea typeface="メイリオ"/>
                        </a:defRPr>
                      </a:lvl3pPr>
                      <a:lvl4pPr marL="1371634" algn="l" defTabSz="914423" rtl="0" eaLnBrk="1" latinLnBrk="0" hangingPunct="1">
                        <a:defRPr kumimoji="1" sz="1800" b="1" kern="1200">
                          <a:solidFill>
                            <a:schemeClr val="tx1"/>
                          </a:solidFill>
                          <a:latin typeface="メイリオ"/>
                          <a:ea typeface="メイリオ"/>
                        </a:defRPr>
                      </a:lvl4pPr>
                      <a:lvl5pPr marL="1828846" algn="l" defTabSz="914423" rtl="0" eaLnBrk="1" latinLnBrk="0" hangingPunct="1">
                        <a:defRPr kumimoji="1" sz="1800" b="1" kern="1200">
                          <a:solidFill>
                            <a:schemeClr val="tx1"/>
                          </a:solidFill>
                          <a:latin typeface="メイリオ"/>
                          <a:ea typeface="メイリオ"/>
                        </a:defRPr>
                      </a:lvl5pPr>
                      <a:lvl6pPr marL="2286057" algn="l" defTabSz="914423" rtl="0" eaLnBrk="1" latinLnBrk="0" hangingPunct="1">
                        <a:defRPr kumimoji="1" sz="1800" b="1" kern="1200">
                          <a:solidFill>
                            <a:schemeClr val="tx1"/>
                          </a:solidFill>
                          <a:latin typeface="メイリオ"/>
                          <a:ea typeface="メイリオ"/>
                        </a:defRPr>
                      </a:lvl6pPr>
                      <a:lvl7pPr marL="2743269" algn="l" defTabSz="914423" rtl="0" eaLnBrk="1" latinLnBrk="0" hangingPunct="1">
                        <a:defRPr kumimoji="1" sz="1800" b="1" kern="1200">
                          <a:solidFill>
                            <a:schemeClr val="tx1"/>
                          </a:solidFill>
                          <a:latin typeface="メイリオ"/>
                          <a:ea typeface="メイリオ"/>
                        </a:defRPr>
                      </a:lvl7pPr>
                      <a:lvl8pPr marL="3200480" algn="l" defTabSz="914423" rtl="0" eaLnBrk="1" latinLnBrk="0" hangingPunct="1">
                        <a:defRPr kumimoji="1" sz="1800" b="1" kern="1200">
                          <a:solidFill>
                            <a:schemeClr val="tx1"/>
                          </a:solidFill>
                          <a:latin typeface="メイリオ"/>
                          <a:ea typeface="メイリオ"/>
                        </a:defRPr>
                      </a:lvl8pPr>
                      <a:lvl9pPr marL="3657691" algn="l" defTabSz="914423" rtl="0" eaLnBrk="1" latinLnBrk="0" hangingPunct="1">
                        <a:defRPr kumimoji="1" sz="1800" b="1" kern="1200">
                          <a:solidFill>
                            <a:schemeClr val="tx1"/>
                          </a:solidFill>
                          <a:latin typeface="メイリオ"/>
                          <a:ea typeface="メイリオ"/>
                        </a:defRPr>
                      </a:lvl9pPr>
                    </a:lstStyle>
                    <a:p>
                      <a:pPr algn="ctr">
                        <a:lnSpc>
                          <a:spcPct val="120000"/>
                        </a:lnSpc>
                      </a:pPr>
                      <a:r>
                        <a:rPr kumimoji="1" lang="ja-JP" altLang="en-US" sz="1200" dirty="0">
                          <a:solidFill>
                            <a:schemeClr val="bg1"/>
                          </a:solidFill>
                          <a:latin typeface="+mj-lt"/>
                        </a:rPr>
                        <a:t>フォーム項目</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6">
                        <a:lumMod val="75000"/>
                      </a:schemeClr>
                    </a:solidFill>
                  </a:tcPr>
                </a:tc>
                <a:tc hMerge="1">
                  <a:txBody>
                    <a:bodyPr/>
                    <a:lstStyle/>
                    <a:p>
                      <a:endParaRPr kumimoji="1" lang="ja-JP" altLang="en-US"/>
                    </a:p>
                  </a:txBody>
                  <a:tcPr/>
                </a:tc>
                <a:tc h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hMerge="1">
                  <a:txBody>
                    <a:bodyPr/>
                    <a:lstStyle/>
                    <a:p>
                      <a:endParaRPr kumimoji="1" lang="ja-JP" altLang="en-US"/>
                    </a:p>
                  </a:txBody>
                  <a:tcPr/>
                </a:tc>
                <a:tc h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h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rowSpan="2">
                  <a:txBody>
                    <a:bodyPr/>
                    <a:lstStyle>
                      <a:lvl1pPr marL="0" algn="l" defTabSz="914423" rtl="0" eaLnBrk="1" latinLnBrk="0" hangingPunct="1">
                        <a:defRPr kumimoji="1" sz="1800" b="1" kern="1200">
                          <a:solidFill>
                            <a:schemeClr val="tx1"/>
                          </a:solidFill>
                          <a:latin typeface="メイリオ"/>
                          <a:ea typeface="メイリオ"/>
                        </a:defRPr>
                      </a:lvl1pPr>
                      <a:lvl2pPr marL="457212" algn="l" defTabSz="914423" rtl="0" eaLnBrk="1" latinLnBrk="0" hangingPunct="1">
                        <a:defRPr kumimoji="1" sz="1800" b="1" kern="1200">
                          <a:solidFill>
                            <a:schemeClr val="tx1"/>
                          </a:solidFill>
                          <a:latin typeface="メイリオ"/>
                          <a:ea typeface="メイリオ"/>
                        </a:defRPr>
                      </a:lvl2pPr>
                      <a:lvl3pPr marL="914423" algn="l" defTabSz="914423" rtl="0" eaLnBrk="1" latinLnBrk="0" hangingPunct="1">
                        <a:defRPr kumimoji="1" sz="1800" b="1" kern="1200">
                          <a:solidFill>
                            <a:schemeClr val="tx1"/>
                          </a:solidFill>
                          <a:latin typeface="メイリオ"/>
                          <a:ea typeface="メイリオ"/>
                        </a:defRPr>
                      </a:lvl3pPr>
                      <a:lvl4pPr marL="1371634" algn="l" defTabSz="914423" rtl="0" eaLnBrk="1" latinLnBrk="0" hangingPunct="1">
                        <a:defRPr kumimoji="1" sz="1800" b="1" kern="1200">
                          <a:solidFill>
                            <a:schemeClr val="tx1"/>
                          </a:solidFill>
                          <a:latin typeface="メイリオ"/>
                          <a:ea typeface="メイリオ"/>
                        </a:defRPr>
                      </a:lvl4pPr>
                      <a:lvl5pPr marL="1828846" algn="l" defTabSz="914423" rtl="0" eaLnBrk="1" latinLnBrk="0" hangingPunct="1">
                        <a:defRPr kumimoji="1" sz="1800" b="1" kern="1200">
                          <a:solidFill>
                            <a:schemeClr val="tx1"/>
                          </a:solidFill>
                          <a:latin typeface="メイリオ"/>
                          <a:ea typeface="メイリオ"/>
                        </a:defRPr>
                      </a:lvl5pPr>
                      <a:lvl6pPr marL="2286057" algn="l" defTabSz="914423" rtl="0" eaLnBrk="1" latinLnBrk="0" hangingPunct="1">
                        <a:defRPr kumimoji="1" sz="1800" b="1" kern="1200">
                          <a:solidFill>
                            <a:schemeClr val="tx1"/>
                          </a:solidFill>
                          <a:latin typeface="メイリオ"/>
                          <a:ea typeface="メイリオ"/>
                        </a:defRPr>
                      </a:lvl6pPr>
                      <a:lvl7pPr marL="2743269" algn="l" defTabSz="914423" rtl="0" eaLnBrk="1" latinLnBrk="0" hangingPunct="1">
                        <a:defRPr kumimoji="1" sz="1800" b="1" kern="1200">
                          <a:solidFill>
                            <a:schemeClr val="tx1"/>
                          </a:solidFill>
                          <a:latin typeface="メイリオ"/>
                          <a:ea typeface="メイリオ"/>
                        </a:defRPr>
                      </a:lvl7pPr>
                      <a:lvl8pPr marL="3200480" algn="l" defTabSz="914423" rtl="0" eaLnBrk="1" latinLnBrk="0" hangingPunct="1">
                        <a:defRPr kumimoji="1" sz="1800" b="1" kern="1200">
                          <a:solidFill>
                            <a:schemeClr val="tx1"/>
                          </a:solidFill>
                          <a:latin typeface="メイリオ"/>
                          <a:ea typeface="メイリオ"/>
                        </a:defRPr>
                      </a:lvl8pPr>
                      <a:lvl9pPr marL="3657691" algn="l" defTabSz="914423" rtl="0" eaLnBrk="1" latinLnBrk="0" hangingPunct="1">
                        <a:defRPr kumimoji="1" sz="1800" b="1" kern="1200">
                          <a:solidFill>
                            <a:schemeClr val="tx1"/>
                          </a:solidFill>
                          <a:latin typeface="メイリオ"/>
                          <a:ea typeface="メイリオ"/>
                        </a:defRPr>
                      </a:lvl9pPr>
                    </a:lstStyle>
                    <a:p>
                      <a:pPr algn="ctr">
                        <a:lnSpc>
                          <a:spcPct val="120000"/>
                        </a:lnSpc>
                      </a:pPr>
                      <a:r>
                        <a:rPr kumimoji="1" lang="ja-JP" altLang="en-US" sz="1200" dirty="0">
                          <a:solidFill>
                            <a:schemeClr val="bg1"/>
                          </a:solidFill>
                          <a:latin typeface="+mj-lt"/>
                        </a:rPr>
                        <a:t>備考</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6">
                        <a:lumMod val="75000"/>
                      </a:schemeClr>
                    </a:solidFill>
                  </a:tcPr>
                </a:tc>
                <a:extLst>
                  <a:ext uri="{0D108BD9-81ED-4DB2-BD59-A6C34878D82A}">
                    <a16:rowId xmlns:a16="http://schemas.microsoft.com/office/drawing/2014/main" val="2680409606"/>
                  </a:ext>
                </a:extLst>
              </a:tr>
              <a:tr h="591757">
                <a:tc v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v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lnSpc>
                          <a:spcPct val="120000"/>
                        </a:lnSpc>
                      </a:pPr>
                      <a:r>
                        <a:rPr kumimoji="1" lang="ja-JP" altLang="en-US" sz="1100" dirty="0">
                          <a:solidFill>
                            <a:schemeClr val="bg1"/>
                          </a:solidFill>
                          <a:latin typeface="+mj-lt"/>
                        </a:rPr>
                        <a:t>審査区分</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6">
                        <a:lumMod val="90000"/>
                      </a:scheme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algn="ctr" defTabSz="914423" rtl="0" eaLnBrk="1" latinLnBrk="0" hangingPunct="1">
                        <a:lnSpc>
                          <a:spcPct val="120000"/>
                        </a:lnSpc>
                      </a:pPr>
                      <a:r>
                        <a:rPr kumimoji="1" lang="ja-JP" altLang="en-US" sz="1100" kern="1200" dirty="0">
                          <a:solidFill>
                            <a:schemeClr val="bg1"/>
                          </a:solidFill>
                          <a:latin typeface="+mj-lt"/>
                          <a:ea typeface="+mn-ea"/>
                          <a:cs typeface="+mn-cs"/>
                        </a:rPr>
                        <a:t>最終リンク先</a:t>
                      </a:r>
                      <a:endParaRPr kumimoji="1" lang="en-US" altLang="ja-JP" sz="1100" kern="1200" dirty="0">
                        <a:solidFill>
                          <a:schemeClr val="bg1"/>
                        </a:solidFill>
                        <a:latin typeface="+mj-lt"/>
                        <a:ea typeface="+mn-ea"/>
                        <a:cs typeface="+mn-cs"/>
                      </a:endParaRPr>
                    </a:p>
                    <a:p>
                      <a:pPr marL="0" algn="ctr" defTabSz="914423" rtl="0" eaLnBrk="1" latinLnBrk="0" hangingPunct="1">
                        <a:lnSpc>
                          <a:spcPct val="120000"/>
                        </a:lnSpc>
                      </a:pPr>
                      <a:r>
                        <a:rPr kumimoji="1" lang="en-US" altLang="ja-JP" sz="1100" kern="1200" dirty="0">
                          <a:solidFill>
                            <a:schemeClr val="bg1"/>
                          </a:solidFill>
                          <a:latin typeface="+mj-lt"/>
                          <a:ea typeface="+mn-ea"/>
                          <a:cs typeface="+mn-cs"/>
                        </a:rPr>
                        <a:t>URL</a:t>
                      </a:r>
                      <a:endParaRPr kumimoji="1" lang="ja-JP" altLang="en-US" sz="1100" kern="1200" dirty="0">
                        <a:solidFill>
                          <a:schemeClr val="bg1"/>
                        </a:solidFill>
                        <a:latin typeface="+mj-lt"/>
                        <a:ea typeface="+mn-ea"/>
                        <a:cs typeface="+mn-cs"/>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6">
                        <a:lumMod val="90000"/>
                      </a:scheme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lnSpc>
                          <a:spcPct val="100000"/>
                        </a:lnSpc>
                      </a:pPr>
                      <a:r>
                        <a:rPr kumimoji="1" lang="ja-JP" altLang="en-US" sz="1100" dirty="0">
                          <a:solidFill>
                            <a:schemeClr val="bg1"/>
                          </a:solidFill>
                          <a:latin typeface="+mj-lt"/>
                        </a:rPr>
                        <a:t>入稿時の</a:t>
                      </a:r>
                      <a:endParaRPr kumimoji="1" lang="en-US" altLang="ja-JP" sz="1100" dirty="0">
                        <a:solidFill>
                          <a:schemeClr val="bg1"/>
                        </a:solidFill>
                        <a:latin typeface="+mj-lt"/>
                      </a:endParaRPr>
                    </a:p>
                    <a:p>
                      <a:pPr algn="ctr">
                        <a:lnSpc>
                          <a:spcPct val="100000"/>
                        </a:lnSpc>
                      </a:pPr>
                      <a:r>
                        <a:rPr kumimoji="1" lang="ja-JP" altLang="en-US" sz="1100">
                          <a:solidFill>
                            <a:schemeClr val="bg1"/>
                          </a:solidFill>
                          <a:latin typeface="+mj-lt"/>
                        </a:rPr>
                        <a:t>リンク先</a:t>
                      </a:r>
                      <a:endParaRPr kumimoji="1" lang="en-US" altLang="ja-JP" sz="1100" dirty="0">
                        <a:solidFill>
                          <a:schemeClr val="bg1"/>
                        </a:solidFill>
                        <a:latin typeface="+mj-lt"/>
                      </a:endParaRPr>
                    </a:p>
                    <a:p>
                      <a:pPr algn="ctr">
                        <a:lnSpc>
                          <a:spcPct val="100000"/>
                        </a:lnSpc>
                      </a:pPr>
                      <a:r>
                        <a:rPr kumimoji="1" lang="ja-JP" altLang="en-US" sz="1100">
                          <a:solidFill>
                            <a:schemeClr val="bg1"/>
                          </a:solidFill>
                          <a:latin typeface="+mj-lt"/>
                        </a:rPr>
                        <a:t>の状態</a:t>
                      </a:r>
                      <a:endParaRPr kumimoji="1" lang="ja-JP" altLang="en-US" sz="1100" dirty="0">
                        <a:solidFill>
                          <a:schemeClr val="bg1"/>
                        </a:solidFill>
                        <a:latin typeface="+mj-lt"/>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6">
                        <a:lumMod val="90000"/>
                      </a:scheme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lnSpc>
                          <a:spcPct val="120000"/>
                        </a:lnSpc>
                      </a:pPr>
                      <a:r>
                        <a:rPr kumimoji="1" lang="ja-JP" altLang="en-US" sz="1100" dirty="0">
                          <a:solidFill>
                            <a:schemeClr val="bg1"/>
                          </a:solidFill>
                          <a:latin typeface="+mj-lt"/>
                        </a:rPr>
                        <a:t>リンク先</a:t>
                      </a:r>
                      <a:endParaRPr kumimoji="1" lang="en-US" altLang="ja-JP" sz="1100" dirty="0">
                        <a:solidFill>
                          <a:schemeClr val="bg1"/>
                        </a:solidFill>
                        <a:latin typeface="+mj-lt"/>
                      </a:endParaRPr>
                    </a:p>
                    <a:p>
                      <a:pPr algn="ctr">
                        <a:lnSpc>
                          <a:spcPct val="120000"/>
                        </a:lnSpc>
                      </a:pPr>
                      <a:r>
                        <a:rPr kumimoji="1" lang="ja-JP" altLang="en-US" sz="1100" dirty="0">
                          <a:solidFill>
                            <a:schemeClr val="bg1"/>
                          </a:solidFill>
                          <a:latin typeface="+mj-lt"/>
                        </a:rPr>
                        <a:t>更新日時</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6">
                        <a:lumMod val="90000"/>
                      </a:scheme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lnSpc>
                          <a:spcPct val="120000"/>
                        </a:lnSpc>
                      </a:pPr>
                      <a:r>
                        <a:rPr kumimoji="1" lang="ja-JP" altLang="en-US" sz="1100" dirty="0">
                          <a:solidFill>
                            <a:schemeClr val="bg1"/>
                          </a:solidFill>
                          <a:latin typeface="+mj-lt"/>
                        </a:rPr>
                        <a:t>最終リンク先</a:t>
                      </a:r>
                      <a:r>
                        <a:rPr kumimoji="1" lang="en-US" altLang="ja-JP" sz="1100" dirty="0">
                          <a:solidFill>
                            <a:schemeClr val="bg1"/>
                          </a:solidFill>
                          <a:latin typeface="+mj-lt"/>
                        </a:rPr>
                        <a:t>URL</a:t>
                      </a:r>
                      <a:r>
                        <a:rPr kumimoji="1" lang="ja-JP" altLang="en-US" sz="1100" dirty="0">
                          <a:solidFill>
                            <a:schemeClr val="bg1"/>
                          </a:solidFill>
                          <a:latin typeface="+mj-lt"/>
                        </a:rPr>
                        <a:t>の</a:t>
                      </a:r>
                      <a:endParaRPr kumimoji="1" lang="en-US" altLang="ja-JP" sz="1100" dirty="0">
                        <a:solidFill>
                          <a:schemeClr val="bg1"/>
                        </a:solidFill>
                        <a:latin typeface="+mj-lt"/>
                      </a:endParaRPr>
                    </a:p>
                    <a:p>
                      <a:pPr algn="ctr">
                        <a:lnSpc>
                          <a:spcPct val="120000"/>
                        </a:lnSpc>
                      </a:pPr>
                      <a:r>
                        <a:rPr kumimoji="1" lang="ja-JP" altLang="en-US" sz="1100" dirty="0">
                          <a:solidFill>
                            <a:schemeClr val="bg1"/>
                          </a:solidFill>
                          <a:latin typeface="+mj-lt"/>
                        </a:rPr>
                        <a:t>テストサイト・キャプチャ</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6">
                        <a:lumMod val="90000"/>
                      </a:scheme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lnSpc>
                          <a:spcPct val="120000"/>
                        </a:lnSpc>
                      </a:pPr>
                      <a:r>
                        <a:rPr kumimoji="1" lang="ja-JP" altLang="en-US" sz="1100" dirty="0">
                          <a:solidFill>
                            <a:schemeClr val="bg1"/>
                          </a:solidFill>
                          <a:latin typeface="+mj-lt"/>
                        </a:rPr>
                        <a:t>備考欄</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6">
                        <a:lumMod val="90000"/>
                      </a:schemeClr>
                    </a:solidFill>
                  </a:tcPr>
                </a:tc>
                <a:tc vMerge="1">
                  <a:txBody>
                    <a:bodyPr/>
                    <a:lstStyle/>
                    <a:p>
                      <a:pPr algn="ctr">
                        <a:lnSpc>
                          <a:spcPct val="120000"/>
                        </a:lnSpc>
                      </a:pPr>
                      <a:r>
                        <a:rPr kumimoji="1" lang="ja-JP" altLang="en-US" sz="1050" dirty="0">
                          <a:solidFill>
                            <a:schemeClr val="bg1"/>
                          </a:solidFill>
                          <a:latin typeface="+mj-lt"/>
                        </a:rPr>
                        <a:t>備考</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565903553"/>
                  </a:ext>
                </a:extLst>
              </a:tr>
              <a:tr h="2319360">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lnSpc>
                          <a:spcPct val="120000"/>
                        </a:lnSpc>
                      </a:pPr>
                      <a:r>
                        <a:rPr kumimoji="1" lang="ja-JP" altLang="en-US" sz="1200" dirty="0">
                          <a:solidFill>
                            <a:srgbClr val="0D0D0D"/>
                          </a:solidFill>
                          <a:latin typeface="+mj-lt"/>
                        </a:rPr>
                        <a:t>代理店</a:t>
                      </a:r>
                    </a:p>
                  </a:txBody>
                  <a:tcPr marT="72000" marB="72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l" fontAlgn="ctr">
                        <a:lnSpc>
                          <a:spcPct val="120000"/>
                        </a:lnSpc>
                      </a:pPr>
                      <a:r>
                        <a:rPr kumimoji="1" lang="ja-JP" altLang="en-US" sz="1200" kern="1200" dirty="0">
                          <a:solidFill>
                            <a:srgbClr val="0D0D0D"/>
                          </a:solidFill>
                          <a:latin typeface="+mj-lt"/>
                          <a:ea typeface="+mn-ea"/>
                          <a:cs typeface="+mn-cs"/>
                        </a:rPr>
                        <a:t>ディスプレイ広告（予約型）入稿前審査依頼フォーム</a:t>
                      </a:r>
                      <a:br>
                        <a:rPr kumimoji="1" lang="ja-JP" altLang="en-US" sz="1200" kern="1200" dirty="0">
                          <a:solidFill>
                            <a:srgbClr val="0D0D0D"/>
                          </a:solidFill>
                          <a:latin typeface="+mj-lt"/>
                          <a:ea typeface="+mn-ea"/>
                          <a:cs typeface="+mn-cs"/>
                        </a:rPr>
                      </a:br>
                      <a:r>
                        <a:rPr kumimoji="1" lang="en-US" sz="800" kern="1200" dirty="0">
                          <a:solidFill>
                            <a:srgbClr val="0D0D0D"/>
                          </a:solidFill>
                          <a:latin typeface="+mj-lt"/>
                          <a:ea typeface="+mn-ea"/>
                          <a:cs typeface="+mn-cs"/>
                        </a:rPr>
                        <a:t>https://form-business.yahoo.co.jp/claris/otp/enqueteForm?inquiry_type=guaranteed_review</a:t>
                      </a:r>
                    </a:p>
                  </a:txBody>
                  <a:tcPr marL="108000" marR="108000" marT="180000" marB="72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l">
                        <a:lnSpc>
                          <a:spcPct val="120000"/>
                        </a:lnSpc>
                      </a:pPr>
                      <a:r>
                        <a:rPr kumimoji="1" lang="ja-JP" altLang="en-US" sz="1200" kern="1200" dirty="0">
                          <a:solidFill>
                            <a:srgbClr val="0D0D0D"/>
                          </a:solidFill>
                          <a:latin typeface="+mj-lt"/>
                          <a:ea typeface="+mn-ea"/>
                          <a:cs typeface="+mn-cs"/>
                        </a:rPr>
                        <a:t>「誘導用広告」にあわせた審査区分を選択</a:t>
                      </a:r>
                    </a:p>
                  </a:txBody>
                  <a:tcPr marL="108000" marR="108000" marT="108000" marB="108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indent="0" algn="l" fontAlgn="ctr">
                        <a:lnSpc>
                          <a:spcPct val="120000"/>
                        </a:lnSpc>
                        <a:buFontTx/>
                        <a:buNone/>
                      </a:pPr>
                      <a:r>
                        <a:rPr kumimoji="1" lang="ja-JP" altLang="en-US" sz="1200" kern="1200" dirty="0">
                          <a:solidFill>
                            <a:srgbClr val="0D0D0D"/>
                          </a:solidFill>
                          <a:latin typeface="+mn-lt"/>
                          <a:ea typeface="+mn-ea"/>
                          <a:cs typeface="+mn-cs"/>
                        </a:rPr>
                        <a:t>演出を組み込む企画ページのリンク先</a:t>
                      </a:r>
                      <a:endParaRPr kumimoji="1" lang="ja-JP" altLang="en-US" sz="1200" kern="1200" dirty="0">
                        <a:solidFill>
                          <a:srgbClr val="0D0D0D"/>
                        </a:solidFill>
                        <a:latin typeface="+mj-lt"/>
                        <a:ea typeface="+mn-ea"/>
                        <a:cs typeface="+mn-cs"/>
                      </a:endParaRPr>
                    </a:p>
                  </a:txBody>
                  <a:tcPr marL="108000" marR="108000" marT="108000" marB="108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l">
                        <a:lnSpc>
                          <a:spcPct val="120000"/>
                        </a:lnSpc>
                      </a:pPr>
                      <a:r>
                        <a:rPr kumimoji="1" lang="zh-TW" altLang="en-US" sz="1200" kern="1200" dirty="0">
                          <a:solidFill>
                            <a:srgbClr val="0D0D0D"/>
                          </a:solidFill>
                          <a:latin typeface="Meiryo" panose="020B0604030504040204" pitchFamily="34" charset="-128"/>
                          <a:ea typeface="Meiryo" panose="020B0604030504040204" pitchFamily="34" charset="-128"/>
                          <a:cs typeface="+mn-cs"/>
                        </a:rPr>
                        <a:t>後日更新</a:t>
                      </a:r>
                      <a:r>
                        <a:rPr kumimoji="1" lang="en-US" altLang="zh-TW" sz="1200" kern="1200" dirty="0">
                          <a:solidFill>
                            <a:srgbClr val="0D0D0D"/>
                          </a:solidFill>
                          <a:latin typeface="Meiryo" panose="020B0604030504040204" pitchFamily="34" charset="-128"/>
                          <a:ea typeface="Meiryo" panose="020B0604030504040204" pitchFamily="34" charset="-128"/>
                          <a:cs typeface="+mn-cs"/>
                        </a:rPr>
                        <a:t>/</a:t>
                      </a:r>
                      <a:r>
                        <a:rPr kumimoji="1" lang="zh-TW" altLang="en-US" sz="1200" kern="1200" dirty="0">
                          <a:solidFill>
                            <a:srgbClr val="0D0D0D"/>
                          </a:solidFill>
                          <a:latin typeface="Meiryo" panose="020B0604030504040204" pitchFamily="34" charset="-128"/>
                          <a:ea typeface="Meiryo" panose="020B0604030504040204" pitchFamily="34" charset="-128"/>
                          <a:cs typeface="+mn-cs"/>
                        </a:rPr>
                        <a:t>公開予定</a:t>
                      </a:r>
                      <a:endParaRPr kumimoji="1" lang="ja-JP" altLang="en-US" sz="1200" kern="1200" dirty="0">
                        <a:solidFill>
                          <a:srgbClr val="0D0D0D"/>
                        </a:solidFill>
                        <a:latin typeface="Meiryo" panose="020B0604030504040204" pitchFamily="34" charset="-128"/>
                        <a:ea typeface="Meiryo" panose="020B0604030504040204" pitchFamily="34" charset="-128"/>
                        <a:cs typeface="+mn-cs"/>
                      </a:endParaRPr>
                    </a:p>
                  </a:txBody>
                  <a:tcPr marL="108000" marR="108000" marT="108000" marB="108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l">
                        <a:lnSpc>
                          <a:spcPct val="120000"/>
                        </a:lnSpc>
                      </a:pPr>
                      <a:r>
                        <a:rPr kumimoji="1" lang="ja-JP" altLang="en-US" sz="1200" kern="1200" dirty="0">
                          <a:solidFill>
                            <a:srgbClr val="0D0D0D"/>
                          </a:solidFill>
                          <a:latin typeface="+mj-lt"/>
                          <a:ea typeface="+mn-ea"/>
                          <a:cs typeface="+mn-cs"/>
                        </a:rPr>
                        <a:t>どちらも未公開の場合は、</a:t>
                      </a:r>
                      <a:br>
                        <a:rPr kumimoji="1" lang="en-US" altLang="ja-JP" sz="1200" kern="1200" dirty="0">
                          <a:solidFill>
                            <a:srgbClr val="0D0D0D"/>
                          </a:solidFill>
                          <a:latin typeface="+mj-lt"/>
                          <a:ea typeface="+mn-ea"/>
                          <a:cs typeface="+mn-cs"/>
                        </a:rPr>
                      </a:br>
                      <a:r>
                        <a:rPr kumimoji="1" lang="ja-JP" altLang="en-US" sz="1200" kern="1200" dirty="0">
                          <a:solidFill>
                            <a:srgbClr val="0D0D0D"/>
                          </a:solidFill>
                          <a:latin typeface="+mj-lt"/>
                          <a:ea typeface="+mn-ea"/>
                          <a:cs typeface="+mn-cs"/>
                        </a:rPr>
                        <a:t>公開が遅い方の日時を記載</a:t>
                      </a:r>
                    </a:p>
                  </a:txBody>
                  <a:tcPr marL="108000" marR="108000" marT="108000" marB="108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1450" indent="-171450" algn="l" fontAlgn="ctr">
                        <a:lnSpc>
                          <a:spcPct val="120000"/>
                        </a:lnSpc>
                        <a:buFont typeface="Wingdings" pitchFamily="2" charset="2"/>
                        <a:buChar char="n"/>
                      </a:pPr>
                      <a:r>
                        <a:rPr kumimoji="1" lang="ja-JP" altLang="en-US" sz="1200" kern="1200" dirty="0">
                          <a:solidFill>
                            <a:srgbClr val="0D0D0D"/>
                          </a:solidFill>
                          <a:latin typeface="+mj-lt"/>
                          <a:ea typeface="+mn-ea"/>
                          <a:cs typeface="+mn-cs"/>
                        </a:rPr>
                        <a:t>企画ページ</a:t>
                      </a:r>
                      <a:br>
                        <a:rPr kumimoji="1" lang="en-US" altLang="ja-JP" sz="1200" kern="1200" dirty="0">
                          <a:solidFill>
                            <a:srgbClr val="0D0D0D"/>
                          </a:solidFill>
                          <a:latin typeface="+mj-lt"/>
                          <a:ea typeface="+mn-ea"/>
                          <a:cs typeface="+mn-cs"/>
                        </a:rPr>
                      </a:br>
                      <a:r>
                        <a:rPr kumimoji="1" lang="ja-JP" altLang="en-US" sz="1200" kern="1200" dirty="0">
                          <a:solidFill>
                            <a:srgbClr val="0D0D0D"/>
                          </a:solidFill>
                          <a:latin typeface="+mn-ea"/>
                          <a:ea typeface="+mn-ea"/>
                          <a:cs typeface="+mn-cs"/>
                        </a:rPr>
                        <a:t>弊社営業</a:t>
                      </a:r>
                      <a:r>
                        <a:rPr kumimoji="1" lang="ja-JP" altLang="en-US" sz="1200" kern="1200" dirty="0">
                          <a:solidFill>
                            <a:srgbClr val="0D0D0D"/>
                          </a:solidFill>
                          <a:latin typeface="+mn-lt"/>
                          <a:ea typeface="+mn-ea"/>
                          <a:cs typeface="+mn-cs"/>
                        </a:rPr>
                        <a:t>が社内にて入稿前審査を実施し承認がおりたラフ案</a:t>
                      </a:r>
                      <a:br>
                        <a:rPr kumimoji="1" lang="ja-JP" altLang="en-US" sz="1200" kern="1200" dirty="0">
                          <a:solidFill>
                            <a:srgbClr val="0D0D0D"/>
                          </a:solidFill>
                          <a:latin typeface="+mj-lt"/>
                          <a:ea typeface="+mn-ea"/>
                          <a:cs typeface="+mn-cs"/>
                        </a:rPr>
                      </a:br>
                      <a:endParaRPr kumimoji="1" lang="en-US" altLang="ja-JP" sz="1200" kern="1200" dirty="0">
                        <a:solidFill>
                          <a:srgbClr val="0D0D0D"/>
                        </a:solidFill>
                        <a:latin typeface="+mj-lt"/>
                        <a:ea typeface="+mn-ea"/>
                        <a:cs typeface="+mn-cs"/>
                      </a:endParaRPr>
                    </a:p>
                    <a:p>
                      <a:pPr marL="171450" indent="-171450" algn="l" fontAlgn="ctr">
                        <a:lnSpc>
                          <a:spcPct val="120000"/>
                        </a:lnSpc>
                        <a:buFont typeface="Wingdings" pitchFamily="2" charset="2"/>
                        <a:buChar char="n"/>
                      </a:pPr>
                      <a:r>
                        <a:rPr kumimoji="1" lang="ja-JP" altLang="en-US" sz="1200" kern="1200" dirty="0">
                          <a:solidFill>
                            <a:srgbClr val="0D0D0D"/>
                          </a:solidFill>
                          <a:latin typeface="+mj-lt"/>
                          <a:ea typeface="+mn-ea"/>
                          <a:cs typeface="+mn-cs"/>
                        </a:rPr>
                        <a:t>広告主様サイト</a:t>
                      </a:r>
                      <a:br>
                        <a:rPr kumimoji="1" lang="ja-JP" altLang="en-US" sz="1200" kern="1200" dirty="0">
                          <a:solidFill>
                            <a:srgbClr val="0D0D0D"/>
                          </a:solidFill>
                          <a:latin typeface="+mj-lt"/>
                          <a:ea typeface="+mn-ea"/>
                          <a:cs typeface="+mn-cs"/>
                        </a:rPr>
                      </a:br>
                      <a:r>
                        <a:rPr kumimoji="1" lang="ja-JP" altLang="en-US" sz="1200" kern="1200" dirty="0">
                          <a:solidFill>
                            <a:srgbClr val="0D0D0D"/>
                          </a:solidFill>
                          <a:latin typeface="+mj-lt"/>
                          <a:ea typeface="+mn-ea"/>
                          <a:cs typeface="+mn-cs"/>
                        </a:rPr>
                        <a:t>広告主様サイトのテストサイト・キャプチャ</a:t>
                      </a:r>
                    </a:p>
                  </a:txBody>
                  <a:tcPr marL="108000" marR="108000" marT="108000" marB="108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l">
                        <a:lnSpc>
                          <a:spcPct val="120000"/>
                        </a:lnSpc>
                      </a:pPr>
                      <a:r>
                        <a:rPr kumimoji="1" lang="ja-JP" altLang="en-US" sz="1200" kern="1200">
                          <a:solidFill>
                            <a:srgbClr val="0D0D0D"/>
                          </a:solidFill>
                          <a:latin typeface="+mj-lt"/>
                          <a:ea typeface="+mn-ea"/>
                          <a:cs typeface="+mn-cs"/>
                        </a:rPr>
                        <a:t>トップページインタラクションである旨を記載</a:t>
                      </a:r>
                    </a:p>
                  </a:txBody>
                  <a:tcPr marL="108000" marR="108000" marT="108000" marB="108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99450" indent="-99450" algn="l">
                        <a:lnSpc>
                          <a:spcPct val="120000"/>
                        </a:lnSpc>
                        <a:buFont typeface="Arial" panose="020B0604020202020204" pitchFamily="34" charset="0"/>
                        <a:buChar char="•"/>
                      </a:pPr>
                      <a:r>
                        <a:rPr kumimoji="1" lang="ja-JP" altLang="en-US" sz="1200" kern="1200" dirty="0">
                          <a:solidFill>
                            <a:srgbClr val="0D0D0D"/>
                          </a:solidFill>
                          <a:latin typeface="+mj-lt"/>
                          <a:ea typeface="+mn-ea"/>
                          <a:cs typeface="+mn-cs"/>
                        </a:rPr>
                        <a:t>誘導用広告の審査も同時に行えます（任意）</a:t>
                      </a:r>
                    </a:p>
                  </a:txBody>
                  <a:tcPr marL="108000" marR="108000" marT="108000" marB="108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1208739766"/>
                  </a:ext>
                </a:extLst>
              </a:tr>
            </a:tbl>
          </a:graphicData>
        </a:graphic>
      </p:graphicFrame>
    </p:spTree>
    <p:extLst>
      <p:ext uri="{BB962C8B-B14F-4D97-AF65-F5344CB8AC3E}">
        <p14:creationId xmlns:p14="http://schemas.microsoft.com/office/powerpoint/2010/main" val="217013132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1">
            <a:extLst>
              <a:ext uri="{FF2B5EF4-FFF2-40B4-BE49-F238E27FC236}">
                <a16:creationId xmlns:a16="http://schemas.microsoft.com/office/drawing/2014/main" id="{1F0CD23A-6461-AF35-D436-696DBB98929F}"/>
              </a:ext>
            </a:extLst>
          </p:cNvPr>
          <p:cNvSpPr>
            <a:spLocks noGrp="1"/>
          </p:cNvSpPr>
          <p:nvPr>
            <p:ph type="body" sz="quarter" idx="10"/>
          </p:nvPr>
        </p:nvSpPr>
        <p:spPr>
          <a:xfrm>
            <a:off x="1887808" y="252000"/>
            <a:ext cx="8136904" cy="335028"/>
          </a:xfrm>
        </p:spPr>
        <p:txBody>
          <a:bodyPr/>
          <a:lstStyle/>
          <a:p>
            <a:r>
              <a:rPr lang="ja-JP" altLang="en-US" dirty="0"/>
              <a:t>入稿前審査</a:t>
            </a:r>
            <a:endParaRPr lang="ja-JP" altLang="en-US" sz="1600" dirty="0">
              <a:solidFill>
                <a:schemeClr val="accent6"/>
              </a:solidFill>
            </a:endParaRPr>
          </a:p>
        </p:txBody>
      </p:sp>
      <p:graphicFrame>
        <p:nvGraphicFramePr>
          <p:cNvPr id="5" name="表 4">
            <a:extLst>
              <a:ext uri="{FF2B5EF4-FFF2-40B4-BE49-F238E27FC236}">
                <a16:creationId xmlns:a16="http://schemas.microsoft.com/office/drawing/2014/main" id="{F4FA6B21-B4FD-245F-1909-863D84C580A6}"/>
              </a:ext>
            </a:extLst>
          </p:cNvPr>
          <p:cNvGraphicFramePr>
            <a:graphicFrameLocks noGrp="1"/>
          </p:cNvGraphicFramePr>
          <p:nvPr>
            <p:extLst>
              <p:ext uri="{D42A27DB-BD31-4B8C-83A1-F6EECF244321}">
                <p14:modId xmlns:p14="http://schemas.microsoft.com/office/powerpoint/2010/main" val="3370913536"/>
              </p:ext>
            </p:extLst>
          </p:nvPr>
        </p:nvGraphicFramePr>
        <p:xfrm>
          <a:off x="479425" y="1800164"/>
          <a:ext cx="11248747" cy="3759162"/>
        </p:xfrm>
        <a:graphic>
          <a:graphicData uri="http://schemas.openxmlformats.org/drawingml/2006/table">
            <a:tbl>
              <a:tblPr firstCol="1" bandRow="1"/>
              <a:tblGrid>
                <a:gridCol w="865192">
                  <a:extLst>
                    <a:ext uri="{9D8B030D-6E8A-4147-A177-3AD203B41FA5}">
                      <a16:colId xmlns:a16="http://schemas.microsoft.com/office/drawing/2014/main" val="3608287535"/>
                    </a:ext>
                  </a:extLst>
                </a:gridCol>
                <a:gridCol w="1240642">
                  <a:extLst>
                    <a:ext uri="{9D8B030D-6E8A-4147-A177-3AD203B41FA5}">
                      <a16:colId xmlns:a16="http://schemas.microsoft.com/office/drawing/2014/main" val="135909385"/>
                    </a:ext>
                  </a:extLst>
                </a:gridCol>
                <a:gridCol w="4839269">
                  <a:extLst>
                    <a:ext uri="{9D8B030D-6E8A-4147-A177-3AD203B41FA5}">
                      <a16:colId xmlns:a16="http://schemas.microsoft.com/office/drawing/2014/main" val="2591893762"/>
                    </a:ext>
                  </a:extLst>
                </a:gridCol>
                <a:gridCol w="1232453">
                  <a:extLst>
                    <a:ext uri="{9D8B030D-6E8A-4147-A177-3AD203B41FA5}">
                      <a16:colId xmlns:a16="http://schemas.microsoft.com/office/drawing/2014/main" val="664908994"/>
                    </a:ext>
                  </a:extLst>
                </a:gridCol>
                <a:gridCol w="1212574">
                  <a:extLst>
                    <a:ext uri="{9D8B030D-6E8A-4147-A177-3AD203B41FA5}">
                      <a16:colId xmlns:a16="http://schemas.microsoft.com/office/drawing/2014/main" val="1931427765"/>
                    </a:ext>
                  </a:extLst>
                </a:gridCol>
                <a:gridCol w="1858617">
                  <a:extLst>
                    <a:ext uri="{9D8B030D-6E8A-4147-A177-3AD203B41FA5}">
                      <a16:colId xmlns:a16="http://schemas.microsoft.com/office/drawing/2014/main" val="2760754859"/>
                    </a:ext>
                  </a:extLst>
                </a:gridCol>
              </a:tblGrid>
              <a:tr h="46705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bg1"/>
                          </a:solidFill>
                          <a:latin typeface="Meiryo" panose="020B0604030504040204" pitchFamily="34" charset="-128"/>
                          <a:ea typeface="Meiryo" panose="020B0604030504040204" pitchFamily="34" charset="-128"/>
                          <a:cs typeface="+mn-cs"/>
                        </a:rPr>
                        <a:t>問い合わせ</a:t>
                      </a:r>
                      <a:endParaRPr kumimoji="1" lang="en-US" altLang="ja-JP" sz="1000" b="1"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bg1"/>
                          </a:solidFill>
                          <a:latin typeface="Meiryo" panose="020B0604030504040204" pitchFamily="34" charset="-128"/>
                          <a:ea typeface="Meiryo" panose="020B0604030504040204" pitchFamily="34" charset="-128"/>
                          <a:cs typeface="+mn-cs"/>
                        </a:rPr>
                        <a:t>内容</a:t>
                      </a:r>
                      <a:endParaRPr kumimoji="1" lang="en-US" altLang="ja-JP" sz="1000" b="1" kern="1200" dirty="0">
                        <a:solidFill>
                          <a:schemeClr val="bg1"/>
                        </a:solidFill>
                        <a:latin typeface="Meiryo" panose="020B0604030504040204" pitchFamily="34" charset="-128"/>
                        <a:ea typeface="Meiryo" panose="020B0604030504040204" pitchFamily="34" charset="-128"/>
                        <a:cs typeface="+mn-cs"/>
                      </a:endParaRP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項目</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詳細</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bg1"/>
                          </a:solidFill>
                          <a:latin typeface="Meiryo"/>
                          <a:ea typeface="Meiryo"/>
                          <a:cs typeface="+mn-cs"/>
                        </a:rPr>
                        <a:t>必須</a:t>
                      </a:r>
                      <a:r>
                        <a:rPr kumimoji="1" lang="en-US" altLang="ja-JP" sz="1000" b="1" kern="1200">
                          <a:solidFill>
                            <a:schemeClr val="bg1"/>
                          </a:solidFill>
                          <a:latin typeface="Meiryo"/>
                          <a:ea typeface="Meiryo"/>
                          <a:cs typeface="+mn-cs"/>
                        </a:rPr>
                        <a:t>/</a:t>
                      </a:r>
                      <a:r>
                        <a:rPr kumimoji="1" lang="ja-JP" altLang="en-US" sz="1000" b="1" kern="1200">
                          <a:solidFill>
                            <a:schemeClr val="bg1"/>
                          </a:solidFill>
                          <a:latin typeface="Meiryo"/>
                          <a:ea typeface="Meiryo"/>
                          <a:cs typeface="+mn-cs"/>
                        </a:rPr>
                        <a:t>任意</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期日</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審査依頼フォーム</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2117335041"/>
                  </a:ext>
                </a:extLst>
              </a:tr>
              <a:tr h="615498">
                <a:tc row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noProof="0">
                          <a:solidFill>
                            <a:schemeClr val="bg1"/>
                          </a:solidFill>
                          <a:latin typeface="Meiryo" panose="020B0604030504040204" pitchFamily="34" charset="-128"/>
                          <a:ea typeface="Meiryo" panose="020B0604030504040204" pitchFamily="34" charset="-128"/>
                          <a:cs typeface="+mn-cs"/>
                        </a:rPr>
                        <a:t>広告掲載</a:t>
                      </a:r>
                      <a:endParaRPr kumimoji="1" lang="en-US" altLang="ja-JP" sz="1000" b="0" i="0" kern="1200" noProof="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noProof="0">
                          <a:solidFill>
                            <a:schemeClr val="bg1"/>
                          </a:solidFill>
                          <a:latin typeface="Meiryo" panose="020B0604030504040204" pitchFamily="34" charset="-128"/>
                          <a:ea typeface="Meiryo" panose="020B0604030504040204" pitchFamily="34" charset="-128"/>
                          <a:cs typeface="+mn-cs"/>
                        </a:rPr>
                        <a:t>基準</a:t>
                      </a:r>
                      <a:endParaRPr kumimoji="1" lang="ja-JP" altLang="en-US" sz="1000" b="0" i="0" kern="120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rPr>
                        <a:t>ブランドリフト</a:t>
                      </a:r>
                      <a:endParaRPr kumimoji="1" lang="en-US" altLang="ja-JP"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rPr>
                        <a:t>調査種別</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・ブランドリフト調査（調査種別：</a:t>
                      </a:r>
                      <a:r>
                        <a:rPr kumimoji="1" lang="ja-JP" altLang="en-US" sz="1000" b="0" i="0" u="none" strike="noStrike" kern="1200" cap="none" spc="0" normalizeH="0" baseline="0" noProof="0">
                          <a:ln>
                            <a:noFill/>
                          </a:ln>
                          <a:solidFill>
                            <a:srgbClr val="002AFF"/>
                          </a:solidFill>
                          <a:effectLst/>
                          <a:uLnTx/>
                          <a:uFillTx/>
                          <a:latin typeface="Meiryo" panose="020B0604030504040204" pitchFamily="34" charset="-128"/>
                          <a:ea typeface="Meiryo" panose="020B0604030504040204" pitchFamily="34" charset="-128"/>
                          <a:cs typeface="+mn-cs"/>
                        </a:rPr>
                        <a:t>比較検討</a:t>
                      </a:r>
                      <a:r>
                        <a:rPr kumimoji="1" lang="ja-JP" altLang="en-US"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endPar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1000" b="1" i="0" kern="1200">
                          <a:solidFill>
                            <a:srgbClr val="0D0D0D"/>
                          </a:solidFill>
                          <a:effectLst/>
                          <a:latin typeface="Calibri" panose="020F0502020204030204"/>
                          <a:ea typeface="+mn-ea"/>
                          <a:cs typeface="+mn-cs"/>
                        </a:rPr>
                        <a:t>ブランドパネルが対象です。</a:t>
                      </a:r>
                      <a:r>
                        <a:rPr kumimoji="1" lang="ja-JP" altLang="en-US"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紐づく広告が分からないと判断できない部分もあるため、任意で一緒に設問文もつけてください。</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470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i="0" u="none" strike="noStrike" kern="1200" cap="none" spc="0" normalizeH="0" baseline="0" noProof="0">
                          <a:ln>
                            <a:noFill/>
                          </a:ln>
                          <a:solidFill>
                            <a:srgbClr val="002AFF"/>
                          </a:solidFill>
                          <a:effectLst/>
                          <a:uLnTx/>
                          <a:uFillTx/>
                          <a:latin typeface="Meiryo" panose="020B0604030504040204" pitchFamily="34" charset="-128"/>
                          <a:ea typeface="Meiryo" panose="020B0604030504040204" pitchFamily="34" charset="-128"/>
                          <a:cs typeface="+mn-cs"/>
                        </a:rPr>
                        <a:t>必須</a:t>
                      </a: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en-US" altLang="ja-JP" sz="1000" b="0" kern="1200">
                          <a:solidFill>
                            <a:srgbClr val="0D0D0D"/>
                          </a:solidFill>
                          <a:latin typeface="Meiryo" panose="020B0604030504040204" pitchFamily="34" charset="-128"/>
                          <a:ea typeface="Meiryo" panose="020B0604030504040204" pitchFamily="34" charset="-128"/>
                          <a:cs typeface="+mn-cs"/>
                        </a:rPr>
                        <a:t>※</a:t>
                      </a:r>
                      <a:r>
                        <a:rPr kumimoji="1" lang="ja-JP" altLang="en-US" sz="1000" b="0" kern="1200">
                          <a:solidFill>
                            <a:srgbClr val="0D0D0D"/>
                          </a:solidFill>
                          <a:latin typeface="Meiryo" panose="020B0604030504040204" pitchFamily="34" charset="-128"/>
                          <a:ea typeface="Meiryo" panose="020B0604030504040204" pitchFamily="34" charset="-128"/>
                          <a:cs typeface="+mn-cs"/>
                        </a:rPr>
                        <a:t>「比較検討」</a:t>
                      </a:r>
                      <a:endParaRPr kumimoji="1" lang="en-US" altLang="ja-JP" sz="1000" b="0" kern="1200">
                        <a:solidFill>
                          <a:srgbClr val="0D0D0D"/>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kern="1200">
                          <a:solidFill>
                            <a:srgbClr val="0D0D0D"/>
                          </a:solidFill>
                          <a:latin typeface="Meiryo" panose="020B0604030504040204" pitchFamily="34" charset="-128"/>
                          <a:ea typeface="Meiryo" panose="020B0604030504040204" pitchFamily="34" charset="-128"/>
                          <a:cs typeface="+mn-cs"/>
                        </a:rPr>
                        <a:t>以外は任意</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kern="1200">
                          <a:solidFill>
                            <a:srgbClr val="0D0D0D"/>
                          </a:solidFill>
                          <a:latin typeface="Meiryo" panose="020B0604030504040204" pitchFamily="34" charset="-128"/>
                          <a:ea typeface="Meiryo" panose="020B0604030504040204" pitchFamily="34" charset="-128"/>
                          <a:cs typeface="+mn-cs"/>
                        </a:rPr>
                        <a:t>掲載に間に合うよう適宜</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470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171450" marR="0" lvl="0" indent="-171450" algn="l" defTabSz="914400" rtl="0" eaLnBrk="1" fontAlgn="auto" latinLnBrk="0" hangingPunct="1">
                        <a:lnSpc>
                          <a:spcPct val="110000"/>
                        </a:lnSpc>
                        <a:spcBef>
                          <a:spcPts val="0"/>
                        </a:spcBef>
                        <a:spcAft>
                          <a:spcPts val="0"/>
                        </a:spcAft>
                        <a:buClr>
                          <a:schemeClr val="accent5"/>
                        </a:buClr>
                        <a:buSzTx/>
                        <a:buFont typeface="Wingdings" pitchFamily="2" charset="2"/>
                        <a:buChar char="n"/>
                        <a:tabLst/>
                        <a:defRPr/>
                      </a:pPr>
                      <a:r>
                        <a:rPr kumimoji="1" lang="ja-JP" altLang="en-US" sz="1000" b="0" dirty="0">
                          <a:solidFill>
                            <a:schemeClr val="accent4"/>
                          </a:solidFill>
                          <a:latin typeface="Meiryo"/>
                          <a:ea typeface="Meiryo"/>
                          <a:hlinkClick r:id="rId2">
                            <a:extLst>
                              <a:ext uri="{A12FA001-AC4F-418D-AE19-62706E023703}">
                                <ahyp:hlinkClr xmlns:ahyp="http://schemas.microsoft.com/office/drawing/2018/hyperlinkcolor" val="tx"/>
                              </a:ext>
                            </a:extLst>
                          </a:hlinkClick>
                        </a:rPr>
                        <a:t>ブランドリフト調査</a:t>
                      </a:r>
                      <a:br>
                        <a:rPr kumimoji="1" lang="en-US" altLang="ja-JP" sz="1000" b="0" dirty="0">
                          <a:solidFill>
                            <a:schemeClr val="accent4"/>
                          </a:solidFill>
                          <a:latin typeface="Meiryo"/>
                          <a:ea typeface="Meiryo"/>
                          <a:hlinkClick r:id="rId2">
                            <a:extLst>
                              <a:ext uri="{A12FA001-AC4F-418D-AE19-62706E023703}">
                                <ahyp:hlinkClr xmlns:ahyp="http://schemas.microsoft.com/office/drawing/2018/hyperlinkcolor" val="tx"/>
                              </a:ext>
                            </a:extLst>
                          </a:hlinkClick>
                        </a:rPr>
                      </a:br>
                      <a:r>
                        <a:rPr kumimoji="1" lang="ja-JP" altLang="en-US" sz="1000" b="0" dirty="0">
                          <a:solidFill>
                            <a:schemeClr val="accent4"/>
                          </a:solidFill>
                          <a:latin typeface="Meiryo"/>
                          <a:ea typeface="Meiryo"/>
                          <a:hlinkClick r:id="rId2">
                            <a:extLst>
                              <a:ext uri="{A12FA001-AC4F-418D-AE19-62706E023703}">
                                <ahyp:hlinkClr xmlns:ahyp="http://schemas.microsoft.com/office/drawing/2018/hyperlinkcolor" val="tx"/>
                              </a:ext>
                            </a:extLst>
                          </a:hlinkClick>
                        </a:rPr>
                        <a:t>入稿前審査依頼フォーム</a:t>
                      </a:r>
                      <a:endParaRPr lang="en-US" altLang="ja-JP" sz="1000" b="0" dirty="0">
                        <a:solidFill>
                          <a:schemeClr val="accent4"/>
                        </a:solidFill>
                        <a:latin typeface="Meiryo"/>
                        <a:ea typeface="Meiryo"/>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4706"/>
                      </a:srgbClr>
                    </a:solidFill>
                  </a:tcPr>
                </a:tc>
                <a:extLst>
                  <a:ext uri="{0D108BD9-81ED-4DB2-BD59-A6C34878D82A}">
                    <a16:rowId xmlns:a16="http://schemas.microsoft.com/office/drawing/2014/main" val="2186591261"/>
                  </a:ext>
                </a:extLst>
              </a:tr>
              <a:tr h="913384">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広告</a:t>
                      </a:r>
                      <a:endParaRPr kumimoji="1" lang="en-US" altLang="ja-JP" sz="1000" b="0" i="0"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フォーマット</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dirty="0">
                          <a:solidFill>
                            <a:srgbClr val="0D0D0D"/>
                          </a:solidFill>
                          <a:latin typeface="Meiryo" panose="020B0604030504040204" pitchFamily="34" charset="-128"/>
                          <a:ea typeface="Meiryo" panose="020B0604030504040204" pitchFamily="34" charset="-128"/>
                        </a:rPr>
                        <a:t>・広告タイプ：予約型専用広告（</a:t>
                      </a:r>
                      <a:r>
                        <a:rPr kumimoji="1" lang="ja-JP" altLang="en-US" sz="1000" b="0" kern="1200" dirty="0">
                          <a:solidFill>
                            <a:srgbClr val="0D0D0D"/>
                          </a:solidFill>
                          <a:latin typeface="Meiryo" panose="020B0604030504040204" pitchFamily="34" charset="-128"/>
                          <a:ea typeface="Meiryo" panose="020B0604030504040204" pitchFamily="34" charset="-128"/>
                          <a:cs typeface="+mn-cs"/>
                        </a:rPr>
                        <a:t>ブランドパネル クインティ、ブランドパネル トップカバー、</a:t>
                      </a:r>
                      <a:r>
                        <a:rPr kumimoji="1" lang="en-US" altLang="ja-JP" sz="1000" b="0" kern="1200" dirty="0">
                          <a:solidFill>
                            <a:srgbClr val="0D0D0D"/>
                          </a:solidFill>
                          <a:latin typeface="Meiryo" panose="020B0604030504040204" pitchFamily="34" charset="-128"/>
                          <a:ea typeface="Meiryo" panose="020B0604030504040204" pitchFamily="34" charset="-128"/>
                          <a:cs typeface="+mn-cs"/>
                        </a:rPr>
                        <a:t>Talk Head View</a:t>
                      </a:r>
                      <a:r>
                        <a:rPr kumimoji="1" lang="ja-JP" altLang="en-US" sz="1000" b="0" kern="1200" dirty="0">
                          <a:solidFill>
                            <a:srgbClr val="0D0D0D"/>
                          </a:solidFill>
                          <a:latin typeface="Meiryo" panose="020B0604030504040204" pitchFamily="34" charset="-128"/>
                          <a:ea typeface="Meiryo" panose="020B0604030504040204" pitchFamily="34" charset="-128"/>
                          <a:cs typeface="+mn-cs"/>
                        </a:rPr>
                        <a:t>（</a:t>
                      </a:r>
                      <a:r>
                        <a:rPr kumimoji="1" lang="en-US" altLang="ja-JP" sz="1000" b="0" kern="1200" dirty="0">
                          <a:solidFill>
                            <a:srgbClr val="0D0D0D"/>
                          </a:solidFill>
                          <a:latin typeface="Meiryo" panose="020B0604030504040204" pitchFamily="34" charset="-128"/>
                          <a:ea typeface="Meiryo" panose="020B0604030504040204" pitchFamily="34" charset="-128"/>
                          <a:cs typeface="+mn-cs"/>
                        </a:rPr>
                        <a:t>Premium</a:t>
                      </a:r>
                      <a:r>
                        <a:rPr kumimoji="1" lang="ja-JP" altLang="en-US" sz="1000" b="0" kern="1200" dirty="0">
                          <a:solidFill>
                            <a:srgbClr val="0D0D0D"/>
                          </a:solidFill>
                          <a:latin typeface="Meiryo" panose="020B0604030504040204" pitchFamily="34" charset="-128"/>
                          <a:ea typeface="Meiryo" panose="020B0604030504040204" pitchFamily="34" charset="-128"/>
                          <a:cs typeface="+mn-cs"/>
                        </a:rPr>
                        <a:t>含む）を除く</a:t>
                      </a:r>
                      <a:r>
                        <a:rPr kumimoji="1" lang="ja-JP" altLang="en-US" sz="1000" b="0" dirty="0">
                          <a:solidFill>
                            <a:srgbClr val="0D0D0D"/>
                          </a:solidFill>
                          <a:latin typeface="Meiryo" panose="020B0604030504040204" pitchFamily="34" charset="-128"/>
                          <a:ea typeface="Meiryo" panose="020B0604030504040204" pitchFamily="34" charset="-128"/>
                        </a:rPr>
                        <a:t>）</a:t>
                      </a:r>
                      <a:endParaRPr kumimoji="1" lang="en-US" altLang="ja-JP" sz="1000" b="0" dirty="0">
                        <a:solidFill>
                          <a:srgbClr val="0D0D0D"/>
                        </a:solidFill>
                        <a:latin typeface="Meiryo" panose="020B0604030504040204" pitchFamily="34" charset="-128"/>
                        <a:ea typeface="Meiryo" panose="020B0604030504040204" pitchFamily="34" charset="-128"/>
                      </a:endParaRPr>
                    </a:p>
                    <a:p>
                      <a:pPr algn="l">
                        <a:lnSpc>
                          <a:spcPct val="110000"/>
                        </a:lnSpc>
                      </a:pPr>
                      <a:r>
                        <a:rPr kumimoji="1" lang="en-US" altLang="ja-JP" sz="1000" b="0" dirty="0">
                          <a:solidFill>
                            <a:srgbClr val="0D0D0D"/>
                          </a:solidFill>
                          <a:latin typeface="Meiryo"/>
                          <a:ea typeface="Meiryo"/>
                        </a:rPr>
                        <a:t>※</a:t>
                      </a:r>
                      <a:r>
                        <a:rPr lang="en-US" sz="1000" b="0" i="0" u="none" strike="noStrike" noProof="0" dirty="0" err="1">
                          <a:solidFill>
                            <a:srgbClr val="0D0D0D"/>
                          </a:solidFill>
                          <a:latin typeface="Meiryo"/>
                        </a:rPr>
                        <a:t>ブランドパネル</a:t>
                      </a:r>
                      <a:r>
                        <a:rPr lang="en-US" sz="1000" b="0" i="0" u="none" strike="noStrike" noProof="0" dirty="0">
                          <a:solidFill>
                            <a:srgbClr val="0D0D0D"/>
                          </a:solidFill>
                          <a:latin typeface="Meiryo"/>
                        </a:rPr>
                        <a:t>　</a:t>
                      </a:r>
                      <a:r>
                        <a:rPr lang="en-US" sz="1000" b="0" i="0" u="none" strike="noStrike" noProof="0" dirty="0" err="1">
                          <a:solidFill>
                            <a:srgbClr val="0D0D0D"/>
                          </a:solidFill>
                          <a:latin typeface="Meiryo"/>
                        </a:rPr>
                        <a:t>トップインパクト、パノラマ、トピックスPRなどの予約型専用広告が対象です。予約型専用広告の詳細は入稿規定をご確認ください</a:t>
                      </a:r>
                      <a:r>
                        <a:rPr lang="en-US" sz="1000" b="0" i="0" u="none" strike="noStrike" noProof="0" dirty="0">
                          <a:solidFill>
                            <a:srgbClr val="0D0D0D"/>
                          </a:solidFill>
                          <a:latin typeface="Meiryo"/>
                        </a:rPr>
                        <a:t>。</a:t>
                      </a:r>
                      <a:endParaRPr lang="ja-JP" altLang="en-US" sz="1000" b="0" dirty="0">
                        <a:solidFill>
                          <a:srgbClr val="0D0D0D"/>
                        </a:solidFill>
                        <a:latin typeface="Meiryo"/>
                        <a:ea typeface="Meiryo"/>
                      </a:endParaRPr>
                    </a:p>
                    <a:p>
                      <a:pPr algn="l">
                        <a:lnSpc>
                          <a:spcPct val="110000"/>
                        </a:lnSpc>
                      </a:pPr>
                      <a:r>
                        <a:rPr kumimoji="1" lang="en-US" altLang="ja-JP" sz="1000" b="0" dirty="0">
                          <a:solidFill>
                            <a:schemeClr val="tx1">
                              <a:lumMod val="65000"/>
                              <a:lumOff val="35000"/>
                            </a:schemeClr>
                          </a:solidFill>
                          <a:latin typeface="Meiryo"/>
                          <a:ea typeface="Meiryo"/>
                          <a:hlinkClick r:id="rId3"/>
                        </a:rPr>
                        <a:t>https://ads-help.yahoo-net.jp/s/article/H000044534</a:t>
                      </a:r>
                      <a:endParaRPr kumimoji="1" lang="en-US" altLang="ja-JP" sz="1000" b="0" dirty="0">
                        <a:solidFill>
                          <a:schemeClr val="tx1">
                            <a:lumMod val="65000"/>
                            <a:lumOff val="35000"/>
                          </a:schemeClr>
                        </a:solidFill>
                        <a:latin typeface="Meiryo"/>
                        <a:ea typeface="Meiryo"/>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470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rgbClr val="002AFF"/>
                          </a:solidFill>
                          <a:latin typeface="Meiryo" panose="020B0604030504040204" pitchFamily="34" charset="-128"/>
                          <a:ea typeface="Meiryo" panose="020B0604030504040204" pitchFamily="34" charset="-128"/>
                          <a:cs typeface="+mn-cs"/>
                        </a:rPr>
                        <a:t>必須</a:t>
                      </a:r>
                      <a:endParaRPr kumimoji="1" lang="en-US" altLang="ja-JP" sz="1000" b="1" kern="1200">
                        <a:solidFill>
                          <a:srgbClr val="002AFF"/>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l">
                        <a:lnSpc>
                          <a:spcPct val="100000"/>
                        </a:lnSpc>
                        <a:spcBef>
                          <a:spcPts val="0"/>
                        </a:spcBef>
                        <a:spcAft>
                          <a:spcPts val="0"/>
                        </a:spcAft>
                        <a:buNone/>
                      </a:pPr>
                      <a:r>
                        <a:rPr lang="ja-JP" sz="1000" b="0" i="0" u="none" strike="noStrike" noProof="0">
                          <a:solidFill>
                            <a:srgbClr val="0D0D0D"/>
                          </a:solidFill>
                          <a:latin typeface="Meiryo"/>
                          <a:ea typeface="Meiryo"/>
                        </a:rPr>
                        <a:t>掲載反映日の</a:t>
                      </a:r>
                      <a:endParaRPr lang="ja-JP"/>
                    </a:p>
                    <a:p>
                      <a:pPr lvl="0" algn="l">
                        <a:lnSpc>
                          <a:spcPct val="100000"/>
                        </a:lnSpc>
                        <a:spcBef>
                          <a:spcPts val="0"/>
                        </a:spcBef>
                        <a:spcAft>
                          <a:spcPts val="0"/>
                        </a:spcAft>
                        <a:buNone/>
                      </a:pPr>
                      <a:r>
                        <a:rPr lang="ja-JP" sz="1000" b="0" i="0" u="none" strike="noStrike" noProof="0">
                          <a:solidFill>
                            <a:srgbClr val="002AFF"/>
                          </a:solidFill>
                          <a:latin typeface="Meiryo"/>
                          <a:ea typeface="Meiryo"/>
                        </a:rPr>
                        <a:t>11営業日前</a:t>
                      </a:r>
                      <a:r>
                        <a:rPr lang="ja-JP" sz="1000" b="0" i="0" u="none" strike="noStrike" noProof="0">
                          <a:solidFill>
                            <a:srgbClr val="0D0D0D"/>
                          </a:solidFill>
                          <a:latin typeface="Meiryo"/>
                          <a:ea typeface="Meiryo"/>
                        </a:rPr>
                        <a:t>まで</a:t>
                      </a:r>
                      <a:endParaRPr lang="ja-JP"/>
                    </a:p>
                    <a:p>
                      <a:pPr lvl="0" algn="l">
                        <a:lnSpc>
                          <a:spcPct val="100000"/>
                        </a:lnSpc>
                        <a:spcBef>
                          <a:spcPts val="0"/>
                        </a:spcBef>
                        <a:spcAft>
                          <a:spcPts val="0"/>
                        </a:spcAft>
                        <a:buNone/>
                      </a:pPr>
                      <a:r>
                        <a:rPr lang="ja-JP" sz="1000" b="0" i="0" u="none" strike="noStrike" noProof="0">
                          <a:solidFill>
                            <a:srgbClr val="0D0D0D"/>
                          </a:solidFill>
                          <a:latin typeface="Meiryo"/>
                          <a:ea typeface="Meiryo"/>
                        </a:rPr>
                        <a:t>（トピックスPRは7営業日前まで）</a:t>
                      </a:r>
                      <a:endParaRPr lang="ja-JP"/>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4706"/>
                      </a:srgbClr>
                    </a:solidFill>
                  </a:tcPr>
                </a:tc>
                <a:tc row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171450" indent="-171450">
                        <a:lnSpc>
                          <a:spcPct val="110000"/>
                        </a:lnSpc>
                        <a:buClr>
                          <a:schemeClr val="accent5"/>
                        </a:buClr>
                        <a:buFont typeface="Wingdings" pitchFamily="2" charset="2"/>
                        <a:buChar char="n"/>
                      </a:pPr>
                      <a:r>
                        <a:rPr kumimoji="1" lang="ja-JP" altLang="en-US" sz="1000" b="0" u="none" dirty="0">
                          <a:solidFill>
                            <a:schemeClr val="accent4"/>
                          </a:solidFill>
                          <a:latin typeface="Meiryo"/>
                          <a:ea typeface="Meiryo"/>
                          <a:hlinkClick r:id="rId4">
                            <a:extLst>
                              <a:ext uri="{A12FA001-AC4F-418D-AE19-62706E023703}">
                                <ahyp:hlinkClr xmlns:ahyp="http://schemas.microsoft.com/office/drawing/2018/hyperlinkcolor" val="tx"/>
                              </a:ext>
                            </a:extLst>
                          </a:hlinkClick>
                        </a:rPr>
                        <a:t>ディスプレイ広告（予約型）入稿前審査依頼フォーム</a:t>
                      </a:r>
                      <a:endParaRPr kumimoji="1" lang="en-US" altLang="ja-JP" sz="1000" b="0" u="none" dirty="0">
                        <a:solidFill>
                          <a:schemeClr val="accent4"/>
                        </a:solidFill>
                        <a:latin typeface="Meiryo"/>
                        <a:ea typeface="Meiryo"/>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4706"/>
                      </a:srgbClr>
                    </a:solidFill>
                  </a:tcPr>
                </a:tc>
                <a:extLst>
                  <a:ext uri="{0D108BD9-81ED-4DB2-BD59-A6C34878D82A}">
                    <a16:rowId xmlns:a16="http://schemas.microsoft.com/office/drawing/2014/main" val="384434171"/>
                  </a:ext>
                </a:extLst>
              </a:tr>
              <a:tr h="632432">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rPr>
                        <a:t>訴求する</a:t>
                      </a:r>
                      <a:endParaRPr kumimoji="1" lang="en-US" altLang="ja-JP"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endParaRPr>
                    </a:p>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rPr>
                        <a:t>商品・サービス</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a:solidFill>
                            <a:srgbClr val="0D0D0D"/>
                          </a:solidFill>
                          <a:latin typeface="Meiryo" panose="020B0604030504040204" pitchFamily="34" charset="-128"/>
                          <a:ea typeface="Meiryo" panose="020B0604030504040204" pitchFamily="34" charset="-128"/>
                        </a:rPr>
                        <a:t>薬機、医療、宗教・選挙・政党・意見広告・募金・寄付金の募集</a:t>
                      </a:r>
                      <a:endParaRPr kumimoji="1" lang="en-US" altLang="ja-JP" sz="1000" b="0">
                        <a:solidFill>
                          <a:srgbClr val="0D0D0D"/>
                        </a:solidFill>
                        <a:latin typeface="Meiryo" panose="020B0604030504040204" pitchFamily="34" charset="-128"/>
                        <a:ea typeface="Meiryo" panose="020B0604030504040204" pitchFamily="34" charset="-128"/>
                      </a:endParaRPr>
                    </a:p>
                    <a:p>
                      <a:pPr algn="l">
                        <a:lnSpc>
                          <a:spcPct val="110000"/>
                        </a:lnSpc>
                      </a:pPr>
                      <a:r>
                        <a:rPr kumimoji="1" lang="en-US" altLang="ja-JP" sz="1000" b="0" kern="1200">
                          <a:solidFill>
                            <a:srgbClr val="0D0D0D"/>
                          </a:solidFill>
                          <a:latin typeface="Meiryo" panose="020B0604030504040204" pitchFamily="34" charset="-128"/>
                          <a:ea typeface="Meiryo" panose="020B0604030504040204" pitchFamily="34" charset="-128"/>
                          <a:cs typeface="+mn-cs"/>
                        </a:rPr>
                        <a:t>※</a:t>
                      </a:r>
                      <a:r>
                        <a:rPr kumimoji="1" lang="ja-JP" altLang="en-US" sz="1000" b="0" kern="1200">
                          <a:solidFill>
                            <a:srgbClr val="0D0D0D"/>
                          </a:solidFill>
                          <a:latin typeface="Meiryo" panose="020B0604030504040204" pitchFamily="34" charset="-128"/>
                          <a:ea typeface="Meiryo" panose="020B0604030504040204" pitchFamily="34" charset="-128"/>
                          <a:cs typeface="+mn-cs"/>
                        </a:rPr>
                        <a:t>広告フォーマットを問わず、</a:t>
                      </a:r>
                      <a:r>
                        <a:rPr kumimoji="1" lang="ja-JP" altLang="en-US" sz="1000" b="0" kern="1200">
                          <a:solidFill>
                            <a:srgbClr val="002AFF"/>
                          </a:solidFill>
                          <a:latin typeface="Meiryo" panose="020B0604030504040204" pitchFamily="34" charset="-128"/>
                          <a:ea typeface="Meiryo" panose="020B0604030504040204" pitchFamily="34" charset="-128"/>
                          <a:cs typeface="+mn-cs"/>
                        </a:rPr>
                        <a:t>リンク先・クリエイティブすべて審査対象</a:t>
                      </a:r>
                      <a:r>
                        <a:rPr kumimoji="1" lang="ja-JP" altLang="en-US" sz="1000" b="0" kern="1200">
                          <a:solidFill>
                            <a:srgbClr val="0D0D0D"/>
                          </a:solidFill>
                          <a:latin typeface="Meiryo" panose="020B0604030504040204" pitchFamily="34" charset="-128"/>
                          <a:ea typeface="Meiryo" panose="020B0604030504040204" pitchFamily="34" charset="-128"/>
                          <a:cs typeface="+mn-cs"/>
                        </a:rPr>
                        <a:t>です。</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470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lnSpc>
                          <a:spcPct val="110000"/>
                        </a:lnSpc>
                      </a:pPr>
                      <a:r>
                        <a:rPr kumimoji="1" lang="ja-JP" altLang="en-US" sz="1000" b="1">
                          <a:solidFill>
                            <a:srgbClr val="002AFF"/>
                          </a:solidFill>
                          <a:latin typeface="Meiryo" panose="020B0604030504040204" pitchFamily="34" charset="-128"/>
                          <a:ea typeface="Meiryo" panose="020B0604030504040204" pitchFamily="34" charset="-128"/>
                        </a:rPr>
                        <a:t>必須</a:t>
                      </a:r>
                      <a:endParaRPr kumimoji="1" lang="en-US" altLang="ja-JP" sz="1000" b="1">
                        <a:solidFill>
                          <a:srgbClr val="002AFF"/>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rowSpan="2">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a:solidFill>
                            <a:srgbClr val="0D0D0D"/>
                          </a:solidFill>
                          <a:latin typeface="Meiryo" panose="020B0604030504040204" pitchFamily="34" charset="-128"/>
                          <a:ea typeface="Meiryo" panose="020B0604030504040204" pitchFamily="34" charset="-128"/>
                        </a:rPr>
                        <a:t>掲載に間に合うよう適宜</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4706"/>
                      </a:srgbClr>
                    </a:solidFill>
                  </a:tcPr>
                </a:tc>
                <a:tc vMerge="1">
                  <a:txBody>
                    <a:bodyPr/>
                    <a:lstStyle/>
                    <a:p>
                      <a:pPr marL="179388"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sz="1100" b="0" i="0" u="none" strike="noStrike" kern="0" cap="none" spc="0" normalizeH="0" baseline="0" noProof="0">
                        <a:ln>
                          <a:noFill/>
                        </a:ln>
                        <a:solidFill>
                          <a:srgbClr val="000000">
                            <a:lumMod val="65000"/>
                            <a:lumOff val="35000"/>
                          </a:srgb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7820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公開前</a:t>
                      </a:r>
                      <a:endParaRPr kumimoji="1" lang="en-US" altLang="ja-JP" sz="1000" b="0" i="0"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サイト</a:t>
                      </a:r>
                      <a:endParaRPr kumimoji="1" lang="en-US" altLang="ja-JP" sz="1000" b="0" i="0"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審査</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サイト状況</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kern="1200">
                          <a:solidFill>
                            <a:srgbClr val="0D0D0D"/>
                          </a:solidFill>
                          <a:latin typeface="Meiryo" panose="020B0604030504040204" pitchFamily="34" charset="-128"/>
                          <a:ea typeface="Meiryo" panose="020B0604030504040204" pitchFamily="34" charset="-128"/>
                          <a:cs typeface="+mn-cs"/>
                        </a:rPr>
                        <a:t>公開前サイト</a:t>
                      </a:r>
                      <a:endParaRPr kumimoji="1" lang="en-US" altLang="ja-JP" sz="1000" b="0" kern="1200">
                        <a:solidFill>
                          <a:srgbClr val="0D0D0D"/>
                        </a:solidFill>
                        <a:latin typeface="Meiryo" panose="020B0604030504040204" pitchFamily="34" charset="-128"/>
                        <a:ea typeface="Meiryo" panose="020B0604030504040204" pitchFamily="34" charset="-128"/>
                        <a:cs typeface="+mn-cs"/>
                      </a:endParaRPr>
                    </a:p>
                    <a:p>
                      <a:pPr algn="l">
                        <a:lnSpc>
                          <a:spcPct val="110000"/>
                        </a:lnSpc>
                      </a:pPr>
                      <a:r>
                        <a:rPr kumimoji="1" lang="en-US" altLang="ja-JP" sz="1000" b="0" kern="1200">
                          <a:solidFill>
                            <a:srgbClr val="0D0D0D"/>
                          </a:solidFill>
                          <a:latin typeface="Meiryo" panose="020B0604030504040204" pitchFamily="34" charset="-128"/>
                          <a:ea typeface="Meiryo" panose="020B0604030504040204" pitchFamily="34" charset="-128"/>
                          <a:cs typeface="+mn-cs"/>
                        </a:rPr>
                        <a:t>※</a:t>
                      </a:r>
                      <a:r>
                        <a:rPr kumimoji="1" lang="ja-JP" altLang="en-US" sz="1000" b="0" kern="1200">
                          <a:solidFill>
                            <a:srgbClr val="0D0D0D"/>
                          </a:solidFill>
                          <a:latin typeface="Meiryo" panose="020B0604030504040204" pitchFamily="34" charset="-128"/>
                          <a:ea typeface="Meiryo" panose="020B0604030504040204" pitchFamily="34" charset="-128"/>
                          <a:cs typeface="+mn-cs"/>
                        </a:rPr>
                        <a:t>広告管理ツールに広告を入稿する時点で、リンク先</a:t>
                      </a:r>
                      <a:r>
                        <a:rPr kumimoji="1" lang="en-US" altLang="ja-JP" sz="1000" b="0" kern="1200">
                          <a:solidFill>
                            <a:srgbClr val="0D0D0D"/>
                          </a:solidFill>
                          <a:latin typeface="Meiryo" panose="020B0604030504040204" pitchFamily="34" charset="-128"/>
                          <a:ea typeface="Meiryo" panose="020B0604030504040204" pitchFamily="34" charset="-128"/>
                          <a:cs typeface="+mn-cs"/>
                        </a:rPr>
                        <a:t>URL</a:t>
                      </a:r>
                      <a:r>
                        <a:rPr kumimoji="1" lang="ja-JP" altLang="en-US" sz="1000" b="0" kern="1200">
                          <a:solidFill>
                            <a:srgbClr val="0D0D0D"/>
                          </a:solidFill>
                          <a:latin typeface="Meiryo" panose="020B0604030504040204" pitchFamily="34" charset="-128"/>
                          <a:ea typeface="Meiryo" panose="020B0604030504040204" pitchFamily="34" charset="-128"/>
                          <a:cs typeface="+mn-cs"/>
                        </a:rPr>
                        <a:t>が未公開または未完成の場合に必要な審査です。</a:t>
                      </a:r>
                      <a:r>
                        <a:rPr kumimoji="1" lang="ja-JP" altLang="en-US" sz="1000" b="0" kern="1200">
                          <a:solidFill>
                            <a:srgbClr val="002AFF"/>
                          </a:solidFill>
                          <a:latin typeface="Meiryo" panose="020B0604030504040204" pitchFamily="34" charset="-128"/>
                          <a:ea typeface="Meiryo" panose="020B0604030504040204" pitchFamily="34" charset="-128"/>
                          <a:cs typeface="+mn-cs"/>
                        </a:rPr>
                        <a:t>審査には更新後のテストサイトまたはキャプチャ、掲載開始日とリンク先更新日時が必要</a:t>
                      </a:r>
                      <a:r>
                        <a:rPr kumimoji="1" lang="ja-JP" altLang="en-US" sz="1000" b="0" kern="1200">
                          <a:solidFill>
                            <a:srgbClr val="0D0D0D"/>
                          </a:solidFill>
                          <a:latin typeface="Meiryo" panose="020B0604030504040204" pitchFamily="34" charset="-128"/>
                          <a:ea typeface="Meiryo" panose="020B0604030504040204" pitchFamily="34" charset="-128"/>
                          <a:cs typeface="+mn-cs"/>
                        </a:rPr>
                        <a:t>です。</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470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rgbClr val="002AFF"/>
                          </a:solidFill>
                          <a:latin typeface="Meiryo" panose="020B0604030504040204" pitchFamily="34" charset="-128"/>
                          <a:ea typeface="Meiryo" panose="020B0604030504040204" pitchFamily="34" charset="-128"/>
                          <a:cs typeface="+mn-cs"/>
                        </a:rPr>
                        <a:t>必須</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100" b="0" kern="120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1" kern="120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bl>
          </a:graphicData>
        </a:graphic>
      </p:graphicFrame>
      <p:sp>
        <p:nvSpPr>
          <p:cNvPr id="6" name="テキスト ボックス 5">
            <a:extLst>
              <a:ext uri="{FF2B5EF4-FFF2-40B4-BE49-F238E27FC236}">
                <a16:creationId xmlns:a16="http://schemas.microsoft.com/office/drawing/2014/main" id="{A42A3A88-54F4-DB36-80D8-3E02AE362F6D}"/>
              </a:ext>
            </a:extLst>
          </p:cNvPr>
          <p:cNvSpPr txBox="1"/>
          <p:nvPr/>
        </p:nvSpPr>
        <p:spPr>
          <a:xfrm>
            <a:off x="479425" y="1089025"/>
            <a:ext cx="11233150" cy="543995"/>
          </a:xfrm>
          <a:prstGeom prst="rect">
            <a:avLst/>
          </a:prstGeom>
          <a:noFill/>
        </p:spPr>
        <p:txBody>
          <a:bodyPr wrap="square" lIns="0" tIns="0" rIns="0" bIns="0" rtlCol="0">
            <a:spAutoFit/>
          </a:bodyPr>
          <a:lstStyle/>
          <a:p>
            <a:pPr eaLnBrk="1" fontAlgn="auto" hangingPunct="1">
              <a:lnSpc>
                <a:spcPct val="130000"/>
              </a:lnSpc>
              <a:spcBef>
                <a:spcPts val="0"/>
              </a:spcBef>
              <a:spcAft>
                <a:spcPts val="0"/>
              </a:spcAft>
            </a:pPr>
            <a:r>
              <a:rPr lang="ja-JP" altLang="en-US" sz="1400">
                <a:solidFill>
                  <a:srgbClr val="0D0D0D"/>
                </a:solidFill>
                <a:latin typeface="Meiryo" panose="020B0604030504040204" pitchFamily="34" charset="-128"/>
                <a:ea typeface="Meiryo" panose="020B0604030504040204" pitchFamily="34" charset="-128"/>
              </a:rPr>
              <a:t>広告掲載内容により入稿前審査が必須となる場合があります。掲載予定の内容に応じてフォームよりご依頼ください。</a:t>
            </a:r>
            <a:endParaRPr lang="en-US" altLang="ja-JP" sz="1400">
              <a:solidFill>
                <a:srgbClr val="0D0D0D"/>
              </a:solidFill>
              <a:latin typeface="Meiryo" panose="020B0604030504040204" pitchFamily="34" charset="-128"/>
              <a:ea typeface="Meiryo" panose="020B0604030504040204" pitchFamily="34" charset="-128"/>
            </a:endParaRPr>
          </a:p>
          <a:p>
            <a:pPr eaLnBrk="1" fontAlgn="auto" hangingPunct="1">
              <a:lnSpc>
                <a:spcPct val="130000"/>
              </a:lnSpc>
              <a:spcBef>
                <a:spcPts val="0"/>
              </a:spcBef>
              <a:spcAft>
                <a:spcPts val="0"/>
              </a:spcAft>
            </a:pPr>
            <a:r>
              <a:rPr lang="ja-JP" altLang="en-US" sz="1400">
                <a:solidFill>
                  <a:srgbClr val="0D0D0D"/>
                </a:solidFill>
                <a:latin typeface="Meiryo" panose="020B0604030504040204" pitchFamily="34" charset="-128"/>
                <a:ea typeface="Meiryo" panose="020B0604030504040204" pitchFamily="34" charset="-128"/>
              </a:rPr>
              <a:t>なお、審査には</a:t>
            </a:r>
            <a:r>
              <a:rPr lang="en-US" altLang="ja-JP" sz="1400">
                <a:solidFill>
                  <a:srgbClr val="0D0D0D"/>
                </a:solidFill>
                <a:latin typeface="Meiryo" panose="020B0604030504040204" pitchFamily="34" charset="-128"/>
                <a:ea typeface="Meiryo" panose="020B0604030504040204" pitchFamily="34" charset="-128"/>
              </a:rPr>
              <a:t>3</a:t>
            </a:r>
            <a:r>
              <a:rPr lang="ja-JP" altLang="en-US" sz="1400">
                <a:solidFill>
                  <a:srgbClr val="0D0D0D"/>
                </a:solidFill>
                <a:latin typeface="Meiryo" panose="020B0604030504040204" pitchFamily="34" charset="-128"/>
                <a:ea typeface="Meiryo" panose="020B0604030504040204" pitchFamily="34" charset="-128"/>
              </a:rPr>
              <a:t>営業日程度かかります。</a:t>
            </a:r>
            <a:endParaRPr lang="en-US" altLang="ja-JP" sz="1400">
              <a:solidFill>
                <a:srgbClr val="0D0D0D"/>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38853160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6E49F9DB-A1DE-049D-7997-3DB82431B434}"/>
              </a:ext>
            </a:extLst>
          </p:cNvPr>
          <p:cNvSpPr>
            <a:spLocks noGrp="1"/>
          </p:cNvSpPr>
          <p:nvPr>
            <p:ph type="body" sz="quarter" idx="10"/>
          </p:nvPr>
        </p:nvSpPr>
        <p:spPr/>
        <p:txBody>
          <a:bodyPr/>
          <a:lstStyle/>
          <a:p>
            <a:r>
              <a:rPr lang="ja-JP" altLang="en-US" dirty="0">
                <a:latin typeface="Meiryo"/>
                <a:ea typeface="Meiryo"/>
              </a:rPr>
              <a:t>免責事項</a:t>
            </a:r>
            <a:endParaRPr lang="ja-JP" altLang="en-US" dirty="0"/>
          </a:p>
        </p:txBody>
      </p:sp>
      <p:sp>
        <p:nvSpPr>
          <p:cNvPr id="4" name="Rectangle 46">
            <a:extLst>
              <a:ext uri="{FF2B5EF4-FFF2-40B4-BE49-F238E27FC236}">
                <a16:creationId xmlns:a16="http://schemas.microsoft.com/office/drawing/2014/main" id="{DAB8E100-CBE4-F34D-4D0A-0202C165DEB9}"/>
              </a:ext>
            </a:extLst>
          </p:cNvPr>
          <p:cNvSpPr>
            <a:spLocks noChangeArrowheads="1"/>
          </p:cNvSpPr>
          <p:nvPr/>
        </p:nvSpPr>
        <p:spPr bwMode="auto">
          <a:xfrm>
            <a:off x="381725" y="1209798"/>
            <a:ext cx="11332220" cy="521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0000" tIns="14400" rIns="90000" bIns="46800">
            <a:no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marL="0" indent="0" eaLnBrk="1" fontAlgn="auto" hangingPunct="1">
              <a:lnSpc>
                <a:spcPct val="120000"/>
              </a:lnSpc>
              <a:spcBef>
                <a:spcPct val="0"/>
              </a:spcBef>
              <a:spcAft>
                <a:spcPts val="600"/>
              </a:spcAft>
              <a:buFontTx/>
              <a:buNone/>
              <a:defRPr/>
            </a:pPr>
            <a:r>
              <a:rPr lang="ja-JP" altLang="en-US" sz="1400" kern="0" dirty="0">
                <a:solidFill>
                  <a:schemeClr val="tx2"/>
                </a:solidFill>
                <a:latin typeface="+mn-ea"/>
                <a:ea typeface="+mn-ea"/>
              </a:rPr>
              <a:t>■免責事項</a:t>
            </a:r>
            <a:endParaRPr lang="en-US" altLang="ja-JP" sz="1400" kern="0" dirty="0">
              <a:solidFill>
                <a:schemeClr val="tx2"/>
              </a:solidFill>
              <a:latin typeface="+mn-ea"/>
              <a:ea typeface="+mn-ea"/>
            </a:endParaRPr>
          </a:p>
          <a:p>
            <a:pPr marL="345600" indent="-104400" eaLnBrk="1" fontAlgn="auto" hangingPunct="1">
              <a:lnSpc>
                <a:spcPct val="120000"/>
              </a:lnSpc>
              <a:spcBef>
                <a:spcPct val="0"/>
              </a:spcBef>
              <a:spcAft>
                <a:spcPts val="600"/>
              </a:spcAft>
              <a:buClr>
                <a:srgbClr val="595959"/>
              </a:buClr>
              <a:buFont typeface="Arial" panose="020B0604020202020204" pitchFamily="34" charset="0"/>
              <a:buChar char="•"/>
              <a:defRPr/>
            </a:pPr>
            <a:r>
              <a:rPr lang="ja-JP" altLang="en-US" sz="1050" kern="0" dirty="0">
                <a:solidFill>
                  <a:schemeClr val="tx2"/>
                </a:solidFill>
                <a:latin typeface="+mn-ea"/>
                <a:ea typeface="+mn-ea"/>
              </a:rPr>
              <a:t>広告主様または代理店様の故意または過失によって、</a:t>
            </a:r>
            <a:r>
              <a:rPr lang="en-US" altLang="ja-JP" sz="1050" kern="0" dirty="0">
                <a:solidFill>
                  <a:schemeClr val="tx2"/>
                </a:solidFill>
                <a:latin typeface="+mn-ea"/>
                <a:ea typeface="+mn-ea"/>
              </a:rPr>
              <a:t>LINE</a:t>
            </a:r>
            <a:r>
              <a:rPr lang="ja-JP" altLang="en-US" sz="1050" kern="0" dirty="0">
                <a:solidFill>
                  <a:schemeClr val="tx2"/>
                </a:solidFill>
                <a:latin typeface="+mn-ea"/>
                <a:ea typeface="+mn-ea"/>
              </a:rPr>
              <a:t>ヤフーが、</a:t>
            </a:r>
            <a:r>
              <a:rPr lang="en-US" altLang="ja-JP" sz="1050" kern="0" dirty="0">
                <a:solidFill>
                  <a:schemeClr val="tx2"/>
                </a:solidFill>
                <a:latin typeface="+mn-ea"/>
                <a:ea typeface="+mn-ea"/>
              </a:rPr>
              <a:t>LINE</a:t>
            </a:r>
            <a:r>
              <a:rPr lang="ja-JP" altLang="en-US" sz="1050" kern="0" dirty="0">
                <a:solidFill>
                  <a:schemeClr val="tx2"/>
                </a:solidFill>
                <a:latin typeface="+mn-ea"/>
                <a:ea typeface="+mn-ea"/>
              </a:rPr>
              <a:t>ヤフーと広告主様との間の広告掲載契約に定める掲載開始日までに企画ページまたは編集誘導（当該企画</a:t>
            </a:r>
            <a:br>
              <a:rPr lang="en-US" altLang="ja-JP" sz="1050" kern="0" dirty="0">
                <a:solidFill>
                  <a:schemeClr val="tx2"/>
                </a:solidFill>
                <a:latin typeface="+mn-ea"/>
                <a:ea typeface="+mn-ea"/>
              </a:rPr>
            </a:br>
            <a:r>
              <a:rPr lang="ja-JP" altLang="en-US" sz="1050" kern="0" dirty="0">
                <a:solidFill>
                  <a:schemeClr val="tx2"/>
                </a:solidFill>
                <a:latin typeface="+mn-ea"/>
                <a:ea typeface="+mn-ea"/>
              </a:rPr>
              <a:t>ページ以外のウェブページにバナー等を設置することにより、当該企画ページへ誘導する広告をいいます）のお申し込みがあった場合の当該編集誘導（編集誘導と企画ページとを</a:t>
            </a:r>
            <a:br>
              <a:rPr lang="en-US" altLang="ja-JP" sz="1050" kern="0" dirty="0">
                <a:solidFill>
                  <a:schemeClr val="tx2"/>
                </a:solidFill>
                <a:latin typeface="+mn-ea"/>
                <a:ea typeface="+mn-ea"/>
              </a:rPr>
            </a:br>
            <a:r>
              <a:rPr lang="ja-JP" altLang="en-US" sz="1050" kern="0" dirty="0">
                <a:solidFill>
                  <a:schemeClr val="tx2"/>
                </a:solidFill>
                <a:latin typeface="+mn-ea"/>
                <a:ea typeface="+mn-ea"/>
              </a:rPr>
              <a:t>合わせて以下「企画ページ等」といいます）の掲載を開始できなかった場合、</a:t>
            </a:r>
            <a:r>
              <a:rPr lang="en-US" altLang="ja-JP" sz="1050" kern="0" dirty="0">
                <a:solidFill>
                  <a:schemeClr val="tx2"/>
                </a:solidFill>
                <a:latin typeface="+mn-ea"/>
                <a:ea typeface="+mn-ea"/>
              </a:rPr>
              <a:t>LINE</a:t>
            </a:r>
            <a:r>
              <a:rPr lang="ja-JP" altLang="en-US" sz="1050" kern="0" dirty="0">
                <a:solidFill>
                  <a:schemeClr val="tx2"/>
                </a:solidFill>
                <a:latin typeface="+mn-ea"/>
                <a:ea typeface="+mn-ea"/>
              </a:rPr>
              <a:t>ヤフーは広告掲載契約に基づく企画ページ等の掲載を行う義務（以下「当該義務」といいます）</a:t>
            </a:r>
            <a:br>
              <a:rPr lang="en-US" altLang="ja-JP" sz="1050" kern="0" dirty="0">
                <a:solidFill>
                  <a:schemeClr val="tx2"/>
                </a:solidFill>
                <a:latin typeface="+mn-ea"/>
                <a:ea typeface="+mn-ea"/>
              </a:rPr>
            </a:br>
            <a:r>
              <a:rPr lang="ja-JP" altLang="en-US" sz="1050" kern="0" dirty="0">
                <a:solidFill>
                  <a:schemeClr val="tx2"/>
                </a:solidFill>
                <a:latin typeface="+mn-ea"/>
                <a:ea typeface="+mn-ea"/>
              </a:rPr>
              <a:t>を免れるものとします。また、その場合、当該企画ページ等の掲載を行うことができなかった期間について広告主が負う広告料金（広告掲載費、制作費その他広告掲載契約に基づき</a:t>
            </a:r>
            <a:br>
              <a:rPr lang="en-US" altLang="ja-JP" sz="1050" kern="0" dirty="0">
                <a:solidFill>
                  <a:schemeClr val="tx2"/>
                </a:solidFill>
                <a:latin typeface="+mn-ea"/>
                <a:ea typeface="+mn-ea"/>
              </a:rPr>
            </a:br>
            <a:r>
              <a:rPr lang="ja-JP" altLang="en-US" sz="1050" kern="0" dirty="0">
                <a:solidFill>
                  <a:schemeClr val="tx2"/>
                </a:solidFill>
                <a:latin typeface="+mn-ea"/>
                <a:ea typeface="+mn-ea"/>
              </a:rPr>
              <a:t>広告主様および</a:t>
            </a:r>
            <a:r>
              <a:rPr lang="en-US" altLang="ja-JP" sz="1050" kern="0" dirty="0">
                <a:solidFill>
                  <a:schemeClr val="tx2"/>
                </a:solidFill>
                <a:latin typeface="+mn-ea"/>
                <a:ea typeface="+mn-ea"/>
              </a:rPr>
              <a:t>LINE</a:t>
            </a:r>
            <a:r>
              <a:rPr lang="ja-JP" altLang="en-US" sz="1050" kern="0" dirty="0">
                <a:solidFill>
                  <a:schemeClr val="tx2"/>
                </a:solidFill>
                <a:latin typeface="+mn-ea"/>
                <a:ea typeface="+mn-ea"/>
              </a:rPr>
              <a:t>ヤフー間で事前に合意した金額をいいます）の支払義務は何ら減免されません。</a:t>
            </a:r>
          </a:p>
          <a:p>
            <a:pPr marL="345600" indent="-104400" eaLnBrk="1" fontAlgn="auto" hangingPunct="1">
              <a:lnSpc>
                <a:spcPct val="120000"/>
              </a:lnSpc>
              <a:spcBef>
                <a:spcPct val="0"/>
              </a:spcBef>
              <a:spcAft>
                <a:spcPts val="600"/>
              </a:spcAft>
              <a:buClr>
                <a:srgbClr val="595959"/>
              </a:buClr>
              <a:buFont typeface="Arial" panose="020B0604020202020204" pitchFamily="34" charset="0"/>
              <a:buChar char="•"/>
              <a:defRPr/>
            </a:pPr>
            <a:r>
              <a:rPr lang="en-US" altLang="ja-JP" sz="1050" kern="0" dirty="0">
                <a:solidFill>
                  <a:schemeClr val="tx2"/>
                </a:solidFill>
                <a:latin typeface="+mn-ea"/>
                <a:ea typeface="+mn-ea"/>
              </a:rPr>
              <a:t>LINE</a:t>
            </a:r>
            <a:r>
              <a:rPr lang="ja-JP" altLang="en-US" sz="1050" kern="0" dirty="0">
                <a:solidFill>
                  <a:schemeClr val="tx2"/>
                </a:solidFill>
                <a:latin typeface="+mn-ea"/>
                <a:ea typeface="+mn-ea"/>
              </a:rPr>
              <a:t>ヤフーが定めるサポート環境（</a:t>
            </a:r>
            <a:r>
              <a:rPr lang="en-US" altLang="ja-JP" sz="1050" kern="0" dirty="0">
                <a:solidFill>
                  <a:schemeClr val="tx2"/>
                </a:solidFill>
                <a:latin typeface="+mn-ea"/>
                <a:ea typeface="+mn-ea"/>
              </a:rPr>
              <a:t>OS/</a:t>
            </a:r>
            <a:r>
              <a:rPr lang="ja-JP" altLang="en-US" sz="1050" kern="0" dirty="0">
                <a:solidFill>
                  <a:schemeClr val="tx2"/>
                </a:solidFill>
                <a:latin typeface="+mn-ea"/>
                <a:ea typeface="+mn-ea"/>
              </a:rPr>
              <a:t>ブラウザー）以外では、企画ページ等の非表示や表示崩れを起こす場合があり、</a:t>
            </a:r>
            <a:r>
              <a:rPr lang="en-US" altLang="ja-JP" sz="1050" kern="0" dirty="0">
                <a:solidFill>
                  <a:schemeClr val="tx2"/>
                </a:solidFill>
                <a:latin typeface="+mn-ea"/>
                <a:ea typeface="+mn-ea"/>
              </a:rPr>
              <a:t>LINE</a:t>
            </a:r>
            <a:r>
              <a:rPr lang="ja-JP" altLang="en-US" sz="1050" kern="0" dirty="0">
                <a:solidFill>
                  <a:schemeClr val="tx2"/>
                </a:solidFill>
                <a:latin typeface="+mn-ea"/>
                <a:ea typeface="+mn-ea"/>
              </a:rPr>
              <a:t>ヤフーは当該非表示または表示崩れに関して一切の</a:t>
            </a:r>
            <a:br>
              <a:rPr lang="en-US" altLang="ja-JP" sz="1050" kern="0" dirty="0">
                <a:solidFill>
                  <a:schemeClr val="tx2"/>
                </a:solidFill>
                <a:latin typeface="+mn-ea"/>
                <a:ea typeface="+mn-ea"/>
              </a:rPr>
            </a:br>
            <a:r>
              <a:rPr lang="ja-JP" altLang="en-US" sz="1050" kern="0" dirty="0">
                <a:solidFill>
                  <a:schemeClr val="tx2"/>
                </a:solidFill>
                <a:latin typeface="+mn-ea"/>
                <a:ea typeface="+mn-ea"/>
              </a:rPr>
              <a:t>責任を負いません。</a:t>
            </a:r>
          </a:p>
          <a:p>
            <a:pPr marL="345600" indent="-104400" eaLnBrk="1" fontAlgn="auto" hangingPunct="1">
              <a:lnSpc>
                <a:spcPct val="120000"/>
              </a:lnSpc>
              <a:spcBef>
                <a:spcPct val="0"/>
              </a:spcBef>
              <a:spcAft>
                <a:spcPts val="600"/>
              </a:spcAft>
              <a:buClr>
                <a:srgbClr val="595959"/>
              </a:buClr>
              <a:buFont typeface="Arial" panose="020B0604020202020204" pitchFamily="34" charset="0"/>
              <a:buChar char="•"/>
              <a:defRPr/>
            </a:pPr>
            <a:r>
              <a:rPr lang="ja-JP" altLang="en-US" sz="1050" kern="0" dirty="0">
                <a:solidFill>
                  <a:schemeClr val="tx2"/>
                </a:solidFill>
                <a:latin typeface="+mn-ea"/>
                <a:ea typeface="+mn-ea"/>
              </a:rPr>
              <a:t>停電・通信回線の事故・天災等の不可抗力、通信事業者による当該通信事業者の負う義務の不履行、インターネットインフラその他サーバー等のシステム上の不具合、緊急メンテ</a:t>
            </a:r>
            <a:br>
              <a:rPr lang="en-US" altLang="ja-JP" sz="1050" kern="0" dirty="0">
                <a:solidFill>
                  <a:schemeClr val="tx2"/>
                </a:solidFill>
                <a:latin typeface="+mn-ea"/>
                <a:ea typeface="+mn-ea"/>
              </a:rPr>
            </a:br>
            <a:r>
              <a:rPr lang="ja-JP" altLang="en-US" sz="1050" kern="0" dirty="0">
                <a:solidFill>
                  <a:schemeClr val="tx2"/>
                </a:solidFill>
                <a:latin typeface="+mn-ea"/>
                <a:ea typeface="+mn-ea"/>
              </a:rPr>
              <a:t>ナンスの発生等</a:t>
            </a:r>
            <a:r>
              <a:rPr lang="en-US" altLang="ja-JP" sz="1050" kern="0" dirty="0">
                <a:solidFill>
                  <a:schemeClr val="tx2"/>
                </a:solidFill>
                <a:latin typeface="+mn-ea"/>
                <a:ea typeface="+mn-ea"/>
              </a:rPr>
              <a:t>LINE</a:t>
            </a:r>
            <a:r>
              <a:rPr lang="ja-JP" altLang="en-US" sz="1050" kern="0" dirty="0">
                <a:solidFill>
                  <a:schemeClr val="tx2"/>
                </a:solidFill>
                <a:latin typeface="+mn-ea"/>
                <a:ea typeface="+mn-ea"/>
              </a:rPr>
              <a:t>ヤフーの責に帰すべき事由以外の原因（以下「当該原因」といいます）により、企画ページ等の全部または一部を掲載できなかった場合、</a:t>
            </a:r>
            <a:r>
              <a:rPr lang="en-US" altLang="ja-JP" sz="1050" kern="0" dirty="0">
                <a:solidFill>
                  <a:schemeClr val="tx2"/>
                </a:solidFill>
                <a:latin typeface="+mn-ea"/>
                <a:ea typeface="+mn-ea"/>
              </a:rPr>
              <a:t>LINE</a:t>
            </a:r>
            <a:r>
              <a:rPr lang="ja-JP" altLang="en-US" sz="1050" kern="0" dirty="0">
                <a:solidFill>
                  <a:schemeClr val="tx2"/>
                </a:solidFill>
                <a:latin typeface="+mn-ea"/>
                <a:ea typeface="+mn-ea"/>
              </a:rPr>
              <a:t>ヤフーはその責</a:t>
            </a:r>
            <a:br>
              <a:rPr lang="en-US" altLang="ja-JP" sz="1050" kern="0" dirty="0">
                <a:solidFill>
                  <a:schemeClr val="tx2"/>
                </a:solidFill>
                <a:latin typeface="+mn-ea"/>
                <a:ea typeface="+mn-ea"/>
              </a:rPr>
            </a:br>
            <a:r>
              <a:rPr lang="ja-JP" altLang="en-US" sz="1050" kern="0" dirty="0">
                <a:solidFill>
                  <a:schemeClr val="tx2"/>
                </a:solidFill>
                <a:latin typeface="+mn-ea"/>
                <a:ea typeface="+mn-ea"/>
              </a:rPr>
              <a:t>を負わないものとし、当該原因の影響とみなされる範囲まで当該義務を免除されるものとします。ただし、当該義務の不履行が</a:t>
            </a:r>
            <a:r>
              <a:rPr lang="en-US" altLang="ja-JP" sz="1050" kern="0" dirty="0">
                <a:solidFill>
                  <a:schemeClr val="tx2"/>
                </a:solidFill>
                <a:latin typeface="+mn-ea"/>
                <a:ea typeface="+mn-ea"/>
              </a:rPr>
              <a:t>LINE</a:t>
            </a:r>
            <a:r>
              <a:rPr lang="ja-JP" altLang="en-US" sz="1050" kern="0" dirty="0">
                <a:solidFill>
                  <a:schemeClr val="tx2"/>
                </a:solidFill>
                <a:latin typeface="+mn-ea"/>
                <a:ea typeface="+mn-ea"/>
              </a:rPr>
              <a:t>ヤフーの故意または重過失による場合はこの</a:t>
            </a:r>
            <a:br>
              <a:rPr lang="en-US" altLang="ja-JP" sz="1050" kern="0" dirty="0">
                <a:solidFill>
                  <a:schemeClr val="tx2"/>
                </a:solidFill>
                <a:latin typeface="+mn-ea"/>
                <a:ea typeface="+mn-ea"/>
              </a:rPr>
            </a:br>
            <a:r>
              <a:rPr lang="ja-JP" altLang="en-US" sz="1050" kern="0" dirty="0">
                <a:solidFill>
                  <a:schemeClr val="tx2"/>
                </a:solidFill>
                <a:latin typeface="+mn-ea"/>
                <a:ea typeface="+mn-ea"/>
              </a:rPr>
              <a:t>限りではありません。なお、この場合、</a:t>
            </a:r>
            <a:r>
              <a:rPr lang="en-US" altLang="ja-JP" sz="1050" kern="0" dirty="0">
                <a:solidFill>
                  <a:schemeClr val="tx2"/>
                </a:solidFill>
                <a:latin typeface="+mn-ea"/>
                <a:ea typeface="+mn-ea"/>
              </a:rPr>
              <a:t>LINE</a:t>
            </a:r>
            <a:r>
              <a:rPr lang="ja-JP" altLang="en-US" sz="1050" kern="0" dirty="0">
                <a:solidFill>
                  <a:schemeClr val="tx2"/>
                </a:solidFill>
                <a:latin typeface="+mn-ea"/>
                <a:ea typeface="+mn-ea"/>
              </a:rPr>
              <a:t>ヤフーが掲載を行わなかった部分の広告料金については、広告主様の支払債務は生じないものとします。</a:t>
            </a:r>
          </a:p>
          <a:p>
            <a:pPr marL="345600" indent="-104400" eaLnBrk="1" fontAlgn="auto" hangingPunct="1">
              <a:lnSpc>
                <a:spcPct val="120000"/>
              </a:lnSpc>
              <a:spcBef>
                <a:spcPct val="0"/>
              </a:spcBef>
              <a:spcAft>
                <a:spcPts val="600"/>
              </a:spcAft>
              <a:buClr>
                <a:srgbClr val="595959"/>
              </a:buClr>
              <a:buFont typeface="Arial" panose="020B0604020202020204" pitchFamily="34" charset="0"/>
              <a:buChar char="•"/>
              <a:defRPr/>
            </a:pPr>
            <a:r>
              <a:rPr lang="ja-JP" altLang="en-US" sz="1050" kern="0" dirty="0">
                <a:solidFill>
                  <a:schemeClr val="tx2"/>
                </a:solidFill>
                <a:latin typeface="+mn-ea"/>
                <a:ea typeface="+mn-ea"/>
              </a:rPr>
              <a:t>企画ページ等掲載中に、当該企画ページ等からのリンクがデッドリンクとなった場合や、当該企画ページ等からのリンク先のウェブページまたはウェブサイトに不具合が発生した</a:t>
            </a:r>
            <a:br>
              <a:rPr lang="en-US" altLang="ja-JP" sz="1050" kern="0" dirty="0">
                <a:solidFill>
                  <a:schemeClr val="tx2"/>
                </a:solidFill>
                <a:latin typeface="+mn-ea"/>
                <a:ea typeface="+mn-ea"/>
              </a:rPr>
            </a:br>
            <a:r>
              <a:rPr lang="ja-JP" altLang="en-US" sz="1050" kern="0" dirty="0">
                <a:solidFill>
                  <a:schemeClr val="tx2"/>
                </a:solidFill>
                <a:latin typeface="+mn-ea"/>
                <a:ea typeface="+mn-ea"/>
              </a:rPr>
              <a:t>場合、</a:t>
            </a:r>
            <a:r>
              <a:rPr lang="en-US" altLang="ja-JP" sz="1050" kern="0" dirty="0">
                <a:solidFill>
                  <a:schemeClr val="tx2"/>
                </a:solidFill>
                <a:latin typeface="+mn-ea"/>
                <a:ea typeface="+mn-ea"/>
              </a:rPr>
              <a:t>LINE</a:t>
            </a:r>
            <a:r>
              <a:rPr lang="ja-JP" altLang="en-US" sz="1050" kern="0" dirty="0">
                <a:solidFill>
                  <a:schemeClr val="tx2"/>
                </a:solidFill>
                <a:latin typeface="+mn-ea"/>
                <a:ea typeface="+mn-ea"/>
              </a:rPr>
              <a:t>ヤフーは当該企画ページ等の掲載を停止することができるものとし、この場合、</a:t>
            </a:r>
            <a:r>
              <a:rPr lang="en-US" altLang="ja-JP" sz="1050" kern="0" dirty="0">
                <a:solidFill>
                  <a:schemeClr val="tx2"/>
                </a:solidFill>
                <a:latin typeface="+mn-ea"/>
                <a:ea typeface="+mn-ea"/>
              </a:rPr>
              <a:t>LINE</a:t>
            </a:r>
            <a:r>
              <a:rPr lang="ja-JP" altLang="en-US" sz="1050" kern="0" dirty="0">
                <a:solidFill>
                  <a:schemeClr val="tx2"/>
                </a:solidFill>
                <a:latin typeface="+mn-ea"/>
                <a:ea typeface="+mn-ea"/>
              </a:rPr>
              <a:t>ヤフーは企画ページ等不掲載の責を負わないものとします。</a:t>
            </a:r>
          </a:p>
          <a:p>
            <a:pPr marL="345600" indent="-104400" eaLnBrk="1" fontAlgn="auto" hangingPunct="1">
              <a:lnSpc>
                <a:spcPct val="120000"/>
              </a:lnSpc>
              <a:spcBef>
                <a:spcPct val="0"/>
              </a:spcBef>
              <a:spcAft>
                <a:spcPts val="600"/>
              </a:spcAft>
              <a:buClr>
                <a:srgbClr val="595959"/>
              </a:buClr>
              <a:buFont typeface="Arial" panose="020B0604020202020204" pitchFamily="34" charset="0"/>
              <a:buChar char="•"/>
              <a:defRPr/>
            </a:pPr>
            <a:r>
              <a:rPr lang="ja-JP" altLang="en-US" sz="1050" kern="0" dirty="0">
                <a:solidFill>
                  <a:schemeClr val="tx2"/>
                </a:solidFill>
                <a:latin typeface="+mn-ea"/>
                <a:ea typeface="+mn-ea"/>
              </a:rPr>
              <a:t>本免責事項に定める条件以外の条件については、広告取扱基本規定が適用されます。本免責事項と広告取扱基本規定の定めが矛盾する場合は、本免責事項が優先して適用されます。</a:t>
            </a:r>
            <a:endParaRPr lang="en-US" altLang="ja-JP" sz="1050" kern="0" dirty="0">
              <a:solidFill>
                <a:schemeClr val="tx2"/>
              </a:solidFill>
              <a:latin typeface="+mn-ea"/>
              <a:ea typeface="+mn-ea"/>
            </a:endParaRPr>
          </a:p>
          <a:p>
            <a:pPr marL="345600" indent="-104400" eaLnBrk="1" fontAlgn="auto" hangingPunct="1">
              <a:lnSpc>
                <a:spcPct val="120000"/>
              </a:lnSpc>
              <a:spcBef>
                <a:spcPct val="0"/>
              </a:spcBef>
              <a:spcAft>
                <a:spcPts val="600"/>
              </a:spcAft>
              <a:buClr>
                <a:srgbClr val="595959"/>
              </a:buClr>
              <a:buFont typeface="Arial" panose="020B0604020202020204" pitchFamily="34" charset="0"/>
              <a:buChar char="•"/>
              <a:defRPr/>
            </a:pPr>
            <a:endParaRPr lang="en-US" altLang="ja-JP" sz="1050" kern="0" dirty="0">
              <a:solidFill>
                <a:schemeClr val="tx2"/>
              </a:solidFill>
              <a:latin typeface="+mn-ea"/>
              <a:ea typeface="+mn-ea"/>
            </a:endParaRPr>
          </a:p>
          <a:p>
            <a:pPr marL="0" indent="0" eaLnBrk="1" fontAlgn="auto" hangingPunct="1">
              <a:lnSpc>
                <a:spcPct val="120000"/>
              </a:lnSpc>
              <a:spcBef>
                <a:spcPct val="0"/>
              </a:spcBef>
              <a:spcAft>
                <a:spcPts val="600"/>
              </a:spcAft>
              <a:buFontTx/>
              <a:buNone/>
              <a:defRPr/>
            </a:pPr>
            <a:r>
              <a:rPr lang="ja-JP" altLang="en-US" sz="1400" kern="0" dirty="0">
                <a:solidFill>
                  <a:schemeClr val="tx2"/>
                </a:solidFill>
                <a:latin typeface="+mn-ea"/>
                <a:ea typeface="+mn-ea"/>
              </a:rPr>
              <a:t>■免責期間</a:t>
            </a:r>
            <a:endParaRPr lang="en-US" altLang="ja-JP" sz="1400" kern="0" dirty="0">
              <a:solidFill>
                <a:schemeClr val="tx2"/>
              </a:solidFill>
              <a:latin typeface="+mn-ea"/>
              <a:ea typeface="+mn-ea"/>
            </a:endParaRPr>
          </a:p>
          <a:p>
            <a:pPr marL="345600" indent="-104400" eaLnBrk="1" fontAlgn="auto" hangingPunct="1">
              <a:lnSpc>
                <a:spcPct val="130000"/>
              </a:lnSpc>
              <a:spcBef>
                <a:spcPct val="0"/>
              </a:spcBef>
              <a:spcAft>
                <a:spcPts val="0"/>
              </a:spcAft>
              <a:buFont typeface="Arial" panose="020B0604020202020204" pitchFamily="34" charset="0"/>
              <a:buChar char="•"/>
              <a:defRPr/>
            </a:pPr>
            <a:r>
              <a:rPr lang="ja-JP" altLang="en-US" sz="1050" kern="0" dirty="0">
                <a:solidFill>
                  <a:schemeClr val="tx2"/>
                </a:solidFill>
                <a:latin typeface="+mn-ea"/>
                <a:ea typeface="+mn-ea"/>
              </a:rPr>
              <a:t>本商品につきましては、以下①～③を企画ページ等の掲載調整時間とし、</a:t>
            </a:r>
            <a:r>
              <a:rPr lang="en-US" altLang="ja-JP" sz="1050" kern="0" dirty="0">
                <a:solidFill>
                  <a:schemeClr val="tx2"/>
                </a:solidFill>
                <a:latin typeface="+mn-ea"/>
                <a:ea typeface="+mn-ea"/>
              </a:rPr>
              <a:t>LINE</a:t>
            </a:r>
            <a:r>
              <a:rPr lang="ja-JP" altLang="en-US" sz="1050" kern="0" dirty="0">
                <a:solidFill>
                  <a:schemeClr val="tx2"/>
                </a:solidFill>
                <a:latin typeface="+mn-ea"/>
                <a:ea typeface="+mn-ea"/>
              </a:rPr>
              <a:t>ヤフーは当該掲載調整時間内の不具合、不完全掲載または未掲載について免責されるものとします。</a:t>
            </a:r>
            <a:br>
              <a:rPr lang="en-US" altLang="ja-JP" sz="1050" kern="0" dirty="0">
                <a:solidFill>
                  <a:schemeClr val="tx2"/>
                </a:solidFill>
                <a:latin typeface="+mn-ea"/>
                <a:ea typeface="+mn-ea"/>
              </a:rPr>
            </a:br>
            <a:r>
              <a:rPr lang="ja-JP" altLang="en-US" sz="1050" kern="0" dirty="0">
                <a:solidFill>
                  <a:schemeClr val="tx2"/>
                </a:solidFill>
                <a:latin typeface="+mn-ea"/>
                <a:ea typeface="+mn-ea"/>
              </a:rPr>
              <a:t>①企画ページ等掲載の初日の午前</a:t>
            </a:r>
            <a:r>
              <a:rPr lang="en-US" altLang="ja-JP" sz="1050" kern="0" dirty="0">
                <a:solidFill>
                  <a:schemeClr val="tx2"/>
                </a:solidFill>
                <a:latin typeface="+mn-ea"/>
                <a:ea typeface="+mn-ea"/>
              </a:rPr>
              <a:t>0</a:t>
            </a:r>
            <a:r>
              <a:rPr lang="ja-JP" altLang="en-US" sz="1050" kern="0" dirty="0">
                <a:solidFill>
                  <a:schemeClr val="tx2"/>
                </a:solidFill>
                <a:latin typeface="+mn-ea"/>
                <a:ea typeface="+mn-ea"/>
              </a:rPr>
              <a:t>時から</a:t>
            </a:r>
            <a:r>
              <a:rPr lang="en-US" altLang="ja-JP" sz="1050" kern="0" dirty="0">
                <a:solidFill>
                  <a:schemeClr val="tx2"/>
                </a:solidFill>
                <a:latin typeface="+mn-ea"/>
                <a:ea typeface="+mn-ea"/>
              </a:rPr>
              <a:t>12</a:t>
            </a:r>
            <a:r>
              <a:rPr lang="ja-JP" altLang="en-US" sz="1050" kern="0" dirty="0">
                <a:solidFill>
                  <a:schemeClr val="tx2"/>
                </a:solidFill>
                <a:latin typeface="+mn-ea"/>
                <a:ea typeface="+mn-ea"/>
              </a:rPr>
              <a:t>時間後まで、および企画ページ等の内容が変更または追加された場合における、当該企画ページ等の掲載予定時刻から</a:t>
            </a:r>
            <a:r>
              <a:rPr lang="en-US" altLang="ja-JP" sz="1050" kern="0" dirty="0">
                <a:solidFill>
                  <a:schemeClr val="tx2"/>
                </a:solidFill>
                <a:latin typeface="+mn-ea"/>
                <a:ea typeface="+mn-ea"/>
              </a:rPr>
              <a:t>12</a:t>
            </a:r>
            <a:r>
              <a:rPr lang="ja-JP" altLang="en-US" sz="1050" kern="0" dirty="0">
                <a:solidFill>
                  <a:schemeClr val="tx2"/>
                </a:solidFill>
                <a:latin typeface="+mn-ea"/>
                <a:ea typeface="+mn-ea"/>
              </a:rPr>
              <a:t>時間後まで</a:t>
            </a:r>
            <a:br>
              <a:rPr lang="en-US" altLang="ja-JP" sz="1050" kern="0" dirty="0">
                <a:solidFill>
                  <a:schemeClr val="tx2"/>
                </a:solidFill>
                <a:latin typeface="+mn-ea"/>
                <a:ea typeface="+mn-ea"/>
              </a:rPr>
            </a:br>
            <a:r>
              <a:rPr lang="ja-JP" altLang="en-US" sz="1050" kern="0" dirty="0">
                <a:solidFill>
                  <a:schemeClr val="tx2"/>
                </a:solidFill>
                <a:latin typeface="+mn-ea"/>
                <a:ea typeface="+mn-ea"/>
              </a:rPr>
              <a:t>②企画ページ等の掲載開始日が営業日以外の場合における、当該掲載開始時間から翌営業日正午まで</a:t>
            </a:r>
            <a:br>
              <a:rPr lang="en-US" altLang="ja-JP" sz="1050" kern="0" dirty="0">
                <a:solidFill>
                  <a:schemeClr val="tx2"/>
                </a:solidFill>
                <a:latin typeface="+mn-ea"/>
                <a:ea typeface="+mn-ea"/>
              </a:rPr>
            </a:br>
            <a:r>
              <a:rPr lang="ja-JP" altLang="en-US" sz="1050" kern="0" dirty="0">
                <a:solidFill>
                  <a:schemeClr val="tx2"/>
                </a:solidFill>
                <a:latin typeface="+mn-ea"/>
                <a:ea typeface="+mn-ea"/>
              </a:rPr>
              <a:t>③企画ページ等の総掲載予定時間が</a:t>
            </a:r>
            <a:r>
              <a:rPr lang="en-US" altLang="ja-JP" sz="1050" kern="0" dirty="0">
                <a:solidFill>
                  <a:schemeClr val="tx2"/>
                </a:solidFill>
                <a:latin typeface="+mn-ea"/>
                <a:ea typeface="+mn-ea"/>
              </a:rPr>
              <a:t>12</a:t>
            </a:r>
            <a:r>
              <a:rPr lang="ja-JP" altLang="en-US" sz="1050" kern="0" dirty="0">
                <a:solidFill>
                  <a:schemeClr val="tx2"/>
                </a:solidFill>
                <a:latin typeface="+mn-ea"/>
                <a:ea typeface="+mn-ea"/>
              </a:rPr>
              <a:t>時間未満の場合における、総掲載予定時間の</a:t>
            </a:r>
            <a:r>
              <a:rPr lang="en-US" altLang="ja-JP" sz="1050" kern="0" dirty="0">
                <a:solidFill>
                  <a:schemeClr val="tx2"/>
                </a:solidFill>
                <a:latin typeface="+mn-ea"/>
                <a:ea typeface="+mn-ea"/>
              </a:rPr>
              <a:t>10%</a:t>
            </a:r>
            <a:r>
              <a:rPr lang="ja-JP" altLang="en-US" sz="1050" kern="0" dirty="0">
                <a:solidFill>
                  <a:schemeClr val="tx2"/>
                </a:solidFill>
                <a:latin typeface="+mn-ea"/>
                <a:ea typeface="+mn-ea"/>
              </a:rPr>
              <a:t>にあたる時間</a:t>
            </a:r>
          </a:p>
        </p:txBody>
      </p:sp>
    </p:spTree>
    <p:extLst>
      <p:ext uri="{BB962C8B-B14F-4D97-AF65-F5344CB8AC3E}">
        <p14:creationId xmlns:p14="http://schemas.microsoft.com/office/powerpoint/2010/main" val="105959281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1">
            <a:extLst>
              <a:ext uri="{FF2B5EF4-FFF2-40B4-BE49-F238E27FC236}">
                <a16:creationId xmlns:a16="http://schemas.microsoft.com/office/drawing/2014/main" id="{79392700-987B-84A7-18AE-3FE635C15553}"/>
              </a:ext>
            </a:extLst>
          </p:cNvPr>
          <p:cNvSpPr>
            <a:spLocks noGrp="1"/>
          </p:cNvSpPr>
          <p:nvPr>
            <p:ph type="body" sz="quarter" idx="10"/>
          </p:nvPr>
        </p:nvSpPr>
        <p:spPr>
          <a:xfrm>
            <a:off x="1887808" y="252000"/>
            <a:ext cx="8136904" cy="335028"/>
          </a:xfrm>
        </p:spPr>
        <p:txBody>
          <a:bodyPr/>
          <a:lstStyle/>
          <a:p>
            <a:r>
              <a:rPr lang="ja-JP" altLang="en-US" sz="1600"/>
              <a:t>ディスプレイ広告（予約型）　共通免責事項・注意事項</a:t>
            </a:r>
          </a:p>
        </p:txBody>
      </p:sp>
      <p:sp>
        <p:nvSpPr>
          <p:cNvPr id="5" name="テキスト ボックス 4">
            <a:extLst>
              <a:ext uri="{FF2B5EF4-FFF2-40B4-BE49-F238E27FC236}">
                <a16:creationId xmlns:a16="http://schemas.microsoft.com/office/drawing/2014/main" id="{700B567D-3572-F2AF-78BA-64DF7088B70A}"/>
              </a:ext>
            </a:extLst>
          </p:cNvPr>
          <p:cNvSpPr txBox="1"/>
          <p:nvPr/>
        </p:nvSpPr>
        <p:spPr>
          <a:xfrm>
            <a:off x="479425" y="1089025"/>
            <a:ext cx="11233149" cy="2700739"/>
          </a:xfrm>
          <a:prstGeom prst="rect">
            <a:avLst/>
          </a:prstGeom>
          <a:noFill/>
        </p:spPr>
        <p:txBody>
          <a:bodyPr wrap="square" lIns="0" tIns="0" rIns="0" bIns="0" rtlCol="0">
            <a:spAutoFit/>
          </a:bodyPr>
          <a:lstStyle/>
          <a:p>
            <a:pPr eaLnBrk="1" fontAlgn="auto" hangingPunct="1">
              <a:lnSpc>
                <a:spcPct val="120000"/>
              </a:lnSpc>
              <a:spcBef>
                <a:spcPts val="0"/>
              </a:spcBef>
              <a:spcAft>
                <a:spcPts val="600"/>
              </a:spcAft>
              <a:defRPr/>
            </a:pPr>
            <a:r>
              <a:rPr kumimoji="0" lang="ja-JP" altLang="en-US" sz="1400" kern="0" dirty="0">
                <a:solidFill>
                  <a:srgbClr val="0D0D0D"/>
                </a:solidFill>
                <a:latin typeface="Meiryo" panose="020B0604030504040204" pitchFamily="34" charset="-128"/>
                <a:ea typeface="Meiryo" panose="020B0604030504040204" pitchFamily="34" charset="-128"/>
              </a:rPr>
              <a:t>本資料に記載の免責事項・注意事項のほか、広告取扱基本規定、広告掲載基準、入稿規定など各種規約、ガイドライン、ヘルプにも</a:t>
            </a:r>
            <a:br>
              <a:rPr kumimoji="0" lang="en-US" altLang="ja-JP" sz="1400" kern="0" dirty="0">
                <a:solidFill>
                  <a:srgbClr val="0D0D0D"/>
                </a:solidFill>
                <a:latin typeface="Meiryo" panose="020B0604030504040204" pitchFamily="34" charset="-128"/>
                <a:ea typeface="Meiryo" panose="020B0604030504040204" pitchFamily="34" charset="-128"/>
              </a:rPr>
            </a:br>
            <a:r>
              <a:rPr kumimoji="0" lang="ja-JP" altLang="en-US" sz="1400" kern="0" dirty="0">
                <a:solidFill>
                  <a:srgbClr val="0D0D0D"/>
                </a:solidFill>
                <a:latin typeface="Meiryo" panose="020B0604030504040204" pitchFamily="34" charset="-128"/>
                <a:ea typeface="Meiryo" panose="020B0604030504040204" pitchFamily="34" charset="-128"/>
              </a:rPr>
              <a:t>ディスプレイ広告（予約型）に関する共通免責事項・注意事項があります。併せてご確認ください。</a:t>
            </a:r>
            <a:endParaRPr kumimoji="0" lang="en-US" altLang="ja-JP" sz="1400" kern="0" dirty="0">
              <a:solidFill>
                <a:srgbClr val="0D0D0D"/>
              </a:solidFill>
              <a:latin typeface="Meiryo" panose="020B0604030504040204" pitchFamily="34" charset="-128"/>
              <a:ea typeface="Meiryo" panose="020B0604030504040204" pitchFamily="34" charset="-128"/>
            </a:endParaRPr>
          </a:p>
          <a:p>
            <a:pPr marL="742950" lvl="1" indent="-285750" eaLnBrk="1" fontAlgn="auto" hangingPunct="1">
              <a:lnSpc>
                <a:spcPct val="120000"/>
              </a:lnSpc>
              <a:spcBef>
                <a:spcPts val="0"/>
              </a:spcBef>
              <a:spcAft>
                <a:spcPts val="600"/>
              </a:spcAft>
              <a:buFont typeface="Wingdings" pitchFamily="2" charset="2"/>
              <a:buChar char="n"/>
              <a:defRPr/>
            </a:pPr>
            <a:r>
              <a:rPr lang="ja-JP" altLang="en-US" sz="1400" dirty="0">
                <a:solidFill>
                  <a:srgbClr val="0D0D0D"/>
                </a:solidFill>
                <a:latin typeface="メイリオ" panose="020B0604030504040204" pitchFamily="50" charset="-128"/>
                <a:ea typeface="メイリオ" panose="020B0604030504040204" pitchFamily="50" charset="-128"/>
              </a:rPr>
              <a:t>ガイドライン・規約</a:t>
            </a:r>
            <a:r>
              <a:rPr kumimoji="0" lang="en-US" altLang="ja-JP" sz="1400" kern="0" dirty="0">
                <a:solidFill>
                  <a:srgbClr val="000000">
                    <a:lumMod val="65000"/>
                    <a:lumOff val="35000"/>
                  </a:srgbClr>
                </a:solidFill>
                <a:latin typeface="メイリオ" panose="020B0604030504040204" pitchFamily="50" charset="-128"/>
                <a:ea typeface="メイリオ" panose="020B0604030504040204" pitchFamily="50" charset="-128"/>
              </a:rPr>
              <a:t>	</a:t>
            </a:r>
            <a:r>
              <a:rPr lang="en-US" altLang="ja-JP" sz="1400" dirty="0">
                <a:solidFill>
                  <a:srgbClr val="000000"/>
                </a:solidFill>
                <a:latin typeface="メイリオ" panose="020B0604030504040204" pitchFamily="50" charset="-128"/>
                <a:ea typeface="メイリオ" panose="020B0604030504040204" pitchFamily="50" charset="-128"/>
                <a:hlinkClick r:id="rId2"/>
              </a:rPr>
              <a:t>https://www.lycbiz.com/jp/download/yahoo/</a:t>
            </a:r>
            <a:br>
              <a:rPr lang="en-US" altLang="ja-JP" sz="1400" dirty="0">
                <a:solidFill>
                  <a:srgbClr val="000000"/>
                </a:solidFill>
                <a:latin typeface="メイリオ" panose="020B0604030504040204" pitchFamily="50" charset="-128"/>
                <a:ea typeface="メイリオ" panose="020B0604030504040204" pitchFamily="50" charset="-128"/>
              </a:rPr>
            </a:br>
            <a:r>
              <a:rPr lang="ja-JP" altLang="en-US" sz="1400" dirty="0">
                <a:solidFill>
                  <a:srgbClr val="1D1C1D"/>
                </a:solidFill>
                <a:latin typeface="メイリオ" panose="020B0604030504040204" pitchFamily="50" charset="-128"/>
                <a:ea typeface="メイリオ" panose="020B0604030504040204" pitchFamily="50" charset="-128"/>
              </a:rPr>
              <a:t>　　　　　　　　　</a:t>
            </a:r>
            <a:r>
              <a:rPr kumimoji="0" lang="en-US" altLang="ja-JP" sz="1400" kern="0" dirty="0">
                <a:solidFill>
                  <a:srgbClr val="000000">
                    <a:lumMod val="65000"/>
                    <a:lumOff val="35000"/>
                  </a:srgbClr>
                </a:solidFill>
                <a:latin typeface="メイリオ" panose="020B0604030504040204" pitchFamily="50" charset="-128"/>
                <a:ea typeface="メイリオ" panose="020B0604030504040204" pitchFamily="50" charset="-128"/>
              </a:rPr>
              <a:t>	</a:t>
            </a:r>
            <a:r>
              <a:rPr lang="en-US" altLang="ja-JP" sz="1400" dirty="0">
                <a:solidFill>
                  <a:srgbClr val="000000"/>
                </a:solidFill>
                <a:latin typeface="メイリオ" panose="020B0604030504040204" pitchFamily="50" charset="-128"/>
                <a:ea typeface="メイリオ" panose="020B0604030504040204" pitchFamily="50" charset="-128"/>
                <a:hlinkClick r:id="rId3"/>
              </a:rPr>
              <a:t>https://www.lycbiz.com/jp/terms-and-policies/yahoo/</a:t>
            </a:r>
            <a:endParaRPr lang="en-US" altLang="ja-JP" sz="1400" dirty="0">
              <a:solidFill>
                <a:srgbClr val="000000"/>
              </a:solidFill>
              <a:latin typeface="メイリオ" panose="020B0604030504040204" pitchFamily="50" charset="-128"/>
              <a:ea typeface="メイリオ" panose="020B0604030504040204" pitchFamily="50" charset="-128"/>
            </a:endParaRPr>
          </a:p>
          <a:p>
            <a:pPr marL="742950" lvl="1" indent="-285750" eaLnBrk="1" fontAlgn="auto" hangingPunct="1">
              <a:lnSpc>
                <a:spcPct val="120000"/>
              </a:lnSpc>
              <a:spcBef>
                <a:spcPts val="0"/>
              </a:spcBef>
              <a:spcAft>
                <a:spcPts val="600"/>
              </a:spcAft>
              <a:buFont typeface="Wingdings" pitchFamily="2" charset="2"/>
              <a:buChar char="n"/>
              <a:defRPr/>
            </a:pPr>
            <a:r>
              <a:rPr kumimoji="0" lang="en-US" altLang="ja-JP" sz="1400" kern="0" dirty="0">
                <a:solidFill>
                  <a:srgbClr val="0D0D0D"/>
                </a:solidFill>
                <a:latin typeface="メイリオ" panose="020B0604030504040204" pitchFamily="50" charset="-128"/>
                <a:ea typeface="メイリオ" panose="020B0604030504040204" pitchFamily="50" charset="-128"/>
              </a:rPr>
              <a:t>Yahoo!</a:t>
            </a:r>
            <a:r>
              <a:rPr kumimoji="0" lang="ja-JP" altLang="en-US" sz="1400" kern="0" dirty="0">
                <a:solidFill>
                  <a:srgbClr val="0D0D0D"/>
                </a:solidFill>
                <a:latin typeface="メイリオ" panose="020B0604030504040204" pitchFamily="50" charset="-128"/>
                <a:ea typeface="メイリオ" panose="020B0604030504040204" pitchFamily="50" charset="-128"/>
              </a:rPr>
              <a:t>広告 ヘルプ</a:t>
            </a:r>
            <a:r>
              <a:rPr kumimoji="0" lang="en-US" altLang="ja-JP" sz="1400" kern="0" dirty="0">
                <a:solidFill>
                  <a:srgbClr val="000000">
                    <a:lumMod val="65000"/>
                    <a:lumOff val="35000"/>
                  </a:srgbClr>
                </a:solidFill>
                <a:latin typeface="メイリオ" panose="020B0604030504040204" pitchFamily="50" charset="-128"/>
                <a:ea typeface="メイリオ" panose="020B0604030504040204" pitchFamily="50" charset="-128"/>
              </a:rPr>
              <a:t>	</a:t>
            </a:r>
            <a:r>
              <a:rPr kumimoji="0" lang="en-US" altLang="ja-JP" sz="1400" kern="0" dirty="0">
                <a:solidFill>
                  <a:srgbClr val="000000">
                    <a:lumMod val="65000"/>
                    <a:lumOff val="35000"/>
                  </a:srgbClr>
                </a:solidFill>
                <a:latin typeface="メイリオ" panose="020B0604030504040204" pitchFamily="50" charset="-128"/>
                <a:ea typeface="メイリオ" panose="020B0604030504040204" pitchFamily="50" charset="-128"/>
                <a:hlinkClick r:id="rId4"/>
              </a:rPr>
              <a:t>https://ads-help.yahoo-net.jp/</a:t>
            </a:r>
            <a:br>
              <a:rPr kumimoji="0" lang="en-US" altLang="ja-JP" sz="1400" kern="0" dirty="0">
                <a:solidFill>
                  <a:srgbClr val="000000">
                    <a:lumMod val="65000"/>
                    <a:lumOff val="35000"/>
                  </a:srgbClr>
                </a:solidFill>
                <a:latin typeface="メイリオ" panose="020B0604030504040204" pitchFamily="50" charset="-128"/>
                <a:ea typeface="メイリオ" panose="020B0604030504040204" pitchFamily="50" charset="-128"/>
              </a:rPr>
            </a:br>
            <a:r>
              <a:rPr kumimoji="0" lang="en-US" altLang="ja-JP" sz="1400" kern="0" dirty="0">
                <a:solidFill>
                  <a:srgbClr val="000000">
                    <a:lumMod val="65000"/>
                    <a:lumOff val="35000"/>
                  </a:srgbClr>
                </a:solidFill>
                <a:latin typeface="メイリオ" panose="020B0604030504040204" pitchFamily="50" charset="-128"/>
                <a:ea typeface="メイリオ" panose="020B0604030504040204" pitchFamily="50" charset="-128"/>
              </a:rPr>
              <a:t>                                 </a:t>
            </a:r>
            <a:r>
              <a:rPr kumimoji="0" lang="en-US" altLang="ja-JP" sz="1400" kern="0" dirty="0">
                <a:solidFill>
                  <a:srgbClr val="000000">
                    <a:lumMod val="65000"/>
                    <a:lumOff val="35000"/>
                  </a:srgbClr>
                </a:solidFill>
                <a:latin typeface="メイリオ" panose="020B0604030504040204" pitchFamily="50" charset="-128"/>
                <a:ea typeface="メイリオ" panose="020B0604030504040204" pitchFamily="50" charset="-128"/>
                <a:hlinkClick r:id="rId5"/>
              </a:rPr>
              <a:t>https://ads-help.yahoo-net.jp/s/article/H000044533</a:t>
            </a:r>
            <a:endParaRPr kumimoji="0" lang="en-US" altLang="ja-JP" sz="1400" kern="0" dirty="0">
              <a:solidFill>
                <a:srgbClr val="0D0D0D"/>
              </a:solidFill>
              <a:latin typeface="メイリオ" panose="020B0604030504040204" pitchFamily="50" charset="-128"/>
              <a:ea typeface="メイリオ" panose="020B0604030504040204" pitchFamily="50" charset="-128"/>
            </a:endParaRPr>
          </a:p>
          <a:p>
            <a:pPr lvl="1" eaLnBrk="1" fontAlgn="auto" hangingPunct="1">
              <a:lnSpc>
                <a:spcPct val="120000"/>
              </a:lnSpc>
              <a:spcBef>
                <a:spcPts val="0"/>
              </a:spcBef>
              <a:spcAft>
                <a:spcPts val="600"/>
              </a:spcAft>
              <a:defRPr/>
            </a:pPr>
            <a:endParaRPr kumimoji="0" lang="en-US" altLang="ja-JP" sz="1400" kern="0" dirty="0">
              <a:solidFill>
                <a:srgbClr val="0D0D0D"/>
              </a:solidFill>
              <a:latin typeface="メイリオ" panose="020B0604030504040204" pitchFamily="50" charset="-128"/>
              <a:ea typeface="メイリオ" panose="020B0604030504040204" pitchFamily="50" charset="-128"/>
            </a:endParaRPr>
          </a:p>
          <a:p>
            <a:pPr lvl="1" eaLnBrk="1" fontAlgn="auto" hangingPunct="1">
              <a:lnSpc>
                <a:spcPct val="120000"/>
              </a:lnSpc>
              <a:spcBef>
                <a:spcPts val="0"/>
              </a:spcBef>
              <a:spcAft>
                <a:spcPts val="600"/>
              </a:spcAft>
              <a:defRPr/>
            </a:pPr>
            <a:endParaRPr kumimoji="0" lang="en-US" altLang="ja-JP" sz="1400" kern="0" dirty="0">
              <a:solidFill>
                <a:srgbClr val="0D0D0D"/>
              </a:solidFill>
              <a:latin typeface="メイリオ" panose="020B0604030504040204" pitchFamily="50" charset="-128"/>
              <a:ea typeface="メイリオ" panose="020B0604030504040204" pitchFamily="50" charset="-128"/>
            </a:endParaRPr>
          </a:p>
          <a:p>
            <a:pPr lvl="1" eaLnBrk="1" fontAlgn="auto" hangingPunct="1">
              <a:lnSpc>
                <a:spcPct val="120000"/>
              </a:lnSpc>
              <a:spcBef>
                <a:spcPts val="0"/>
              </a:spcBef>
              <a:spcAft>
                <a:spcPts val="600"/>
              </a:spcAft>
              <a:defRPr/>
            </a:pPr>
            <a:r>
              <a:rPr kumimoji="0" lang="en-US" altLang="ja-JP" sz="1400" kern="0" dirty="0">
                <a:solidFill>
                  <a:srgbClr val="0D0D0D"/>
                </a:solidFill>
                <a:latin typeface="メイリオ" panose="020B0604030504040204" pitchFamily="50" charset="-128"/>
                <a:ea typeface="メイリオ" panose="020B0604030504040204" pitchFamily="50" charset="-128"/>
              </a:rPr>
              <a:t>※</a:t>
            </a:r>
            <a:r>
              <a:rPr kumimoji="0" lang="ja-JP" altLang="en-US" sz="1400" kern="0" dirty="0">
                <a:solidFill>
                  <a:srgbClr val="0D0D0D"/>
                </a:solidFill>
                <a:latin typeface="メイリオ" panose="020B0604030504040204" pitchFamily="50" charset="-128"/>
                <a:ea typeface="メイリオ" panose="020B0604030504040204" pitchFamily="50" charset="-128"/>
              </a:rPr>
              <a:t>資料やツールに明示されている場合を除き、表示金額は消費税を含んでおりません。</a:t>
            </a:r>
            <a:endParaRPr kumimoji="0" lang="en-US" altLang="ja-JP" sz="1400" kern="0" dirty="0">
              <a:solidFill>
                <a:srgbClr val="0D0D0D"/>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427744052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1">
            <a:extLst>
              <a:ext uri="{FF2B5EF4-FFF2-40B4-BE49-F238E27FC236}">
                <a16:creationId xmlns:a16="http://schemas.microsoft.com/office/drawing/2014/main" id="{2F9D05EE-0A5D-2F27-477D-4B9462F583C2}"/>
              </a:ext>
            </a:extLst>
          </p:cNvPr>
          <p:cNvSpPr>
            <a:spLocks noGrp="1"/>
          </p:cNvSpPr>
          <p:nvPr>
            <p:ph type="body" sz="quarter" idx="10"/>
          </p:nvPr>
        </p:nvSpPr>
        <p:spPr>
          <a:xfrm>
            <a:off x="1887808" y="252000"/>
            <a:ext cx="8136904" cy="335028"/>
          </a:xfrm>
        </p:spPr>
        <p:txBody>
          <a:bodyPr/>
          <a:lstStyle/>
          <a:p>
            <a:r>
              <a:rPr lang="ja-JP" altLang="en-US" sz="1600" dirty="0"/>
              <a:t>よくあるお問い合わせ</a:t>
            </a:r>
          </a:p>
        </p:txBody>
      </p:sp>
      <p:sp>
        <p:nvSpPr>
          <p:cNvPr id="5" name="テキスト ボックス 4">
            <a:extLst>
              <a:ext uri="{FF2B5EF4-FFF2-40B4-BE49-F238E27FC236}">
                <a16:creationId xmlns:a16="http://schemas.microsoft.com/office/drawing/2014/main" id="{CE8CB76C-8ECC-8B27-2669-7FD6AB3F8A32}"/>
              </a:ext>
            </a:extLst>
          </p:cNvPr>
          <p:cNvSpPr txBox="1"/>
          <p:nvPr/>
        </p:nvSpPr>
        <p:spPr>
          <a:xfrm>
            <a:off x="479425" y="1089025"/>
            <a:ext cx="11233150" cy="918713"/>
          </a:xfrm>
          <a:prstGeom prst="rect">
            <a:avLst/>
          </a:prstGeom>
          <a:noFill/>
        </p:spPr>
        <p:txBody>
          <a:bodyPr wrap="square" lIns="0" tIns="0" rIns="0" bIns="0" rtlCol="0">
            <a:spAutoFit/>
          </a:bodyPr>
          <a:lstStyle/>
          <a:p>
            <a:pPr eaLnBrk="1" fontAlgn="auto" hangingPunct="1">
              <a:lnSpc>
                <a:spcPct val="120000"/>
              </a:lnSpc>
              <a:spcBef>
                <a:spcPts val="0"/>
              </a:spcBef>
              <a:spcAft>
                <a:spcPts val="600"/>
              </a:spcAft>
              <a:defRPr/>
            </a:pPr>
            <a:r>
              <a:rPr kumimoji="0" lang="ja-JP" altLang="en-US" sz="1400" kern="0" dirty="0">
                <a:solidFill>
                  <a:srgbClr val="0D0D0D"/>
                </a:solidFill>
                <a:latin typeface="Meiryo" panose="020B0604030504040204" pitchFamily="34" charset="-128"/>
                <a:ea typeface="Meiryo" panose="020B0604030504040204" pitchFamily="34" charset="-128"/>
              </a:rPr>
              <a:t>よくあるお問い合わせのみ記載しております。ヘルプ、サポート窓口も併せてご利用ください。</a:t>
            </a:r>
            <a:endParaRPr kumimoji="0" lang="en-US" altLang="ja-JP" sz="1400" kern="0" dirty="0">
              <a:solidFill>
                <a:srgbClr val="0D0D0D"/>
              </a:solidFill>
              <a:latin typeface="Meiryo" panose="020B0604030504040204" pitchFamily="34" charset="-128"/>
              <a:ea typeface="Meiryo" panose="020B0604030504040204" pitchFamily="34" charset="-128"/>
            </a:endParaRPr>
          </a:p>
          <a:p>
            <a:pPr marL="742950" lvl="1" indent="-285750" eaLnBrk="1" fontAlgn="auto" hangingPunct="1">
              <a:lnSpc>
                <a:spcPct val="120000"/>
              </a:lnSpc>
              <a:spcBef>
                <a:spcPts val="0"/>
              </a:spcBef>
              <a:spcAft>
                <a:spcPts val="600"/>
              </a:spcAft>
              <a:buFont typeface="Wingdings" panose="05000000000000000000" pitchFamily="2" charset="2"/>
              <a:buChar char="n"/>
              <a:defRPr/>
            </a:pPr>
            <a:r>
              <a:rPr kumimoji="0" lang="en-US" altLang="ja-JP" sz="1400" kern="0" dirty="0">
                <a:solidFill>
                  <a:srgbClr val="0D0D0D"/>
                </a:solidFill>
                <a:latin typeface="Meiryo" panose="020B0604030504040204" pitchFamily="34" charset="-128"/>
                <a:ea typeface="Meiryo" panose="020B0604030504040204" pitchFamily="34" charset="-128"/>
              </a:rPr>
              <a:t>Yahoo!</a:t>
            </a:r>
            <a:r>
              <a:rPr kumimoji="0" lang="ja-JP" altLang="en-US" sz="1400" kern="0" dirty="0">
                <a:solidFill>
                  <a:srgbClr val="0D0D0D"/>
                </a:solidFill>
                <a:latin typeface="Meiryo" panose="020B0604030504040204" pitchFamily="34" charset="-128"/>
                <a:ea typeface="Meiryo" panose="020B0604030504040204" pitchFamily="34" charset="-128"/>
              </a:rPr>
              <a:t>広告 ヘルプ</a:t>
            </a:r>
            <a:r>
              <a:rPr kumimoji="0" lang="en-US" altLang="ja-JP" sz="1400" kern="0" dirty="0">
                <a:solidFill>
                  <a:srgbClr val="0D0D0D"/>
                </a:solidFill>
                <a:latin typeface="Meiryo" panose="020B0604030504040204" pitchFamily="34" charset="-128"/>
                <a:ea typeface="Meiryo" panose="020B0604030504040204" pitchFamily="34" charset="-128"/>
              </a:rPr>
              <a:t>		</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hlinkClick r:id="rId2"/>
              </a:rPr>
              <a:t>https://ads-help.yahoo-net.jp/</a:t>
            </a:r>
            <a:endParaRPr kumimoji="0" lang="en-US" altLang="ja-JP" sz="1400" kern="0" dirty="0">
              <a:solidFill>
                <a:srgbClr val="0D0D0D"/>
              </a:solidFill>
              <a:latin typeface="Meiryo" panose="020B0604030504040204" pitchFamily="34" charset="-128"/>
              <a:ea typeface="Meiryo" panose="020B0604030504040204" pitchFamily="34" charset="-128"/>
            </a:endParaRPr>
          </a:p>
          <a:p>
            <a:pPr marL="742950" lvl="1" indent="-285750" eaLnBrk="1" fontAlgn="auto" hangingPunct="1">
              <a:lnSpc>
                <a:spcPct val="120000"/>
              </a:lnSpc>
              <a:spcBef>
                <a:spcPts val="0"/>
              </a:spcBef>
              <a:spcAft>
                <a:spcPts val="600"/>
              </a:spcAft>
              <a:buFont typeface="Wingdings" panose="05000000000000000000" pitchFamily="2" charset="2"/>
              <a:buChar char="n"/>
              <a:defRPr/>
            </a:pPr>
            <a:r>
              <a:rPr kumimoji="0" lang="en-US" altLang="ja-JP" sz="1400" kern="0" dirty="0">
                <a:solidFill>
                  <a:srgbClr val="0D0D0D"/>
                </a:solidFill>
                <a:latin typeface="Meiryo" panose="020B0604030504040204" pitchFamily="34" charset="-128"/>
                <a:ea typeface="Meiryo" panose="020B0604030504040204" pitchFamily="34" charset="-128"/>
              </a:rPr>
              <a:t>Yahoo!</a:t>
            </a:r>
            <a:r>
              <a:rPr kumimoji="0" lang="ja-JP" altLang="en-US" sz="1400" kern="0" dirty="0">
                <a:solidFill>
                  <a:srgbClr val="0D0D0D"/>
                </a:solidFill>
                <a:latin typeface="Meiryo" panose="020B0604030504040204" pitchFamily="34" charset="-128"/>
                <a:ea typeface="Meiryo" panose="020B0604030504040204" pitchFamily="34" charset="-128"/>
              </a:rPr>
              <a:t>広告 パートナーサポート</a:t>
            </a:r>
            <a:r>
              <a:rPr kumimoji="0" lang="en-US" altLang="ja-JP" sz="1400" kern="0" dirty="0">
                <a:solidFill>
                  <a:srgbClr val="0D0D0D"/>
                </a:solidFill>
                <a:latin typeface="Meiryo" panose="020B0604030504040204" pitchFamily="34" charset="-128"/>
                <a:ea typeface="Meiryo" panose="020B0604030504040204" pitchFamily="34" charset="-128"/>
              </a:rPr>
              <a:t>	</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hlinkClick r:id="rId3"/>
              </a:rPr>
              <a:t>https://portal.yadui.business.yahoo.co.jp/agencyportal/873315/</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p:txBody>
      </p:sp>
      <p:graphicFrame>
        <p:nvGraphicFramePr>
          <p:cNvPr id="6" name="表 4">
            <a:extLst>
              <a:ext uri="{FF2B5EF4-FFF2-40B4-BE49-F238E27FC236}">
                <a16:creationId xmlns:a16="http://schemas.microsoft.com/office/drawing/2014/main" id="{AA107FA2-64E0-E63D-C127-FD5E07E351FC}"/>
              </a:ext>
            </a:extLst>
          </p:cNvPr>
          <p:cNvGraphicFramePr>
            <a:graphicFrameLocks noGrp="1"/>
          </p:cNvGraphicFramePr>
          <p:nvPr/>
        </p:nvGraphicFramePr>
        <p:xfrm>
          <a:off x="479425" y="2567278"/>
          <a:ext cx="11233150" cy="3733800"/>
        </p:xfrm>
        <a:graphic>
          <a:graphicData uri="http://schemas.openxmlformats.org/drawingml/2006/table">
            <a:tbl>
              <a:tblPr firstRow="1" bandRow="1"/>
              <a:tblGrid>
                <a:gridCol w="394530">
                  <a:extLst>
                    <a:ext uri="{9D8B030D-6E8A-4147-A177-3AD203B41FA5}">
                      <a16:colId xmlns:a16="http://schemas.microsoft.com/office/drawing/2014/main" val="4185285779"/>
                    </a:ext>
                  </a:extLst>
                </a:gridCol>
                <a:gridCol w="10838620">
                  <a:extLst>
                    <a:ext uri="{9D8B030D-6E8A-4147-A177-3AD203B41FA5}">
                      <a16:colId xmlns:a16="http://schemas.microsoft.com/office/drawing/2014/main" val="1625250384"/>
                    </a:ext>
                  </a:extLst>
                </a:gridCol>
              </a:tblGrid>
              <a:tr h="370840">
                <a:tc>
                  <a:txBody>
                    <a:bodyPr/>
                    <a:lstStyle>
                      <a:lvl1pPr marL="0" algn="l" defTabSz="914400" rtl="0" eaLnBrk="1" latinLnBrk="0" hangingPunct="1">
                        <a:defRPr kumimoji="1" sz="1800" b="1" kern="1200">
                          <a:solidFill>
                            <a:schemeClr val="lt1"/>
                          </a:solidFill>
                          <a:latin typeface="Calibri" panose="020F0502020204030204"/>
                        </a:defRPr>
                      </a:lvl1pPr>
                      <a:lvl2pPr marL="457200" algn="l" defTabSz="914400" rtl="0" eaLnBrk="1" latinLnBrk="0" hangingPunct="1">
                        <a:defRPr kumimoji="1" sz="1800" b="1" kern="1200">
                          <a:solidFill>
                            <a:schemeClr val="lt1"/>
                          </a:solidFill>
                          <a:latin typeface="Calibri" panose="020F0502020204030204"/>
                        </a:defRPr>
                      </a:lvl2pPr>
                      <a:lvl3pPr marL="914400" algn="l" defTabSz="914400" rtl="0" eaLnBrk="1" latinLnBrk="0" hangingPunct="1">
                        <a:defRPr kumimoji="1" sz="1800" b="1" kern="1200">
                          <a:solidFill>
                            <a:schemeClr val="lt1"/>
                          </a:solidFill>
                          <a:latin typeface="Calibri" panose="020F0502020204030204"/>
                        </a:defRPr>
                      </a:lvl3pPr>
                      <a:lvl4pPr marL="1371600" algn="l" defTabSz="914400" rtl="0" eaLnBrk="1" latinLnBrk="0" hangingPunct="1">
                        <a:defRPr kumimoji="1" sz="1800" b="1" kern="1200">
                          <a:solidFill>
                            <a:schemeClr val="lt1"/>
                          </a:solidFill>
                          <a:latin typeface="Calibri" panose="020F0502020204030204"/>
                        </a:defRPr>
                      </a:lvl4pPr>
                      <a:lvl5pPr marL="1828800" algn="l" defTabSz="914400" rtl="0" eaLnBrk="1" latinLnBrk="0" hangingPunct="1">
                        <a:defRPr kumimoji="1" sz="1800" b="1" kern="1200">
                          <a:solidFill>
                            <a:schemeClr val="lt1"/>
                          </a:solidFill>
                          <a:latin typeface="Calibri" panose="020F0502020204030204"/>
                        </a:defRPr>
                      </a:lvl5pPr>
                      <a:lvl6pPr marL="2286000" algn="l" defTabSz="914400" rtl="0" eaLnBrk="1" latinLnBrk="0" hangingPunct="1">
                        <a:defRPr kumimoji="1" sz="1800" b="1" kern="1200">
                          <a:solidFill>
                            <a:schemeClr val="lt1"/>
                          </a:solidFill>
                          <a:latin typeface="Calibri" panose="020F0502020204030204"/>
                        </a:defRPr>
                      </a:lvl6pPr>
                      <a:lvl7pPr marL="2743200" algn="l" defTabSz="914400" rtl="0" eaLnBrk="1" latinLnBrk="0" hangingPunct="1">
                        <a:defRPr kumimoji="1" sz="1800" b="1" kern="1200">
                          <a:solidFill>
                            <a:schemeClr val="lt1"/>
                          </a:solidFill>
                          <a:latin typeface="Calibri" panose="020F0502020204030204"/>
                        </a:defRPr>
                      </a:lvl7pPr>
                      <a:lvl8pPr marL="3200400" algn="l" defTabSz="914400" rtl="0" eaLnBrk="1" latinLnBrk="0" hangingPunct="1">
                        <a:defRPr kumimoji="1" sz="1800" b="1" kern="1200">
                          <a:solidFill>
                            <a:schemeClr val="lt1"/>
                          </a:solidFill>
                          <a:latin typeface="Calibri" panose="020F0502020204030204"/>
                        </a:defRPr>
                      </a:lvl8pPr>
                      <a:lvl9pPr marL="3657600" algn="l" defTabSz="914400" rtl="0" eaLnBrk="1" latinLnBrk="0" hangingPunct="1">
                        <a:defRPr kumimoji="1" sz="1800" b="1" kern="1200">
                          <a:solidFill>
                            <a:schemeClr val="lt1"/>
                          </a:solidFill>
                          <a:latin typeface="Calibri" panose="020F0502020204030204"/>
                        </a:defRPr>
                      </a:lvl9pPr>
                    </a:lstStyle>
                    <a:p>
                      <a:r>
                        <a:rPr kumimoji="1" lang="en-US" altLang="ja-JP" b="1">
                          <a:solidFill>
                            <a:srgbClr val="0D0D0D"/>
                          </a:solidFill>
                          <a:latin typeface="メイリオ" panose="020B0604030504040204" pitchFamily="50" charset="-128"/>
                          <a:ea typeface="メイリオ" panose="020B0604030504040204" pitchFamily="50" charset="-128"/>
                        </a:rPr>
                        <a:t>Q</a:t>
                      </a:r>
                      <a:endParaRPr kumimoji="1" lang="ja-JP" altLang="en-US" b="1">
                        <a:solidFill>
                          <a:srgbClr val="0D0D0D"/>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b="1" kern="1200">
                          <a:solidFill>
                            <a:schemeClr val="lt1"/>
                          </a:solidFill>
                          <a:latin typeface="Calibri" panose="020F0502020204030204"/>
                        </a:defRPr>
                      </a:lvl1pPr>
                      <a:lvl2pPr marL="457200" algn="l" defTabSz="914400" rtl="0" eaLnBrk="1" latinLnBrk="0" hangingPunct="1">
                        <a:defRPr kumimoji="1" sz="1800" b="1" kern="1200">
                          <a:solidFill>
                            <a:schemeClr val="lt1"/>
                          </a:solidFill>
                          <a:latin typeface="Calibri" panose="020F0502020204030204"/>
                        </a:defRPr>
                      </a:lvl2pPr>
                      <a:lvl3pPr marL="914400" algn="l" defTabSz="914400" rtl="0" eaLnBrk="1" latinLnBrk="0" hangingPunct="1">
                        <a:defRPr kumimoji="1" sz="1800" b="1" kern="1200">
                          <a:solidFill>
                            <a:schemeClr val="lt1"/>
                          </a:solidFill>
                          <a:latin typeface="Calibri" panose="020F0502020204030204"/>
                        </a:defRPr>
                      </a:lvl3pPr>
                      <a:lvl4pPr marL="1371600" algn="l" defTabSz="914400" rtl="0" eaLnBrk="1" latinLnBrk="0" hangingPunct="1">
                        <a:defRPr kumimoji="1" sz="1800" b="1" kern="1200">
                          <a:solidFill>
                            <a:schemeClr val="lt1"/>
                          </a:solidFill>
                          <a:latin typeface="Calibri" panose="020F0502020204030204"/>
                        </a:defRPr>
                      </a:lvl4pPr>
                      <a:lvl5pPr marL="1828800" algn="l" defTabSz="914400" rtl="0" eaLnBrk="1" latinLnBrk="0" hangingPunct="1">
                        <a:defRPr kumimoji="1" sz="1800" b="1" kern="1200">
                          <a:solidFill>
                            <a:schemeClr val="lt1"/>
                          </a:solidFill>
                          <a:latin typeface="Calibri" panose="020F0502020204030204"/>
                        </a:defRPr>
                      </a:lvl5pPr>
                      <a:lvl6pPr marL="2286000" algn="l" defTabSz="914400" rtl="0" eaLnBrk="1" latinLnBrk="0" hangingPunct="1">
                        <a:defRPr kumimoji="1" sz="1800" b="1" kern="1200">
                          <a:solidFill>
                            <a:schemeClr val="lt1"/>
                          </a:solidFill>
                          <a:latin typeface="Calibri" panose="020F0502020204030204"/>
                        </a:defRPr>
                      </a:lvl6pPr>
                      <a:lvl7pPr marL="2743200" algn="l" defTabSz="914400" rtl="0" eaLnBrk="1" latinLnBrk="0" hangingPunct="1">
                        <a:defRPr kumimoji="1" sz="1800" b="1" kern="1200">
                          <a:solidFill>
                            <a:schemeClr val="lt1"/>
                          </a:solidFill>
                          <a:latin typeface="Calibri" panose="020F0502020204030204"/>
                        </a:defRPr>
                      </a:lvl7pPr>
                      <a:lvl8pPr marL="3200400" algn="l" defTabSz="914400" rtl="0" eaLnBrk="1" latinLnBrk="0" hangingPunct="1">
                        <a:defRPr kumimoji="1" sz="1800" b="1" kern="1200">
                          <a:solidFill>
                            <a:schemeClr val="lt1"/>
                          </a:solidFill>
                          <a:latin typeface="Calibri" panose="020F0502020204030204"/>
                        </a:defRPr>
                      </a:lvl8pPr>
                      <a:lvl9pPr marL="3657600" algn="l" defTabSz="914400" rtl="0" eaLnBrk="1" latinLnBrk="0" hangingPunct="1">
                        <a:defRPr kumimoji="1" sz="1800" b="1" kern="1200">
                          <a:solidFill>
                            <a:schemeClr val="lt1"/>
                          </a:solidFill>
                          <a:latin typeface="Calibri" panose="020F0502020204030204"/>
                        </a:defRPr>
                      </a:lvl9pPr>
                    </a:lstStyle>
                    <a:p>
                      <a:r>
                        <a:rPr kumimoji="1" lang="ja-JP" altLang="en-US" sz="1400" b="1">
                          <a:solidFill>
                            <a:srgbClr val="0D0D0D"/>
                          </a:solidFill>
                          <a:latin typeface="メイリオ" panose="020B0604030504040204" pitchFamily="50" charset="-128"/>
                          <a:ea typeface="メイリオ" panose="020B0604030504040204" pitchFamily="50" charset="-128"/>
                        </a:rPr>
                        <a:t>ディスプレイ広告（予約型）の導入事例を教えてください。</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739912571"/>
                  </a:ext>
                </a:extLst>
              </a:tr>
              <a:tr h="370840">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en-US" altLang="ja-JP" b="1">
                          <a:solidFill>
                            <a:srgbClr val="0D0D0D"/>
                          </a:solidFill>
                          <a:latin typeface="メイリオ" panose="020B0604030504040204" pitchFamily="50" charset="-128"/>
                          <a:ea typeface="メイリオ" panose="020B0604030504040204" pitchFamily="50" charset="-128"/>
                        </a:rPr>
                        <a:t>A</a:t>
                      </a:r>
                      <a:endParaRPr kumimoji="1" lang="ja-JP" altLang="en-US" b="1">
                        <a:solidFill>
                          <a:srgbClr val="0D0D0D"/>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12700" cmpd="sng">
                      <a:noFill/>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ja-JP" altLang="en-US" sz="1400">
                          <a:solidFill>
                            <a:srgbClr val="0D0D0D"/>
                          </a:solidFill>
                          <a:latin typeface="メイリオ" panose="020B0604030504040204" pitchFamily="50" charset="-128"/>
                          <a:ea typeface="メイリオ" panose="020B0604030504040204" pitchFamily="50" charset="-128"/>
                        </a:rPr>
                        <a:t>エージェンシーポータルに資料をご用意しております。広告活用のための資料もご用意しておりますのでご確認ください。</a:t>
                      </a:r>
                      <a:endParaRPr kumimoji="1" lang="en-US" altLang="ja-JP" sz="1400">
                        <a:solidFill>
                          <a:srgbClr val="0D0D0D"/>
                        </a:solidFill>
                        <a:latin typeface="メイリオ" panose="020B0604030504040204" pitchFamily="50" charset="-128"/>
                        <a:ea typeface="メイリオ" panose="020B0604030504040204" pitchFamily="50" charset="-128"/>
                      </a:endParaRPr>
                    </a:p>
                    <a:p>
                      <a:pPr marL="285750" indent="-285750">
                        <a:lnSpc>
                          <a:spcPct val="100000"/>
                        </a:lnSpc>
                        <a:buFont typeface="Wingdings" panose="05000000000000000000" pitchFamily="2" charset="2"/>
                        <a:buChar char="n"/>
                      </a:pPr>
                      <a:r>
                        <a:rPr kumimoji="1" lang="ja-JP" altLang="en-US" sz="1400">
                          <a:solidFill>
                            <a:srgbClr val="0D0D0D"/>
                          </a:solidFill>
                          <a:latin typeface="メイリオ" panose="020B0604030504040204" pitchFamily="50" charset="-128"/>
                          <a:ea typeface="+mn-ea"/>
                        </a:rPr>
                        <a:t>ディスプレイ広告（予約型）販促情報一覧</a:t>
                      </a:r>
                      <a:br>
                        <a:rPr kumimoji="1" lang="en-US" altLang="ja-JP" sz="1400">
                          <a:solidFill>
                            <a:srgbClr val="0D0D0D"/>
                          </a:solidFill>
                          <a:latin typeface="メイリオ" panose="020B0604030504040204" pitchFamily="50" charset="-128"/>
                          <a:ea typeface="+mn-ea"/>
                        </a:rPr>
                      </a:br>
                      <a:r>
                        <a:rPr kumimoji="1" lang="en-US" altLang="ja-JP" sz="1400">
                          <a:solidFill>
                            <a:srgbClr val="595959"/>
                          </a:solidFill>
                          <a:latin typeface="メイリオ" panose="020B0604030504040204" pitchFamily="50" charset="-128"/>
                          <a:ea typeface="+mn-ea"/>
                          <a:hlinkClick r:id="rId4"/>
                        </a:rPr>
                        <a:t>https://portal.yadui.business.yahoo.co.jp/agencyportal/30335704/</a:t>
                      </a:r>
                      <a:endParaRPr kumimoji="1" lang="ja-JP" altLang="en-US" sz="1400">
                        <a:solidFill>
                          <a:srgbClr val="0D0D0D"/>
                        </a:solidFill>
                        <a:latin typeface="メイリオ" panose="020B0604030504040204" pitchFamily="50" charset="-128"/>
                        <a:ea typeface="メイリオ" panose="020B0604030504040204" pitchFamily="50" charset="-128"/>
                      </a:endParaRPr>
                    </a:p>
                  </a:txBody>
                  <a:tcPr anchor="ctr">
                    <a:lnL w="12700" cmpd="sng">
                      <a:noFill/>
                    </a:lnL>
                    <a:lnR w="12700" cmpd="sng">
                      <a:noFill/>
                    </a:lnR>
                    <a:lnT w="12700" cmpd="sng">
                      <a:noFill/>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54953531"/>
                  </a:ext>
                </a:extLst>
              </a:tr>
              <a:tr h="370840">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en-US" altLang="ja-JP" b="1">
                          <a:solidFill>
                            <a:srgbClr val="0D0D0D"/>
                          </a:solidFill>
                          <a:latin typeface="メイリオ" panose="020B0604030504040204" pitchFamily="50" charset="-128"/>
                          <a:ea typeface="メイリオ" panose="020B0604030504040204" pitchFamily="50" charset="-128"/>
                        </a:rPr>
                        <a:t>Q</a:t>
                      </a:r>
                      <a:endParaRPr kumimoji="1" lang="ja-JP" altLang="en-US" b="1">
                        <a:solidFill>
                          <a:srgbClr val="0D0D0D"/>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9525" cap="flat" cmpd="sng" algn="ctr">
                      <a:solidFill>
                        <a:srgbClr val="FFFFFF"/>
                      </a:solidFill>
                      <a:prstDash val="solid"/>
                      <a:round/>
                      <a:headEnd type="none" w="med" len="med"/>
                      <a:tailEnd type="none" w="med" len="med"/>
                    </a:lnT>
                    <a:lnB w="381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ja-JP" altLang="en-US" sz="1400" b="1" dirty="0">
                          <a:solidFill>
                            <a:srgbClr val="0D0D0D"/>
                          </a:solidFill>
                          <a:latin typeface="メイリオ" panose="020B0604030504040204" pitchFamily="50" charset="-128"/>
                          <a:ea typeface="メイリオ" panose="020B0604030504040204" pitchFamily="50" charset="-128"/>
                        </a:rPr>
                        <a:t>○○という内容の広告は掲載できますか？</a:t>
                      </a:r>
                    </a:p>
                  </a:txBody>
                  <a:tcPr anchor="ctr">
                    <a:lnL w="12700" cmpd="sng">
                      <a:noFill/>
                    </a:lnL>
                    <a:lnR w="12700" cmpd="sng">
                      <a:noFill/>
                    </a:lnR>
                    <a:lnT w="9525" cap="flat" cmpd="sng" algn="ctr">
                      <a:solidFill>
                        <a:srgbClr val="FFFFFF"/>
                      </a:solidFill>
                      <a:prstDash val="solid"/>
                      <a:round/>
                      <a:headEnd type="none" w="med" len="med"/>
                      <a:tailEnd type="none" w="med" len="med"/>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118023675"/>
                  </a:ext>
                </a:extLst>
              </a:tr>
              <a:tr h="370840">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en-US" altLang="ja-JP" b="1">
                          <a:solidFill>
                            <a:srgbClr val="0D0D0D"/>
                          </a:solidFill>
                          <a:latin typeface="メイリオ" panose="020B0604030504040204" pitchFamily="50" charset="-128"/>
                          <a:ea typeface="メイリオ" panose="020B0604030504040204" pitchFamily="50" charset="-128"/>
                        </a:rPr>
                        <a:t>A</a:t>
                      </a:r>
                      <a:endParaRPr kumimoji="1" lang="ja-JP" altLang="en-US" b="1">
                        <a:solidFill>
                          <a:srgbClr val="0D0D0D"/>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12700" cmpd="sng">
                      <a:noFill/>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ja-JP" altLang="en-US" sz="1400">
                          <a:solidFill>
                            <a:srgbClr val="0D0D0D"/>
                          </a:solidFill>
                          <a:latin typeface="メイリオ" panose="020B0604030504040204" pitchFamily="50" charset="-128"/>
                          <a:ea typeface="メイリオ" panose="020B0604030504040204" pitchFamily="50" charset="-128"/>
                        </a:rPr>
                        <a:t>プロモーション内容や広告リンク先も含めて掲載制限、販売制限、広告掲載基準に該当、違反しないかご確認ください。判断に迷う場合は依頼フォームよりご確認ください。</a:t>
                      </a:r>
                      <a:endParaRPr kumimoji="1" lang="en-US" altLang="ja-JP" sz="1400">
                        <a:solidFill>
                          <a:srgbClr val="0D0D0D"/>
                        </a:solidFill>
                        <a:latin typeface="メイリオ" panose="020B0604030504040204" pitchFamily="50" charset="-128"/>
                        <a:ea typeface="メイリオ" panose="020B0604030504040204" pitchFamily="50" charset="-128"/>
                      </a:endParaRPr>
                    </a:p>
                    <a:p>
                      <a:pPr marL="285750" indent="-285750">
                        <a:lnSpc>
                          <a:spcPct val="100000"/>
                        </a:lnSpc>
                        <a:buFont typeface="Wingdings" panose="05000000000000000000" pitchFamily="2" charset="2"/>
                        <a:buChar char="n"/>
                      </a:pPr>
                      <a:r>
                        <a:rPr kumimoji="1" lang="ja-JP" altLang="en-US" sz="1400">
                          <a:solidFill>
                            <a:srgbClr val="0D0D0D"/>
                          </a:solidFill>
                          <a:latin typeface="メイリオ" panose="020B0604030504040204" pitchFamily="50" charset="-128"/>
                          <a:ea typeface="+mn-ea"/>
                        </a:rPr>
                        <a:t>掲載制限カテゴリー確認依頼フォーム</a:t>
                      </a:r>
                      <a:br>
                        <a:rPr kumimoji="1" lang="en-US" altLang="ja-JP" sz="1400">
                          <a:solidFill>
                            <a:srgbClr val="595959"/>
                          </a:solidFill>
                          <a:latin typeface="メイリオ" panose="020B0604030504040204" pitchFamily="50" charset="-128"/>
                          <a:ea typeface="+mn-ea"/>
                        </a:rPr>
                      </a:br>
                      <a:r>
                        <a:rPr kumimoji="1" lang="en-US" altLang="ja-JP" sz="1400">
                          <a:solidFill>
                            <a:srgbClr val="595959"/>
                          </a:solidFill>
                          <a:latin typeface="メイリオ" panose="020B0604030504040204" pitchFamily="50" charset="-128"/>
                          <a:ea typeface="+mn-ea"/>
                          <a:hlinkClick r:id="rId5"/>
                        </a:rPr>
                        <a:t>https://form-business.yahoo.co.jp/claris/enqueteForm?inquiry_type=placement_restrictions</a:t>
                      </a:r>
                      <a:endParaRPr kumimoji="1" lang="en-US" altLang="ja-JP" sz="1400">
                        <a:solidFill>
                          <a:srgbClr val="595959"/>
                        </a:solidFill>
                        <a:latin typeface="メイリオ" panose="020B0604030504040204" pitchFamily="50" charset="-128"/>
                        <a:ea typeface="+mn-ea"/>
                      </a:endParaRPr>
                    </a:p>
                    <a:p>
                      <a:pPr marL="285750" indent="-285750">
                        <a:buFont typeface="Wingdings" panose="05000000000000000000" pitchFamily="2" charset="2"/>
                        <a:buChar char="n"/>
                      </a:pPr>
                      <a:r>
                        <a:rPr kumimoji="1" lang="ja-JP" altLang="en-US" sz="1400">
                          <a:solidFill>
                            <a:srgbClr val="0D0D0D"/>
                          </a:solidFill>
                          <a:latin typeface="メイリオ" panose="020B0604030504040204" pitchFamily="50" charset="-128"/>
                          <a:ea typeface="+mn-ea"/>
                        </a:rPr>
                        <a:t>ディスプレイ広告（予約型） 入稿前審査依頼フォーム</a:t>
                      </a:r>
                      <a:br>
                        <a:rPr kumimoji="1" lang="en-US" altLang="ja-JP" sz="1400">
                          <a:solidFill>
                            <a:srgbClr val="595959"/>
                          </a:solidFill>
                          <a:latin typeface="メイリオ" panose="020B0604030504040204" pitchFamily="50" charset="-128"/>
                          <a:ea typeface="+mn-ea"/>
                        </a:rPr>
                      </a:br>
                      <a:r>
                        <a:rPr kumimoji="1" lang="en-US" altLang="ja-JP" sz="1400">
                          <a:solidFill>
                            <a:srgbClr val="595959"/>
                          </a:solidFill>
                          <a:latin typeface="メイリオ" panose="020B0604030504040204" pitchFamily="50" charset="-128"/>
                          <a:ea typeface="+mn-ea"/>
                          <a:hlinkClick r:id="rId6"/>
                        </a:rPr>
                        <a:t>https://form-business.yahoo.co.jp/claris/enqueteForm?inquiry_type=guaranteed_review</a:t>
                      </a:r>
                      <a:endParaRPr kumimoji="1" lang="ja-JP" altLang="en-US" sz="1400">
                        <a:solidFill>
                          <a:srgbClr val="595959"/>
                        </a:solidFill>
                        <a:latin typeface="メイリオ" panose="020B0604030504040204" pitchFamily="50" charset="-128"/>
                        <a:ea typeface="メイリオ" panose="020B0604030504040204" pitchFamily="50" charset="-128"/>
                      </a:endParaRPr>
                    </a:p>
                  </a:txBody>
                  <a:tcPr anchor="ctr">
                    <a:lnL w="12700" cmpd="sng">
                      <a:noFill/>
                    </a:lnL>
                    <a:lnR w="12700" cmpd="sng">
                      <a:noFill/>
                    </a:lnR>
                    <a:lnT w="12700" cmpd="sng">
                      <a:noFill/>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01573111"/>
                  </a:ext>
                </a:extLst>
              </a:tr>
              <a:tr h="370840">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en-US" altLang="ja-JP" b="1">
                          <a:solidFill>
                            <a:srgbClr val="0D0D0D"/>
                          </a:solidFill>
                          <a:latin typeface="メイリオ" panose="020B0604030504040204" pitchFamily="50" charset="-128"/>
                          <a:ea typeface="メイリオ" panose="020B0604030504040204" pitchFamily="50" charset="-128"/>
                        </a:rPr>
                        <a:t>Q</a:t>
                      </a:r>
                      <a:endParaRPr kumimoji="1" lang="ja-JP" altLang="en-US" b="1">
                        <a:solidFill>
                          <a:srgbClr val="0D0D0D"/>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9525" cap="flat" cmpd="sng" algn="ctr">
                      <a:solidFill>
                        <a:srgbClr val="FFFFFF"/>
                      </a:solidFill>
                      <a:prstDash val="solid"/>
                      <a:round/>
                      <a:headEnd type="none" w="med" len="med"/>
                      <a:tailEnd type="none" w="med" len="med"/>
                    </a:lnT>
                    <a:lnB w="381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ja-JP" altLang="en-US" sz="1400" b="1">
                          <a:solidFill>
                            <a:srgbClr val="0D0D0D"/>
                          </a:solidFill>
                          <a:latin typeface="メイリオ" panose="020B0604030504040204" pitchFamily="50" charset="-128"/>
                          <a:ea typeface="メイリオ" panose="020B0604030504040204" pitchFamily="50" charset="-128"/>
                        </a:rPr>
                        <a:t>キャンペーン作成で商品の掲載期間の途中から先の日付が選択できません。</a:t>
                      </a:r>
                    </a:p>
                  </a:txBody>
                  <a:tcPr anchor="ctr">
                    <a:lnL w="12700" cmpd="sng">
                      <a:noFill/>
                    </a:lnL>
                    <a:lnR w="12700" cmpd="sng">
                      <a:noFill/>
                    </a:lnR>
                    <a:lnT w="9525" cap="flat" cmpd="sng" algn="ctr">
                      <a:solidFill>
                        <a:srgbClr val="FFFFFF"/>
                      </a:solidFill>
                      <a:prstDash val="solid"/>
                      <a:round/>
                      <a:headEnd type="none" w="med" len="med"/>
                      <a:tailEnd type="none" w="med" len="med"/>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959265478"/>
                  </a:ext>
                </a:extLst>
              </a:tr>
              <a:tr h="370840">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en-US" altLang="ja-JP" b="1">
                          <a:solidFill>
                            <a:srgbClr val="0D0D0D"/>
                          </a:solidFill>
                          <a:latin typeface="メイリオ" panose="020B0604030504040204" pitchFamily="50" charset="-128"/>
                          <a:ea typeface="メイリオ" panose="020B0604030504040204" pitchFamily="50" charset="-128"/>
                        </a:rPr>
                        <a:t>A</a:t>
                      </a:r>
                      <a:endParaRPr kumimoji="1" lang="ja-JP" altLang="en-US" b="1">
                        <a:solidFill>
                          <a:srgbClr val="0D0D0D"/>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38100" cmpd="sng">
                      <a:noFill/>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ja-JP" altLang="en-US" sz="1400" dirty="0">
                          <a:solidFill>
                            <a:srgbClr val="0D0D0D"/>
                          </a:solidFill>
                          <a:latin typeface="メイリオ" panose="020B0604030504040204" pitchFamily="50" charset="-128"/>
                          <a:ea typeface="メイリオ" panose="020B0604030504040204" pitchFamily="50" charset="-128"/>
                        </a:rPr>
                        <a:t>商品の掲載期間が半年の場合、在庫確認・シミュレーションの実行日から起算して</a:t>
                      </a:r>
                      <a:r>
                        <a:rPr kumimoji="1" lang="en-US" altLang="ja-JP" sz="1400" dirty="0">
                          <a:solidFill>
                            <a:srgbClr val="0D0D0D"/>
                          </a:solidFill>
                          <a:latin typeface="メイリオ" panose="020B0604030504040204" pitchFamily="50" charset="-128"/>
                          <a:ea typeface="メイリオ" panose="020B0604030504040204" pitchFamily="50" charset="-128"/>
                        </a:rPr>
                        <a:t>181</a:t>
                      </a:r>
                      <a:r>
                        <a:rPr kumimoji="1" lang="ja-JP" altLang="en-US" sz="1400" dirty="0">
                          <a:solidFill>
                            <a:srgbClr val="0D0D0D"/>
                          </a:solidFill>
                          <a:latin typeface="メイリオ" panose="020B0604030504040204" pitchFamily="50" charset="-128"/>
                          <a:ea typeface="メイリオ" panose="020B0604030504040204" pitchFamily="50" charset="-128"/>
                        </a:rPr>
                        <a:t>日目以降の日付は指定できず、在庫は確認できません。また、</a:t>
                      </a:r>
                      <a:r>
                        <a:rPr kumimoji="1" lang="en-US" altLang="ja-JP" sz="1400" dirty="0">
                          <a:solidFill>
                            <a:srgbClr val="0D0D0D"/>
                          </a:solidFill>
                          <a:latin typeface="メイリオ" panose="020B0604030504040204" pitchFamily="50" charset="-128"/>
                          <a:ea typeface="メイリオ" panose="020B0604030504040204" pitchFamily="50" charset="-128"/>
                        </a:rPr>
                        <a:t>181</a:t>
                      </a:r>
                      <a:r>
                        <a:rPr kumimoji="1" lang="ja-JP" altLang="en-US" sz="1400" dirty="0">
                          <a:solidFill>
                            <a:srgbClr val="0D0D0D"/>
                          </a:solidFill>
                          <a:latin typeface="メイリオ" panose="020B0604030504040204" pitchFamily="50" charset="-128"/>
                          <a:ea typeface="メイリオ" panose="020B0604030504040204" pitchFamily="50" charset="-128"/>
                        </a:rPr>
                        <a:t>日目以降の予約もできません。在庫確認・シミュレーションと予約のタイミングにご注意ください。</a:t>
                      </a:r>
                    </a:p>
                  </a:txBody>
                  <a:tcPr anchor="ctr">
                    <a:lnL w="12700" cmpd="sng">
                      <a:noFill/>
                    </a:lnL>
                    <a:lnR w="12700" cmpd="sng">
                      <a:noFill/>
                    </a:lnR>
                    <a:lnT w="38100" cmpd="sng">
                      <a:noFill/>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44763252"/>
                  </a:ext>
                </a:extLst>
              </a:tr>
            </a:tbl>
          </a:graphicData>
        </a:graphic>
      </p:graphicFrame>
      <p:cxnSp>
        <p:nvCxnSpPr>
          <p:cNvPr id="8" name="直線コネクタ 7">
            <a:extLst>
              <a:ext uri="{FF2B5EF4-FFF2-40B4-BE49-F238E27FC236}">
                <a16:creationId xmlns:a16="http://schemas.microsoft.com/office/drawing/2014/main" id="{4A9861A1-C026-2EF5-6320-3D1A6D9A6F0F}"/>
              </a:ext>
            </a:extLst>
          </p:cNvPr>
          <p:cNvCxnSpPr/>
          <p:nvPr/>
        </p:nvCxnSpPr>
        <p:spPr>
          <a:xfrm>
            <a:off x="492125" y="5384800"/>
            <a:ext cx="11233150" cy="0"/>
          </a:xfrm>
          <a:prstGeom prst="line">
            <a:avLst/>
          </a:prstGeom>
          <a:noFill/>
          <a:ln w="6350" cap="flat" cmpd="sng" algn="ctr">
            <a:solidFill>
              <a:srgbClr val="00003E">
                <a:alpha val="10196"/>
              </a:srgbClr>
            </a:solidFill>
            <a:prstDash val="solid"/>
            <a:miter lim="800000"/>
            <a:headEnd type="none" w="med" len="med"/>
            <a:tailEnd type="none" w="med" len="med"/>
          </a:ln>
          <a:effectLst/>
        </p:spPr>
      </p:cxnSp>
    </p:spTree>
    <p:extLst>
      <p:ext uri="{BB962C8B-B14F-4D97-AF65-F5344CB8AC3E}">
        <p14:creationId xmlns:p14="http://schemas.microsoft.com/office/powerpoint/2010/main" val="224139750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5003187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テキスト プレースホルダー 1">
            <a:extLst>
              <a:ext uri="{FF2B5EF4-FFF2-40B4-BE49-F238E27FC236}">
                <a16:creationId xmlns:a16="http://schemas.microsoft.com/office/drawing/2014/main" id="{E083F526-3F9F-78DD-9729-1625BB7B030E}"/>
              </a:ext>
            </a:extLst>
          </p:cNvPr>
          <p:cNvSpPr txBox="1">
            <a:spLocks noGrp="1"/>
          </p:cNvSpPr>
          <p:nvPr>
            <p:ph type="body" sz="quarter" idx="10"/>
          </p:nvPr>
        </p:nvSpPr>
        <p:spPr>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en-US" altLang="ja-JP" dirty="0">
                <a:solidFill>
                  <a:srgbClr val="000048"/>
                </a:solidFill>
              </a:rPr>
              <a:t>LINE</a:t>
            </a:r>
            <a:r>
              <a:rPr lang="ja-JP" altLang="en-US" dirty="0">
                <a:solidFill>
                  <a:srgbClr val="000048"/>
                </a:solidFill>
              </a:rPr>
              <a:t>ヤフー広告 ディスプレイ広告（予約型）</a:t>
            </a:r>
            <a:endParaRPr lang="en-US" altLang="ja-JP" dirty="0">
              <a:solidFill>
                <a:srgbClr val="000048"/>
              </a:solidFill>
            </a:endParaRPr>
          </a:p>
          <a:p>
            <a:r>
              <a:rPr lang="en-US" altLang="ja-JP" dirty="0">
                <a:solidFill>
                  <a:srgbClr val="000048"/>
                </a:solidFill>
              </a:rPr>
              <a:t>2026</a:t>
            </a:r>
            <a:r>
              <a:rPr lang="ja-JP" altLang="en-US" dirty="0">
                <a:solidFill>
                  <a:srgbClr val="000048"/>
                </a:solidFill>
              </a:rPr>
              <a:t>年</a:t>
            </a:r>
            <a:r>
              <a:rPr lang="en-US" altLang="ja-JP" dirty="0">
                <a:solidFill>
                  <a:srgbClr val="000048"/>
                </a:solidFill>
              </a:rPr>
              <a:t>4</a:t>
            </a:r>
            <a:r>
              <a:rPr lang="ja-JP" altLang="en-US" dirty="0">
                <a:solidFill>
                  <a:srgbClr val="000048"/>
                </a:solidFill>
              </a:rPr>
              <a:t>月</a:t>
            </a:r>
            <a:r>
              <a:rPr lang="en-US" altLang="ja-JP" dirty="0">
                <a:solidFill>
                  <a:srgbClr val="000048"/>
                </a:solidFill>
              </a:rPr>
              <a:t>1</a:t>
            </a:r>
            <a:r>
              <a:rPr lang="ja-JP" altLang="en-US" dirty="0">
                <a:solidFill>
                  <a:srgbClr val="000048"/>
                </a:solidFill>
              </a:rPr>
              <a:t>日掲載開始商品　変更点・お知らせサマリー</a:t>
            </a:r>
          </a:p>
        </p:txBody>
      </p:sp>
      <p:sp>
        <p:nvSpPr>
          <p:cNvPr id="16" name="正方形/長方形 15">
            <a:extLst>
              <a:ext uri="{FF2B5EF4-FFF2-40B4-BE49-F238E27FC236}">
                <a16:creationId xmlns:a16="http://schemas.microsoft.com/office/drawing/2014/main" id="{0D23057C-EE07-3D33-4B2B-998E8A7731C4}"/>
              </a:ext>
            </a:extLst>
          </p:cNvPr>
          <p:cNvSpPr/>
          <p:nvPr/>
        </p:nvSpPr>
        <p:spPr>
          <a:xfrm>
            <a:off x="555391" y="1570842"/>
            <a:ext cx="11175398" cy="4866053"/>
          </a:xfrm>
          <a:prstGeom prst="rect">
            <a:avLst/>
          </a:prstGeom>
          <a:solidFill>
            <a:srgbClr val="000048">
              <a:alpha val="9804"/>
            </a:srgbClr>
          </a:solidFill>
          <a:ln w="9525" cap="flat" cmpd="sng" algn="ctr">
            <a:noFill/>
            <a:prstDash val="solid"/>
          </a:ln>
          <a:effectLst/>
        </p:spPr>
        <p:txBody>
          <a:bodyPr rot="0" spcFirstLastPara="0" vertOverflow="overflow" horzOverflow="overflow" vert="horz" wrap="none" lIns="396000" tIns="108000" rIns="90000" bIns="180000" numCol="1" spcCol="0" rtlCol="0" fromWordArt="0" anchor="ctr" anchorCtr="0" forceAA="0" compatLnSpc="1">
            <a:prstTxWarp prst="textNoShape">
              <a:avLst/>
            </a:prstTxWarp>
            <a:noAutofit/>
          </a:bodyPr>
          <a:lstStyle/>
          <a:p>
            <a:endParaRPr lang="en-US" altLang="ja-JP" sz="1600">
              <a:solidFill>
                <a:srgbClr val="0D0D0D"/>
              </a:solidFill>
              <a:latin typeface="メイリオ" panose="020B0604030504040204" pitchFamily="50" charset="-128"/>
              <a:ea typeface="メイリオ" panose="020B0604030504040204" pitchFamily="50" charset="-128"/>
            </a:endParaRPr>
          </a:p>
          <a:p>
            <a:r>
              <a:rPr lang="ja-JP" altLang="en-US" sz="1600" b="1">
                <a:solidFill>
                  <a:srgbClr val="0D0D0D"/>
                </a:solidFill>
                <a:latin typeface="メイリオ" panose="020B0604030504040204" pitchFamily="50" charset="-128"/>
                <a:ea typeface="メイリオ" panose="020B0604030504040204" pitchFamily="50" charset="-128"/>
              </a:rPr>
              <a:t>・ターゲティング項目の変更</a:t>
            </a:r>
            <a:endParaRPr lang="en-US" altLang="ja-JP" sz="1600" b="1">
              <a:solidFill>
                <a:srgbClr val="0D0D0D"/>
              </a:solidFill>
              <a:latin typeface="メイリオ" panose="020B0604030504040204" pitchFamily="50" charset="-128"/>
              <a:ea typeface="メイリオ" panose="020B0604030504040204" pitchFamily="50" charset="-128"/>
            </a:endParaRPr>
          </a:p>
          <a:p>
            <a:r>
              <a:rPr lang="ja-JP" altLang="en-US" sz="1600">
                <a:solidFill>
                  <a:srgbClr val="0D0D0D"/>
                </a:solidFill>
                <a:latin typeface="メイリオ" panose="020B0604030504040204" pitchFamily="50" charset="-128"/>
                <a:ea typeface="メイリオ" panose="020B0604030504040204" pitchFamily="50" charset="-128"/>
              </a:rPr>
              <a:t>　・ターゲティングの掛け率が変更になります。</a:t>
            </a:r>
            <a:endParaRPr lang="en-US" altLang="ja-JP" sz="1600">
              <a:solidFill>
                <a:srgbClr val="0D0D0D"/>
              </a:solidFill>
              <a:latin typeface="メイリオ" panose="020B0604030504040204" pitchFamily="50" charset="-128"/>
              <a:ea typeface="メイリオ" panose="020B0604030504040204" pitchFamily="50" charset="-128"/>
            </a:endParaRPr>
          </a:p>
          <a:p>
            <a:endParaRPr lang="en-US" altLang="ja-JP" sz="1600" b="1">
              <a:solidFill>
                <a:srgbClr val="0D0D0D"/>
              </a:solidFill>
              <a:latin typeface="メイリオ" panose="020B0604030504040204" pitchFamily="50" charset="-128"/>
            </a:endParaRPr>
          </a:p>
          <a:p>
            <a:endParaRPr lang="en-US" altLang="ja-JP" sz="1600" b="1">
              <a:solidFill>
                <a:srgbClr val="0D0D0D"/>
              </a:solidFill>
              <a:latin typeface="メイリオ" panose="020B0604030504040204" pitchFamily="50" charset="-128"/>
            </a:endParaRPr>
          </a:p>
          <a:p>
            <a:endParaRPr lang="en-US" altLang="ja-JP" sz="1600" b="1">
              <a:solidFill>
                <a:srgbClr val="0D0D0D"/>
              </a:solidFill>
              <a:latin typeface="メイリオ" panose="020B0604030504040204" pitchFamily="50" charset="-128"/>
            </a:endParaRPr>
          </a:p>
          <a:p>
            <a:endParaRPr lang="en-US" altLang="ja-JP" sz="1600" b="1">
              <a:solidFill>
                <a:srgbClr val="0D0D0D"/>
              </a:solidFill>
              <a:latin typeface="メイリオ" panose="020B0604030504040204" pitchFamily="50" charset="-128"/>
            </a:endParaRPr>
          </a:p>
          <a:p>
            <a:endParaRPr lang="en-US" altLang="ja-JP" sz="1600" b="1">
              <a:solidFill>
                <a:srgbClr val="0D0D0D"/>
              </a:solidFill>
              <a:latin typeface="メイリオ" panose="020B0604030504040204" pitchFamily="50" charset="-128"/>
            </a:endParaRPr>
          </a:p>
          <a:p>
            <a:endParaRPr lang="en-US" altLang="ja-JP" sz="1600" b="1">
              <a:solidFill>
                <a:srgbClr val="0D0D0D"/>
              </a:solidFill>
              <a:latin typeface="メイリオ" panose="020B0604030504040204" pitchFamily="50" charset="-128"/>
            </a:endParaRPr>
          </a:p>
          <a:p>
            <a:endParaRPr lang="en-US" altLang="ja-JP" sz="1600" b="1">
              <a:solidFill>
                <a:srgbClr val="0D0D0D"/>
              </a:solidFill>
              <a:latin typeface="メイリオ" panose="020B0604030504040204" pitchFamily="50" charset="-128"/>
            </a:endParaRPr>
          </a:p>
          <a:p>
            <a:endParaRPr lang="en-US" altLang="ja-JP" sz="1600" b="1">
              <a:solidFill>
                <a:srgbClr val="0D0D0D"/>
              </a:solidFill>
              <a:latin typeface="メイリオ" panose="020B0604030504040204" pitchFamily="50" charset="-128"/>
            </a:endParaRPr>
          </a:p>
          <a:p>
            <a:endParaRPr lang="en-US" altLang="ja-JP" sz="1600" b="1">
              <a:solidFill>
                <a:srgbClr val="0D0D0D"/>
              </a:solidFill>
              <a:latin typeface="メイリオ" panose="020B0604030504040204" pitchFamily="50" charset="-128"/>
            </a:endParaRPr>
          </a:p>
          <a:p>
            <a:endParaRPr lang="en-US" altLang="ja-JP" sz="1600" b="1">
              <a:solidFill>
                <a:srgbClr val="0D0D0D"/>
              </a:solidFill>
              <a:latin typeface="メイリオ" panose="020B0604030504040204" pitchFamily="50" charset="-128"/>
            </a:endParaRPr>
          </a:p>
          <a:p>
            <a:endParaRPr lang="en-US" altLang="ja-JP" sz="1600" b="1">
              <a:solidFill>
                <a:srgbClr val="0D0D0D"/>
              </a:solidFill>
              <a:latin typeface="メイリオ" panose="020B0604030504040204" pitchFamily="50" charset="-128"/>
            </a:endParaRPr>
          </a:p>
          <a:p>
            <a:endParaRPr lang="en-US" altLang="ja-JP" sz="1600" b="1">
              <a:solidFill>
                <a:srgbClr val="0D0D0D"/>
              </a:solidFill>
              <a:latin typeface="メイリオ" panose="020B0604030504040204" pitchFamily="50" charset="-128"/>
            </a:endParaRPr>
          </a:p>
          <a:p>
            <a:endParaRPr lang="en-US" altLang="ja-JP" sz="1600" b="1">
              <a:solidFill>
                <a:srgbClr val="0D0D0D"/>
              </a:solidFill>
              <a:latin typeface="メイリオ" panose="020B0604030504040204" pitchFamily="50" charset="-128"/>
            </a:endParaRPr>
          </a:p>
          <a:p>
            <a:endParaRPr lang="en-US" altLang="ja-JP" sz="1600" b="1">
              <a:solidFill>
                <a:srgbClr val="0D0D0D"/>
              </a:solidFill>
              <a:latin typeface="メイリオ" panose="020B0604030504040204" pitchFamily="50" charset="-128"/>
            </a:endParaRPr>
          </a:p>
          <a:p>
            <a:endParaRPr lang="en-US" altLang="ja-JP" sz="1600">
              <a:solidFill>
                <a:srgbClr val="0D0D0D"/>
              </a:solidFill>
              <a:latin typeface="メイリオ" panose="020B0604030504040204" pitchFamily="50" charset="-128"/>
            </a:endParaRPr>
          </a:p>
        </p:txBody>
      </p:sp>
      <p:sp>
        <p:nvSpPr>
          <p:cNvPr id="4" name="1 つの角を丸めた四角形 22">
            <a:extLst>
              <a:ext uri="{FF2B5EF4-FFF2-40B4-BE49-F238E27FC236}">
                <a16:creationId xmlns:a16="http://schemas.microsoft.com/office/drawing/2014/main" id="{2C5E340A-2935-2198-C829-50D81B3FD140}"/>
              </a:ext>
            </a:extLst>
          </p:cNvPr>
          <p:cNvSpPr/>
          <p:nvPr/>
        </p:nvSpPr>
        <p:spPr>
          <a:xfrm>
            <a:off x="555391" y="989945"/>
            <a:ext cx="8321471" cy="580897"/>
          </a:xfrm>
          <a:prstGeom prst="round1Rect">
            <a:avLst/>
          </a:prstGeom>
          <a:solidFill>
            <a:srgbClr val="02004A"/>
          </a:solidFill>
          <a:ln w="9525">
            <a:noFill/>
          </a:ln>
          <a:effectLst>
            <a:outerShdw dist="25400" algn="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r>
              <a:rPr lang="en-US" altLang="ja-JP" b="1">
                <a:latin typeface="Meiryo"/>
                <a:ea typeface="Meiryo"/>
              </a:rPr>
              <a:t>2</a:t>
            </a:r>
            <a:r>
              <a:rPr lang="ja-JP" altLang="en-US" b="1">
                <a:latin typeface="Meiryo"/>
                <a:ea typeface="Meiryo"/>
              </a:rPr>
              <a:t>．予約型商品全体にかかわる変更</a:t>
            </a:r>
          </a:p>
        </p:txBody>
      </p:sp>
      <p:graphicFrame>
        <p:nvGraphicFramePr>
          <p:cNvPr id="5" name="表 4">
            <a:extLst>
              <a:ext uri="{FF2B5EF4-FFF2-40B4-BE49-F238E27FC236}">
                <a16:creationId xmlns:a16="http://schemas.microsoft.com/office/drawing/2014/main" id="{65DF7198-B933-D5FA-7D5B-28187E9A5C35}"/>
              </a:ext>
            </a:extLst>
          </p:cNvPr>
          <p:cNvGraphicFramePr>
            <a:graphicFrameLocks noGrp="1"/>
          </p:cNvGraphicFramePr>
          <p:nvPr/>
        </p:nvGraphicFramePr>
        <p:xfrm>
          <a:off x="830178" y="2585875"/>
          <a:ext cx="5126121" cy="2398708"/>
        </p:xfrm>
        <a:graphic>
          <a:graphicData uri="http://schemas.openxmlformats.org/drawingml/2006/table">
            <a:tbl>
              <a:tblPr bandRow="1"/>
              <a:tblGrid>
                <a:gridCol w="1145490">
                  <a:extLst>
                    <a:ext uri="{9D8B030D-6E8A-4147-A177-3AD203B41FA5}">
                      <a16:colId xmlns:a16="http://schemas.microsoft.com/office/drawing/2014/main" val="3236551118"/>
                    </a:ext>
                  </a:extLst>
                </a:gridCol>
                <a:gridCol w="1652138">
                  <a:extLst>
                    <a:ext uri="{9D8B030D-6E8A-4147-A177-3AD203B41FA5}">
                      <a16:colId xmlns:a16="http://schemas.microsoft.com/office/drawing/2014/main" val="797168629"/>
                    </a:ext>
                  </a:extLst>
                </a:gridCol>
                <a:gridCol w="1258555">
                  <a:extLst>
                    <a:ext uri="{9D8B030D-6E8A-4147-A177-3AD203B41FA5}">
                      <a16:colId xmlns:a16="http://schemas.microsoft.com/office/drawing/2014/main" val="3901351372"/>
                    </a:ext>
                  </a:extLst>
                </a:gridCol>
                <a:gridCol w="1069938">
                  <a:extLst>
                    <a:ext uri="{9D8B030D-6E8A-4147-A177-3AD203B41FA5}">
                      <a16:colId xmlns:a16="http://schemas.microsoft.com/office/drawing/2014/main" val="3475477789"/>
                    </a:ext>
                  </a:extLst>
                </a:gridCol>
              </a:tblGrid>
              <a:tr h="419352">
                <a:tc gridSpan="2">
                  <a:txBody>
                    <a:bodyPr/>
                    <a:lstStyle/>
                    <a:p>
                      <a:pPr algn="ctr"/>
                      <a:r>
                        <a:rPr kumimoji="1" lang="ja-JP" altLang="en-US" sz="1400" b="1" i="0">
                          <a:solidFill>
                            <a:schemeClr val="bg1"/>
                          </a:solidFill>
                          <a:latin typeface="Meiryo" panose="020B0604030504040204" pitchFamily="34" charset="-128"/>
                          <a:ea typeface="Meiryo" panose="020B0604030504040204" pitchFamily="34" charset="-128"/>
                        </a:rPr>
                        <a:t>ターゲティング</a:t>
                      </a:r>
                    </a:p>
                  </a:txBody>
                  <a:tcPr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p>
                      <a:pPr algn="ctr"/>
                      <a:r>
                        <a:rPr kumimoji="1" lang="ja-JP" altLang="en-US" sz="1400" b="1" i="0">
                          <a:solidFill>
                            <a:schemeClr val="bg1"/>
                          </a:solidFill>
                          <a:latin typeface="Meiryo"/>
                          <a:ea typeface="Meiryo"/>
                        </a:rPr>
                        <a:t>統合前</a:t>
                      </a:r>
                      <a:endParaRPr kumimoji="1" lang="en-US" altLang="ja-JP" sz="1400" b="1" i="0">
                        <a:solidFill>
                          <a:schemeClr val="bg1"/>
                        </a:solidFill>
                        <a:latin typeface="Meiryo"/>
                        <a:ea typeface="Meiryo"/>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i="0">
                          <a:solidFill>
                            <a:schemeClr val="bg1"/>
                          </a:solidFill>
                          <a:latin typeface="Meiryo"/>
                          <a:ea typeface="Meiryo"/>
                        </a:rPr>
                        <a:t>統合後</a:t>
                      </a:r>
                      <a:endParaRPr kumimoji="1" lang="en-US" altLang="ja-JP" sz="1400" b="1" i="0" err="1">
                        <a:solidFill>
                          <a:schemeClr val="bg1"/>
                        </a:solidFill>
                        <a:latin typeface="Meiryo"/>
                        <a:ea typeface="Meiryo"/>
                      </a:endParaRPr>
                    </a:p>
                  </a:txBody>
                  <a:tcPr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2558123072"/>
                  </a:ext>
                </a:extLst>
              </a:tr>
              <a:tr h="299537">
                <a:tc gridSpan="2">
                  <a:txBody>
                    <a:bodyPr/>
                    <a:lstStyle/>
                    <a:p>
                      <a:pPr algn="ctr" fontAlgn="t">
                        <a:buNone/>
                      </a:pPr>
                      <a:r>
                        <a:rPr lang="ja-JP" altLang="en-US" sz="1200">
                          <a:solidFill>
                            <a:schemeClr val="bg1"/>
                          </a:solidFill>
                          <a:effectLst/>
                          <a:latin typeface="メイリオ" panose="020B0604030504040204" pitchFamily="50" charset="-128"/>
                          <a:ea typeface="メイリオ" panose="020B0604030504040204" pitchFamily="50" charset="-128"/>
                        </a:rPr>
                        <a:t>最大掛け率</a:t>
                      </a:r>
                      <a:endParaRPr lang="en-US" sz="1200">
                        <a:solidFill>
                          <a:schemeClr val="bg1"/>
                        </a:solidFill>
                        <a:effectLst/>
                        <a:latin typeface="メイリオ" panose="020B0604030504040204" pitchFamily="50" charset="-128"/>
                        <a:ea typeface="メイリオ" panose="020B0604030504040204" pitchFamily="50" charset="-128"/>
                      </a:endParaRPr>
                    </a:p>
                  </a:txBody>
                  <a:tcPr marL="76200" marR="76200" marT="53340" marB="533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hMerge="1">
                  <a:txBody>
                    <a:bodyPr/>
                    <a:lstStyle/>
                    <a:p>
                      <a:endParaRPr kumimoji="1" lang="ja-JP" altLang="en-US"/>
                    </a:p>
                  </a:txBody>
                  <a:tcPr/>
                </a:tc>
                <a:tc>
                  <a:txBody>
                    <a:bodyPr/>
                    <a:lstStyle/>
                    <a:p>
                      <a:pPr algn="ctr">
                        <a:buNone/>
                      </a:pPr>
                      <a:r>
                        <a:rPr lang="en-US" altLang="ja-JP" sz="1200">
                          <a:solidFill>
                            <a:schemeClr val="tx1">
                              <a:lumMod val="95000"/>
                              <a:lumOff val="5000"/>
                            </a:schemeClr>
                          </a:solidFill>
                          <a:latin typeface="メイリオ" panose="020B0604030504040204" pitchFamily="50" charset="-128"/>
                          <a:ea typeface="メイリオ" panose="020B0604030504040204" pitchFamily="50" charset="-128"/>
                        </a:rPr>
                        <a:t>2.00</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a:txBody>
                    <a:bodyPr/>
                    <a:lstStyle/>
                    <a:p>
                      <a:pPr marL="0" algn="ctr" defTabSz="914400" rtl="0" eaLnBrk="1" latinLnBrk="0" hangingPunct="1">
                        <a:buNone/>
                      </a:pPr>
                      <a:r>
                        <a:rPr kumimoji="1" lang="en-US" altLang="ja-JP" sz="1200" b="1" kern="1200">
                          <a:solidFill>
                            <a:srgbClr val="002AFF"/>
                          </a:solidFill>
                          <a:effectLst/>
                          <a:latin typeface="メイリオ" panose="020B0604030504040204" pitchFamily="50" charset="-128"/>
                          <a:ea typeface="メイリオ" panose="020B0604030504040204" pitchFamily="50" charset="-128"/>
                          <a:cs typeface="+mn-cs"/>
                        </a:rPr>
                        <a:t>1.50</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1545321733"/>
                  </a:ext>
                </a:extLst>
              </a:tr>
              <a:tr h="299537">
                <a:tc gridSpan="2">
                  <a:txBody>
                    <a:bodyPr/>
                    <a:lstStyle/>
                    <a:p>
                      <a:pPr algn="ctr" fontAlgn="t">
                        <a:buNone/>
                      </a:pPr>
                      <a:r>
                        <a:rPr lang="ja-JP" altLang="en-US" sz="1200">
                          <a:solidFill>
                            <a:schemeClr val="bg1"/>
                          </a:solidFill>
                          <a:effectLst/>
                          <a:latin typeface="メイリオ" panose="020B0604030504040204" pitchFamily="50" charset="-128"/>
                          <a:ea typeface="メイリオ" panose="020B0604030504040204" pitchFamily="50" charset="-128"/>
                        </a:rPr>
                        <a:t>デバイス（</a:t>
                      </a:r>
                      <a:r>
                        <a:rPr lang="en-US" sz="1200">
                          <a:solidFill>
                            <a:schemeClr val="bg1"/>
                          </a:solidFill>
                          <a:effectLst/>
                          <a:latin typeface="メイリオ" panose="020B0604030504040204" pitchFamily="50" charset="-128"/>
                          <a:ea typeface="メイリオ" panose="020B0604030504040204" pitchFamily="50" charset="-128"/>
                        </a:rPr>
                        <a:t>OS)</a:t>
                      </a:r>
                    </a:p>
                  </a:txBody>
                  <a:tcPr marL="76200" marR="76200" marT="53340" marB="533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48">
                        <a:alpha val="60000"/>
                      </a:srgbClr>
                    </a:solidFill>
                  </a:tcPr>
                </a:tc>
                <a:tc hMerge="1">
                  <a:txBody>
                    <a:bodyPr/>
                    <a:lstStyle/>
                    <a:p>
                      <a:endParaRPr/>
                    </a:p>
                  </a:txBody>
                  <a:tcPr marL="76200" marR="76200" marT="53340" marB="533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t">
                        <a:buNone/>
                      </a:pPr>
                      <a:r>
                        <a:rPr lang="en-US" altLang="ja-JP" sz="1200">
                          <a:solidFill>
                            <a:schemeClr val="tx1">
                              <a:lumMod val="95000"/>
                              <a:lumOff val="5000"/>
                            </a:schemeClr>
                          </a:solidFill>
                          <a:effectLst/>
                          <a:latin typeface="メイリオ" panose="020B0604030504040204" pitchFamily="50" charset="-128"/>
                          <a:ea typeface="メイリオ" panose="020B0604030504040204" pitchFamily="50" charset="-128"/>
                        </a:rPr>
                        <a:t>1.20</a:t>
                      </a:r>
                    </a:p>
                  </a:txBody>
                  <a:tcPr marL="76200" marR="76200" marT="53340" marB="533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US" altLang="ja-JP" sz="1200">
                          <a:solidFill>
                            <a:schemeClr val="tx1">
                              <a:lumMod val="95000"/>
                              <a:lumOff val="5000"/>
                            </a:schemeClr>
                          </a:solidFill>
                          <a:effectLst/>
                          <a:latin typeface="メイリオ" panose="020B0604030504040204" pitchFamily="50" charset="-128"/>
                          <a:ea typeface="メイリオ" panose="020B0604030504040204" pitchFamily="50" charset="-128"/>
                        </a:rPr>
                        <a:t>1.20</a:t>
                      </a:r>
                    </a:p>
                  </a:txBody>
                  <a:tcPr marL="76200" marR="76200" marT="53340" marB="533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4187291441"/>
                  </a:ext>
                </a:extLst>
              </a:tr>
              <a:tr h="390604">
                <a:tc gridSpan="2">
                  <a:txBody>
                    <a:bodyPr/>
                    <a:lstStyle/>
                    <a:p>
                      <a:pPr algn="ctr" fontAlgn="t">
                        <a:buNone/>
                      </a:pPr>
                      <a:r>
                        <a:rPr lang="ja-JP" altLang="en-US" sz="1200">
                          <a:solidFill>
                            <a:schemeClr val="bg1"/>
                          </a:solidFill>
                          <a:effectLst/>
                          <a:latin typeface="メイリオ" panose="020B0604030504040204" pitchFamily="50" charset="-128"/>
                          <a:ea typeface="メイリオ" panose="020B0604030504040204" pitchFamily="50" charset="-128"/>
                        </a:rPr>
                        <a:t>性別</a:t>
                      </a:r>
                    </a:p>
                  </a:txBody>
                  <a:tcPr marL="76200" marR="76200" marT="53340" marB="533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60000"/>
                      </a:srgbClr>
                    </a:solidFill>
                  </a:tcPr>
                </a:tc>
                <a:tc hMerge="1">
                  <a:txBody>
                    <a:bodyPr/>
                    <a:lstStyle/>
                    <a:p>
                      <a:pPr algn="ctr" fontAlgn="t">
                        <a:buNone/>
                      </a:pPr>
                      <a:endParaRPr lang="ja-JP" altLang="en-US" sz="1400">
                        <a:solidFill>
                          <a:schemeClr val="tx1">
                            <a:lumMod val="95000"/>
                            <a:lumOff val="5000"/>
                          </a:schemeClr>
                        </a:solidFill>
                        <a:effectLst/>
                        <a:latin typeface="メイリオ" panose="020B0604030504040204" pitchFamily="50" charset="-128"/>
                        <a:ea typeface="メイリオ" panose="020B0604030504040204" pitchFamily="50" charset="-128"/>
                      </a:endParaRPr>
                    </a:p>
                  </a:txBody>
                  <a:tcPr marL="76200" marR="76200" marT="53340" marB="533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t">
                        <a:buNone/>
                      </a:pPr>
                      <a:r>
                        <a:rPr lang="en-US" altLang="ja-JP" sz="1200">
                          <a:solidFill>
                            <a:schemeClr val="tx1">
                              <a:lumMod val="95000"/>
                              <a:lumOff val="5000"/>
                            </a:schemeClr>
                          </a:solidFill>
                          <a:effectLst/>
                          <a:latin typeface="メイリオ" panose="020B0604030504040204" pitchFamily="50" charset="-128"/>
                          <a:ea typeface="メイリオ" panose="020B0604030504040204" pitchFamily="50" charset="-128"/>
                        </a:rPr>
                        <a:t>1.20</a:t>
                      </a:r>
                    </a:p>
                  </a:txBody>
                  <a:tcPr marL="76200" marR="76200" marT="53340" marB="533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a:txBody>
                    <a:bodyPr/>
                    <a:lstStyle/>
                    <a:p>
                      <a:pPr algn="ctr" fontAlgn="t">
                        <a:buNone/>
                      </a:pPr>
                      <a:r>
                        <a:rPr lang="en-US" altLang="ja-JP" sz="1200">
                          <a:solidFill>
                            <a:schemeClr val="tx1">
                              <a:lumMod val="95000"/>
                              <a:lumOff val="5000"/>
                            </a:schemeClr>
                          </a:solidFill>
                          <a:effectLst/>
                          <a:latin typeface="メイリオ" panose="020B0604030504040204" pitchFamily="50" charset="-128"/>
                          <a:ea typeface="メイリオ" panose="020B0604030504040204" pitchFamily="50" charset="-128"/>
                        </a:rPr>
                        <a:t>1.20</a:t>
                      </a:r>
                    </a:p>
                  </a:txBody>
                  <a:tcPr marL="76200" marR="76200" marT="53340" marB="53340" anchor="ctr">
                    <a:lnL w="12700" cap="flat" cmpd="sng" algn="ctr">
                      <a:solidFill>
                        <a:srgbClr val="FFFFFF"/>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1649860245"/>
                  </a:ext>
                </a:extLst>
              </a:tr>
              <a:tr h="299537">
                <a:tc gridSpan="2">
                  <a:txBody>
                    <a:bodyPr/>
                    <a:lstStyle/>
                    <a:p>
                      <a:pPr algn="ctr" fontAlgn="t">
                        <a:buNone/>
                      </a:pPr>
                      <a:r>
                        <a:rPr lang="ja-JP" altLang="en-US" sz="1200">
                          <a:solidFill>
                            <a:schemeClr val="bg1"/>
                          </a:solidFill>
                          <a:effectLst/>
                          <a:latin typeface="メイリオ" panose="020B0604030504040204" pitchFamily="50" charset="-128"/>
                          <a:ea typeface="メイリオ" panose="020B0604030504040204" pitchFamily="50" charset="-128"/>
                        </a:rPr>
                        <a:t>年齢</a:t>
                      </a:r>
                    </a:p>
                  </a:txBody>
                  <a:tcPr marL="76200" marR="76200" marT="53340" marB="533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60000"/>
                      </a:srgbClr>
                    </a:solidFill>
                  </a:tcPr>
                </a:tc>
                <a:tc hMerge="1">
                  <a:txBody>
                    <a:bodyPr/>
                    <a:lstStyle/>
                    <a:p>
                      <a:pPr algn="ctr" fontAlgn="t">
                        <a:buNone/>
                      </a:pPr>
                      <a:endParaRPr lang="ja-JP" altLang="en-US" sz="1400">
                        <a:solidFill>
                          <a:schemeClr val="tx1">
                            <a:lumMod val="95000"/>
                            <a:lumOff val="5000"/>
                          </a:schemeClr>
                        </a:solidFill>
                        <a:effectLst/>
                        <a:latin typeface="メイリオ" panose="020B0604030504040204" pitchFamily="50" charset="-128"/>
                        <a:ea typeface="メイリオ" panose="020B0604030504040204" pitchFamily="50" charset="-128"/>
                      </a:endParaRPr>
                    </a:p>
                  </a:txBody>
                  <a:tcPr marL="76200" marR="76200" marT="53340" marB="533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t">
                        <a:buNone/>
                      </a:pPr>
                      <a:r>
                        <a:rPr lang="en-US" altLang="ja-JP" sz="1200">
                          <a:solidFill>
                            <a:schemeClr val="tx1">
                              <a:lumMod val="95000"/>
                              <a:lumOff val="5000"/>
                            </a:schemeClr>
                          </a:solidFill>
                          <a:effectLst/>
                          <a:latin typeface="メイリオ" panose="020B0604030504040204" pitchFamily="50" charset="-128"/>
                          <a:ea typeface="メイリオ" panose="020B0604030504040204" pitchFamily="50" charset="-128"/>
                        </a:rPr>
                        <a:t>1.20</a:t>
                      </a:r>
                    </a:p>
                  </a:txBody>
                  <a:tcPr marL="76200" marR="76200" marT="53340" marB="533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a:txBody>
                    <a:bodyPr/>
                    <a:lstStyle/>
                    <a:p>
                      <a:pPr algn="ctr" fontAlgn="t">
                        <a:buNone/>
                      </a:pPr>
                      <a:r>
                        <a:rPr lang="en-US" altLang="ja-JP" sz="1200">
                          <a:solidFill>
                            <a:schemeClr val="tx1">
                              <a:lumMod val="95000"/>
                              <a:lumOff val="5000"/>
                            </a:schemeClr>
                          </a:solidFill>
                          <a:effectLst/>
                          <a:latin typeface="メイリオ" panose="020B0604030504040204" pitchFamily="50" charset="-128"/>
                          <a:ea typeface="メイリオ" panose="020B0604030504040204" pitchFamily="50" charset="-128"/>
                        </a:rPr>
                        <a:t>1.20</a:t>
                      </a:r>
                    </a:p>
                  </a:txBody>
                  <a:tcPr marL="76200" marR="76200" marT="53340" marB="53340" anchor="ctr">
                    <a:lnL w="12700" cap="flat" cmpd="sng" algn="ctr">
                      <a:solidFill>
                        <a:srgbClr val="FFFFFF"/>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2230342987"/>
                  </a:ext>
                </a:extLst>
              </a:tr>
              <a:tr h="390604">
                <a:tc rowSpan="2">
                  <a:txBody>
                    <a:bodyPr/>
                    <a:lstStyle/>
                    <a:p>
                      <a:pPr algn="ctr" fontAlgn="t">
                        <a:buNone/>
                      </a:pPr>
                      <a:r>
                        <a:rPr lang="ja-JP" altLang="en-US" sz="1200">
                          <a:solidFill>
                            <a:schemeClr val="bg1"/>
                          </a:solidFill>
                          <a:effectLst/>
                          <a:latin typeface="メイリオ" panose="020B0604030504040204" pitchFamily="50" charset="-128"/>
                          <a:ea typeface="メイリオ" panose="020B0604030504040204" pitchFamily="50" charset="-128"/>
                        </a:rPr>
                        <a:t>エリア</a:t>
                      </a:r>
                    </a:p>
                  </a:txBody>
                  <a:tcPr marL="76200" marR="76200" marT="53340" marB="533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p>
                      <a:pPr algn="ctr" fontAlgn="t">
                        <a:buNone/>
                      </a:pPr>
                      <a:r>
                        <a:rPr lang="ja-JP" altLang="en-US" sz="1200">
                          <a:solidFill>
                            <a:schemeClr val="bg1"/>
                          </a:solidFill>
                          <a:effectLst/>
                          <a:latin typeface="メイリオ" panose="020B0604030504040204" pitchFamily="50" charset="-128"/>
                          <a:ea typeface="メイリオ" panose="020B0604030504040204" pitchFamily="50" charset="-128"/>
                        </a:rPr>
                        <a:t>都道府県</a:t>
                      </a:r>
                    </a:p>
                  </a:txBody>
                  <a:tcPr marL="76200" marR="76200" marT="53340" marB="533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t">
                        <a:buNone/>
                      </a:pPr>
                      <a:r>
                        <a:rPr lang="en-US" altLang="ja-JP" sz="1200">
                          <a:solidFill>
                            <a:schemeClr val="tx1">
                              <a:lumMod val="95000"/>
                              <a:lumOff val="5000"/>
                            </a:schemeClr>
                          </a:solidFill>
                          <a:effectLst/>
                          <a:latin typeface="メイリオ" panose="020B0604030504040204" pitchFamily="50" charset="-128"/>
                          <a:ea typeface="メイリオ" panose="020B0604030504040204" pitchFamily="50" charset="-128"/>
                        </a:rPr>
                        <a:t>1.30</a:t>
                      </a:r>
                    </a:p>
                  </a:txBody>
                  <a:tcPr marL="76200" marR="76200" marT="53340" marB="533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a:txBody>
                    <a:bodyPr/>
                    <a:lstStyle/>
                    <a:p>
                      <a:pPr marL="0" algn="ctr" defTabSz="914400" rtl="0" eaLnBrk="1" fontAlgn="t" latinLnBrk="0" hangingPunct="1">
                        <a:buNone/>
                      </a:pPr>
                      <a:r>
                        <a:rPr kumimoji="1" lang="en-US" altLang="ja-JP" sz="1200" b="1" kern="1200">
                          <a:solidFill>
                            <a:srgbClr val="002AFF"/>
                          </a:solidFill>
                          <a:effectLst/>
                          <a:latin typeface="メイリオ" panose="020B0604030504040204" pitchFamily="50" charset="-128"/>
                          <a:ea typeface="メイリオ" panose="020B0604030504040204" pitchFamily="50" charset="-128"/>
                          <a:cs typeface="+mn-cs"/>
                        </a:rPr>
                        <a:t>1.20</a:t>
                      </a:r>
                    </a:p>
                  </a:txBody>
                  <a:tcPr marL="76200" marR="76200" marT="53340" marB="53340" anchor="ctr">
                    <a:lnL w="12700" cap="flat" cmpd="sng" algn="ctr">
                      <a:solidFill>
                        <a:srgbClr val="FFFFFF"/>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1383990618"/>
                  </a:ext>
                </a:extLst>
              </a:tr>
              <a:tr h="299537">
                <a:tc vMerge="1">
                  <a:txBody>
                    <a:bodyPr/>
                    <a:lstStyle/>
                    <a:p>
                      <a:endParaRPr/>
                    </a:p>
                  </a:txBody>
                  <a:tcPr marL="76200" marR="76200" marT="53340" marB="53340">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t">
                        <a:buNone/>
                      </a:pPr>
                      <a:r>
                        <a:rPr lang="ja-JP" altLang="en-US" sz="1200">
                          <a:solidFill>
                            <a:schemeClr val="bg1"/>
                          </a:solidFill>
                          <a:effectLst/>
                          <a:latin typeface="メイリオ" panose="020B0604030504040204" pitchFamily="50" charset="-128"/>
                          <a:ea typeface="メイリオ" panose="020B0604030504040204" pitchFamily="50" charset="-128"/>
                        </a:rPr>
                        <a:t>市区郡</a:t>
                      </a:r>
                    </a:p>
                  </a:txBody>
                  <a:tcPr marL="76200" marR="76200" marT="53340" marB="533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t">
                        <a:buNone/>
                      </a:pPr>
                      <a:r>
                        <a:rPr lang="en-US" altLang="ja-JP" sz="1200">
                          <a:solidFill>
                            <a:schemeClr val="tx1">
                              <a:lumMod val="95000"/>
                              <a:lumOff val="5000"/>
                            </a:schemeClr>
                          </a:solidFill>
                          <a:effectLst/>
                          <a:latin typeface="メイリオ" panose="020B0604030504040204" pitchFamily="50" charset="-128"/>
                          <a:ea typeface="メイリオ" panose="020B0604030504040204" pitchFamily="50" charset="-128"/>
                        </a:rPr>
                        <a:t>1.56</a:t>
                      </a:r>
                    </a:p>
                  </a:txBody>
                  <a:tcPr marL="76200" marR="76200" marT="53340" marB="533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a:txBody>
                    <a:bodyPr/>
                    <a:lstStyle/>
                    <a:p>
                      <a:pPr marL="0" algn="ctr" defTabSz="914400" rtl="0" eaLnBrk="1" fontAlgn="t" latinLnBrk="0" hangingPunct="1">
                        <a:buNone/>
                      </a:pPr>
                      <a:r>
                        <a:rPr kumimoji="1" lang="en-US" altLang="ja-JP" sz="1200" b="1" kern="1200">
                          <a:solidFill>
                            <a:srgbClr val="002AFF"/>
                          </a:solidFill>
                          <a:effectLst/>
                          <a:latin typeface="メイリオ" panose="020B0604030504040204" pitchFamily="50" charset="-128"/>
                          <a:ea typeface="メイリオ" panose="020B0604030504040204" pitchFamily="50" charset="-128"/>
                          <a:cs typeface="+mn-cs"/>
                        </a:rPr>
                        <a:t>1.50</a:t>
                      </a:r>
                    </a:p>
                  </a:txBody>
                  <a:tcPr marL="76200" marR="76200" marT="53340" marB="53340" anchor="ctr">
                    <a:lnL w="12700" cap="flat" cmpd="sng" algn="ctr">
                      <a:solidFill>
                        <a:srgbClr val="FFFFFF"/>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3651884806"/>
                  </a:ext>
                </a:extLst>
              </a:tr>
            </a:tbl>
          </a:graphicData>
        </a:graphic>
      </p:graphicFrame>
      <p:graphicFrame>
        <p:nvGraphicFramePr>
          <p:cNvPr id="8" name="表 7">
            <a:extLst>
              <a:ext uri="{FF2B5EF4-FFF2-40B4-BE49-F238E27FC236}">
                <a16:creationId xmlns:a16="http://schemas.microsoft.com/office/drawing/2014/main" id="{805C69C6-46EE-FBFE-3EC5-4A95C5C60DF3}"/>
              </a:ext>
            </a:extLst>
          </p:cNvPr>
          <p:cNvGraphicFramePr>
            <a:graphicFrameLocks noGrp="1"/>
          </p:cNvGraphicFramePr>
          <p:nvPr/>
        </p:nvGraphicFramePr>
        <p:xfrm>
          <a:off x="6095999" y="2585875"/>
          <a:ext cx="5360873" cy="3609818"/>
        </p:xfrm>
        <a:graphic>
          <a:graphicData uri="http://schemas.openxmlformats.org/drawingml/2006/table">
            <a:tbl>
              <a:tblPr bandRow="1"/>
              <a:tblGrid>
                <a:gridCol w="1336744">
                  <a:extLst>
                    <a:ext uri="{9D8B030D-6E8A-4147-A177-3AD203B41FA5}">
                      <a16:colId xmlns:a16="http://schemas.microsoft.com/office/drawing/2014/main" val="3236551118"/>
                    </a:ext>
                  </a:extLst>
                </a:gridCol>
                <a:gridCol w="1589001">
                  <a:extLst>
                    <a:ext uri="{9D8B030D-6E8A-4147-A177-3AD203B41FA5}">
                      <a16:colId xmlns:a16="http://schemas.microsoft.com/office/drawing/2014/main" val="797168629"/>
                    </a:ext>
                  </a:extLst>
                </a:gridCol>
                <a:gridCol w="1316192">
                  <a:extLst>
                    <a:ext uri="{9D8B030D-6E8A-4147-A177-3AD203B41FA5}">
                      <a16:colId xmlns:a16="http://schemas.microsoft.com/office/drawing/2014/main" val="3901351372"/>
                    </a:ext>
                  </a:extLst>
                </a:gridCol>
                <a:gridCol w="1118936">
                  <a:extLst>
                    <a:ext uri="{9D8B030D-6E8A-4147-A177-3AD203B41FA5}">
                      <a16:colId xmlns:a16="http://schemas.microsoft.com/office/drawing/2014/main" val="3475477789"/>
                    </a:ext>
                  </a:extLst>
                </a:gridCol>
              </a:tblGrid>
              <a:tr h="385928">
                <a:tc gridSpan="2">
                  <a:txBody>
                    <a:bodyPr/>
                    <a:lstStyle/>
                    <a:p>
                      <a:pPr algn="ctr"/>
                      <a:r>
                        <a:rPr kumimoji="1" lang="ja-JP" altLang="en-US" sz="1400" b="1" i="0">
                          <a:solidFill>
                            <a:schemeClr val="bg1"/>
                          </a:solidFill>
                          <a:latin typeface="Meiryo" panose="020B0604030504040204" pitchFamily="34" charset="-128"/>
                          <a:ea typeface="Meiryo" panose="020B0604030504040204" pitchFamily="34" charset="-128"/>
                        </a:rPr>
                        <a:t>ターゲティング</a:t>
                      </a:r>
                    </a:p>
                  </a:txBody>
                  <a:tcPr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solidFill>
                  </a:tcPr>
                </a:tc>
                <a:tc hMerge="1">
                  <a:txBody>
                    <a:bodyPr/>
                    <a:lstStyle/>
                    <a:p>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p>
                      <a:pPr algn="ctr"/>
                      <a:r>
                        <a:rPr kumimoji="1" lang="ja-JP" altLang="en-US" sz="1400" b="1" i="0">
                          <a:solidFill>
                            <a:schemeClr val="bg1"/>
                          </a:solidFill>
                          <a:latin typeface="Meiryo"/>
                          <a:ea typeface="Meiryo"/>
                        </a:rPr>
                        <a:t>統合前</a:t>
                      </a:r>
                      <a:endParaRPr kumimoji="1" lang="en-US" altLang="ja-JP" sz="1400" b="1" i="0">
                        <a:solidFill>
                          <a:schemeClr val="bg1"/>
                        </a:solidFill>
                        <a:latin typeface="Meiryo"/>
                        <a:ea typeface="Meiryo"/>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i="0">
                          <a:solidFill>
                            <a:schemeClr val="bg1"/>
                          </a:solidFill>
                          <a:latin typeface="Meiryo"/>
                          <a:ea typeface="Meiryo"/>
                        </a:rPr>
                        <a:t>統合後</a:t>
                      </a:r>
                      <a:endParaRPr kumimoji="1" lang="en-US" altLang="ja-JP" sz="1400" b="1" i="0" err="1">
                        <a:solidFill>
                          <a:schemeClr val="bg1"/>
                        </a:solidFill>
                        <a:latin typeface="Meiryo"/>
                        <a:ea typeface="Meiryo"/>
                      </a:endParaRPr>
                    </a:p>
                  </a:txBody>
                  <a:tcPr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2558123072"/>
                  </a:ext>
                </a:extLst>
              </a:tr>
              <a:tr h="152410">
                <a:tc rowSpan="3">
                  <a:txBody>
                    <a:bodyPr/>
                    <a:lstStyle/>
                    <a:p>
                      <a:pPr algn="ctr">
                        <a:buNone/>
                      </a:pPr>
                      <a:r>
                        <a:rPr lang="ja-JP" altLang="en-US" sz="1200">
                          <a:solidFill>
                            <a:schemeClr val="bg1"/>
                          </a:solidFill>
                          <a:latin typeface="メイリオ" panose="020B0604030504040204" pitchFamily="50" charset="-128"/>
                          <a:ea typeface="メイリオ" panose="020B0604030504040204" pitchFamily="50" charset="-128"/>
                        </a:rPr>
                        <a:t>オーディエンスリスト（配信）</a:t>
                      </a:r>
                    </a:p>
                  </a:txBody>
                  <a:tcPr anchor="ctr">
                    <a:lnL w="12700" cmpd="sng">
                      <a:solidFill>
                        <a:srgbClr val="FFFFFF"/>
                      </a:solidFill>
                    </a:lnL>
                    <a:lnR w="1270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a:solidFill>
                            <a:schemeClr val="bg1"/>
                          </a:solidFill>
                          <a:latin typeface="メイリオ" panose="020B0604030504040204" pitchFamily="50" charset="-128"/>
                          <a:ea typeface="メイリオ" panose="020B0604030504040204" pitchFamily="50" charset="-128"/>
                        </a:rPr>
                        <a:t>共通オーディエンス（興味関心など）</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solidFill>
                      <a:srgbClr val="000048">
                        <a:alpha val="60000"/>
                      </a:srgbClr>
                    </a:solidFill>
                  </a:tcPr>
                </a:tc>
                <a:tc>
                  <a:txBody>
                    <a:bodyPr/>
                    <a:lstStyle/>
                    <a:p>
                      <a:pPr algn="ctr">
                        <a:buNone/>
                      </a:pPr>
                      <a:r>
                        <a:rPr lang="en-US" altLang="ja-JP" sz="1200">
                          <a:solidFill>
                            <a:schemeClr val="tx1">
                              <a:lumMod val="95000"/>
                              <a:lumOff val="5000"/>
                            </a:schemeClr>
                          </a:solidFill>
                          <a:latin typeface="メイリオ" panose="020B0604030504040204" pitchFamily="50" charset="-128"/>
                          <a:ea typeface="メイリオ" panose="020B0604030504040204" pitchFamily="50" charset="-128"/>
                        </a:rPr>
                        <a:t>1.80</a:t>
                      </a:r>
                    </a:p>
                  </a:txBody>
                  <a:tcPr anchor="ctr">
                    <a:lnL w="1270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marL="0" algn="ctr" defTabSz="914400" rtl="0" eaLnBrk="1" latinLnBrk="0" hangingPunct="1">
                        <a:buNone/>
                      </a:pPr>
                      <a:r>
                        <a:rPr kumimoji="1" lang="en-US" altLang="ja-JP" sz="1200" b="1" kern="1200">
                          <a:solidFill>
                            <a:srgbClr val="002AFF"/>
                          </a:solidFill>
                          <a:effectLst/>
                          <a:latin typeface="メイリオ" panose="020B0604030504040204" pitchFamily="50" charset="-128"/>
                          <a:ea typeface="メイリオ" panose="020B0604030504040204" pitchFamily="50" charset="-128"/>
                          <a:cs typeface="+mn-cs"/>
                        </a:rPr>
                        <a:t>1.50</a:t>
                      </a:r>
                    </a:p>
                  </a:txBody>
                  <a:tcPr anchor="ctr">
                    <a:lnL w="12700" cap="flat" cmpd="sng" algn="ctr">
                      <a:solidFill>
                        <a:srgbClr val="FFFFFF"/>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167175848"/>
                  </a:ext>
                </a:extLst>
              </a:tr>
              <a:tr h="0">
                <a:tc vMerge="1">
                  <a:txBody>
                    <a:bodyPr/>
                    <a:lstStyle/>
                    <a:p>
                      <a:endParaRPr/>
                    </a:p>
                  </a:txBody>
                  <a:tcPr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48"/>
                    </a:solidFill>
                  </a:tcPr>
                </a:tc>
                <a:tc>
                  <a:txBody>
                    <a:bodyPr/>
                    <a:lstStyle/>
                    <a:p>
                      <a:pPr algn="ctr">
                        <a:buNone/>
                      </a:pPr>
                      <a:r>
                        <a:rPr lang="ja-JP" altLang="en-US" sz="1200">
                          <a:solidFill>
                            <a:schemeClr val="bg1"/>
                          </a:solidFill>
                          <a:latin typeface="メイリオ" panose="020B0604030504040204" pitchFamily="50" charset="-128"/>
                          <a:ea typeface="メイリオ" panose="020B0604030504040204" pitchFamily="50" charset="-128"/>
                        </a:rPr>
                        <a:t>ヤフー提供</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0048">
                        <a:alpha val="60000"/>
                      </a:srgbClr>
                    </a:solidFill>
                  </a:tcPr>
                </a:tc>
                <a:tc>
                  <a:txBody>
                    <a:bodyPr/>
                    <a:lstStyle/>
                    <a:p>
                      <a:pPr algn="ctr">
                        <a:buNone/>
                      </a:pPr>
                      <a:r>
                        <a:rPr lang="en-US" altLang="ja-JP" sz="1200">
                          <a:solidFill>
                            <a:schemeClr val="tx1">
                              <a:lumMod val="95000"/>
                              <a:lumOff val="5000"/>
                            </a:schemeClr>
                          </a:solidFill>
                          <a:latin typeface="メイリオ" panose="020B0604030504040204" pitchFamily="50" charset="-128"/>
                          <a:ea typeface="メイリオ" panose="020B0604030504040204" pitchFamily="50" charset="-128"/>
                        </a:rPr>
                        <a:t>1.80</a:t>
                      </a:r>
                    </a:p>
                  </a:txBody>
                  <a:tcPr anchor="ctr">
                    <a:lnL w="1270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marL="0" algn="ctr" defTabSz="914400" rtl="0" eaLnBrk="1" latinLnBrk="0" hangingPunct="1">
                        <a:buNone/>
                      </a:pPr>
                      <a:r>
                        <a:rPr kumimoji="1" lang="en-US" altLang="ja-JP" sz="1200" b="1" kern="1200">
                          <a:solidFill>
                            <a:srgbClr val="002AFF"/>
                          </a:solidFill>
                          <a:effectLst/>
                          <a:latin typeface="メイリオ" panose="020B0604030504040204" pitchFamily="50" charset="-128"/>
                          <a:ea typeface="メイリオ" panose="020B0604030504040204" pitchFamily="50" charset="-128"/>
                          <a:cs typeface="+mn-cs"/>
                        </a:rPr>
                        <a:t>1.50</a:t>
                      </a:r>
                    </a:p>
                  </a:txBody>
                  <a:tcPr anchor="ctr">
                    <a:lnL w="12700" cap="flat" cmpd="sng" algn="ctr">
                      <a:solidFill>
                        <a:srgbClr val="FFFFFF"/>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70906343"/>
                  </a:ext>
                </a:extLst>
              </a:tr>
              <a:tr h="152410">
                <a:tc vMerge="1">
                  <a:txBody>
                    <a:bodyPr/>
                    <a:lstStyle/>
                    <a:p>
                      <a:endParaRPr/>
                    </a:p>
                  </a:txBody>
                  <a:tcPr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48"/>
                    </a:solidFill>
                  </a:tcPr>
                </a:tc>
                <a:tc>
                  <a:txBody>
                    <a:bodyPr/>
                    <a:lstStyle/>
                    <a:p>
                      <a:pPr algn="ctr">
                        <a:buNone/>
                      </a:pPr>
                      <a:r>
                        <a:rPr kumimoji="1" lang="en-US" altLang="ja-JP" sz="1200">
                          <a:solidFill>
                            <a:schemeClr val="bg1"/>
                          </a:solidFill>
                          <a:latin typeface="メイリオ" panose="020B0604030504040204" pitchFamily="50" charset="-128"/>
                          <a:ea typeface="メイリオ" panose="020B0604030504040204" pitchFamily="50" charset="-128"/>
                        </a:rPr>
                        <a:t>Yahoo! Audience Discovery</a:t>
                      </a:r>
                      <a:endParaRPr lang="ja-JP" altLang="en-US" sz="1200">
                        <a:solidFill>
                          <a:schemeClr val="bg1"/>
                        </a:solidFill>
                        <a:latin typeface="メイリオ" panose="020B0604030504040204" pitchFamily="50" charset="-128"/>
                        <a:ea typeface="メイリオ" panose="020B0604030504040204" pitchFamily="50" charset="-128"/>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0048">
                        <a:alpha val="60000"/>
                      </a:srgbClr>
                    </a:solidFill>
                  </a:tcPr>
                </a:tc>
                <a:tc>
                  <a:txBody>
                    <a:bodyPr/>
                    <a:lstStyle/>
                    <a:p>
                      <a:pPr algn="ctr">
                        <a:buNone/>
                      </a:pPr>
                      <a:r>
                        <a:rPr lang="en-US" altLang="ja-JP" sz="1200">
                          <a:solidFill>
                            <a:schemeClr val="tx1">
                              <a:lumMod val="95000"/>
                              <a:lumOff val="5000"/>
                            </a:schemeClr>
                          </a:solidFill>
                          <a:latin typeface="メイリオ" panose="020B0604030504040204" pitchFamily="50" charset="-128"/>
                          <a:ea typeface="メイリオ" panose="020B0604030504040204" pitchFamily="50" charset="-128"/>
                        </a:rPr>
                        <a:t>2.00</a:t>
                      </a:r>
                    </a:p>
                  </a:txBody>
                  <a:tcPr anchor="ctr">
                    <a:lnL w="1270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marL="0" algn="ctr" defTabSz="914400" rtl="0" eaLnBrk="1" latinLnBrk="0" hangingPunct="1">
                        <a:buNone/>
                      </a:pPr>
                      <a:r>
                        <a:rPr kumimoji="1" lang="en-US" altLang="ja-JP" sz="1200" b="1" kern="1200">
                          <a:solidFill>
                            <a:srgbClr val="002AFF"/>
                          </a:solidFill>
                          <a:effectLst/>
                          <a:latin typeface="メイリオ" panose="020B0604030504040204" pitchFamily="50" charset="-128"/>
                          <a:ea typeface="メイリオ" panose="020B0604030504040204" pitchFamily="50" charset="-128"/>
                          <a:cs typeface="+mn-cs"/>
                        </a:rPr>
                        <a:t>1.50</a:t>
                      </a:r>
                    </a:p>
                  </a:txBody>
                  <a:tcPr anchor="ctr">
                    <a:lnL w="12700" cap="flat" cmpd="sng" algn="ctr">
                      <a:solidFill>
                        <a:srgbClr val="FFFFFF"/>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4055488764"/>
                  </a:ext>
                </a:extLst>
              </a:tr>
              <a:tr h="152410">
                <a:tc rowSpan="3">
                  <a:txBody>
                    <a:bodyPr/>
                    <a:lstStyle/>
                    <a:p>
                      <a:pPr algn="ctr">
                        <a:buNone/>
                      </a:pPr>
                      <a:r>
                        <a:rPr lang="ja-JP" altLang="en-US" sz="1200">
                          <a:solidFill>
                            <a:schemeClr val="bg1"/>
                          </a:solidFill>
                          <a:latin typeface="メイリオ" panose="020B0604030504040204" pitchFamily="50" charset="-128"/>
                          <a:ea typeface="メイリオ" panose="020B0604030504040204" pitchFamily="50" charset="-128"/>
                        </a:rPr>
                        <a:t>オーディエンスリスト（除外）</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p>
                      <a:pPr algn="ctr">
                        <a:buNone/>
                      </a:pPr>
                      <a:r>
                        <a:rPr lang="ja-JP" altLang="en-US" sz="1200">
                          <a:solidFill>
                            <a:schemeClr val="bg1"/>
                          </a:solidFill>
                          <a:latin typeface="メイリオ" panose="020B0604030504040204" pitchFamily="50" charset="-128"/>
                          <a:ea typeface="メイリオ" panose="020B0604030504040204" pitchFamily="50" charset="-128"/>
                        </a:rPr>
                        <a:t>共通オーディエンス（興味関心など）</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buNone/>
                      </a:pPr>
                      <a:r>
                        <a:rPr lang="en-US" altLang="ja-JP" sz="1200">
                          <a:solidFill>
                            <a:schemeClr val="tx1">
                              <a:lumMod val="95000"/>
                              <a:lumOff val="5000"/>
                            </a:schemeClr>
                          </a:solidFill>
                          <a:latin typeface="メイリオ" panose="020B0604030504040204" pitchFamily="50" charset="-128"/>
                          <a:ea typeface="メイリオ" panose="020B0604030504040204" pitchFamily="50" charset="-128"/>
                        </a:rPr>
                        <a:t>1.20</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a:txBody>
                    <a:bodyPr/>
                    <a:lstStyle/>
                    <a:p>
                      <a:pPr algn="ctr">
                        <a:buNone/>
                      </a:pPr>
                      <a:r>
                        <a:rPr lang="en-US" altLang="ja-JP" sz="1200" b="1">
                          <a:solidFill>
                            <a:srgbClr val="002AFF"/>
                          </a:solidFill>
                          <a:effectLst/>
                          <a:latin typeface="メイリオ" panose="020B0604030504040204" pitchFamily="50" charset="-128"/>
                          <a:ea typeface="メイリオ" panose="020B0604030504040204" pitchFamily="50" charset="-128"/>
                        </a:rPr>
                        <a:t>1.10</a:t>
                      </a:r>
                      <a:endParaRPr lang="ja-JP" altLang="en-US" sz="1200">
                        <a:solidFill>
                          <a:srgbClr val="002AFF"/>
                        </a:solidFill>
                        <a:latin typeface="メイリオ" panose="020B0604030504040204" pitchFamily="50" charset="-128"/>
                        <a:ea typeface="メイリオ" panose="020B0604030504040204" pitchFamily="50" charset="-128"/>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4187291441"/>
                  </a:ext>
                </a:extLst>
              </a:tr>
              <a:tr h="0">
                <a:tc vMerge="1">
                  <a:txBody>
                    <a:bodyPr/>
                    <a:lstStyle/>
                    <a:p>
                      <a:endParaRPr/>
                    </a:p>
                  </a:txBody>
                  <a:tcPr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p>
                      <a:pPr algn="ctr">
                        <a:buNone/>
                      </a:pPr>
                      <a:r>
                        <a:rPr lang="ja-JP" altLang="en-US" sz="1200">
                          <a:solidFill>
                            <a:schemeClr val="bg1"/>
                          </a:solidFill>
                          <a:latin typeface="メイリオ" panose="020B0604030504040204" pitchFamily="50" charset="-128"/>
                          <a:ea typeface="メイリオ" panose="020B0604030504040204" pitchFamily="50" charset="-128"/>
                        </a:rPr>
                        <a:t>ヤフー提供</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buNone/>
                      </a:pPr>
                      <a:r>
                        <a:rPr lang="en-US" altLang="ja-JP" sz="1200">
                          <a:solidFill>
                            <a:schemeClr val="tx1">
                              <a:lumMod val="95000"/>
                              <a:lumOff val="5000"/>
                            </a:schemeClr>
                          </a:solidFill>
                          <a:latin typeface="メイリオ" panose="020B0604030504040204" pitchFamily="50" charset="-128"/>
                          <a:ea typeface="メイリオ" panose="020B0604030504040204" pitchFamily="50" charset="-128"/>
                        </a:rPr>
                        <a:t>1.20</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a:txBody>
                    <a:bodyPr/>
                    <a:lstStyle/>
                    <a:p>
                      <a:pPr algn="ctr">
                        <a:buNone/>
                      </a:pPr>
                      <a:r>
                        <a:rPr lang="en-US" altLang="ja-JP" sz="1200" b="1">
                          <a:solidFill>
                            <a:srgbClr val="002AFF"/>
                          </a:solidFill>
                          <a:effectLst/>
                          <a:latin typeface="メイリオ" panose="020B0604030504040204" pitchFamily="50" charset="-128"/>
                          <a:ea typeface="メイリオ" panose="020B0604030504040204" pitchFamily="50" charset="-128"/>
                        </a:rPr>
                        <a:t>1.10</a:t>
                      </a:r>
                      <a:endParaRPr lang="ja-JP" altLang="en-US" sz="1200">
                        <a:solidFill>
                          <a:srgbClr val="002AFF"/>
                        </a:solidFill>
                        <a:latin typeface="メイリオ" panose="020B0604030504040204" pitchFamily="50" charset="-128"/>
                        <a:ea typeface="メイリオ" panose="020B0604030504040204" pitchFamily="50" charset="-128"/>
                      </a:endParaRPr>
                    </a:p>
                  </a:txBody>
                  <a:tcPr anchor="ctr">
                    <a:lnL w="12700" cap="flat" cmpd="sng" algn="ctr">
                      <a:solidFill>
                        <a:srgbClr val="FFFFFF"/>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1649860245"/>
                  </a:ext>
                </a:extLst>
              </a:tr>
              <a:tr h="152410">
                <a:tc vMerge="1">
                  <a:txBody>
                    <a:bodyPr/>
                    <a:lstStyle/>
                    <a:p>
                      <a:endParaRPr/>
                    </a:p>
                  </a:txBody>
                  <a:tcPr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p>
                      <a:pPr algn="ctr">
                        <a:buNone/>
                      </a:pPr>
                      <a:r>
                        <a:rPr kumimoji="1" lang="en-US" altLang="ja-JP" sz="1200">
                          <a:solidFill>
                            <a:schemeClr val="bg1"/>
                          </a:solidFill>
                          <a:latin typeface="メイリオ" panose="020B0604030504040204" pitchFamily="50" charset="-128"/>
                          <a:ea typeface="メイリオ" panose="020B0604030504040204" pitchFamily="50" charset="-128"/>
                        </a:rPr>
                        <a:t>Yahoo! Audience Discovery</a:t>
                      </a:r>
                      <a:endParaRPr lang="ja-JP" altLang="en-US" sz="1200">
                        <a:solidFill>
                          <a:schemeClr val="bg1"/>
                        </a:solidFill>
                        <a:latin typeface="メイリオ" panose="020B0604030504040204" pitchFamily="50" charset="-128"/>
                        <a:ea typeface="メイリオ" panose="020B0604030504040204" pitchFamily="50" charset="-128"/>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buNone/>
                      </a:pPr>
                      <a:r>
                        <a:rPr lang="en-US" altLang="ja-JP" sz="1200">
                          <a:solidFill>
                            <a:schemeClr val="tx1">
                              <a:lumMod val="95000"/>
                              <a:lumOff val="5000"/>
                            </a:schemeClr>
                          </a:solidFill>
                          <a:latin typeface="メイリオ" panose="020B0604030504040204" pitchFamily="50" charset="-128"/>
                          <a:ea typeface="メイリオ" panose="020B0604030504040204" pitchFamily="50" charset="-128"/>
                        </a:rPr>
                        <a:t>1.20</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a:txBody>
                    <a:bodyPr/>
                    <a:lstStyle/>
                    <a:p>
                      <a:pPr algn="ctr">
                        <a:buNone/>
                      </a:pPr>
                      <a:r>
                        <a:rPr lang="en-US" altLang="ja-JP" sz="1200" b="1">
                          <a:solidFill>
                            <a:srgbClr val="002AFF"/>
                          </a:solidFill>
                          <a:effectLst/>
                          <a:latin typeface="メイリオ" panose="020B0604030504040204" pitchFamily="50" charset="-128"/>
                          <a:ea typeface="メイリオ" panose="020B0604030504040204" pitchFamily="50" charset="-128"/>
                        </a:rPr>
                        <a:t>1.10</a:t>
                      </a:r>
                      <a:endParaRPr lang="ja-JP" altLang="en-US" sz="1200">
                        <a:solidFill>
                          <a:srgbClr val="002AFF"/>
                        </a:solidFill>
                        <a:latin typeface="メイリオ" panose="020B0604030504040204" pitchFamily="50" charset="-128"/>
                        <a:ea typeface="メイリオ" panose="020B0604030504040204" pitchFamily="50" charset="-128"/>
                      </a:endParaRPr>
                    </a:p>
                  </a:txBody>
                  <a:tcPr anchor="ctr">
                    <a:lnL w="12700" cap="flat" cmpd="sng" algn="ctr">
                      <a:solidFill>
                        <a:srgbClr val="FFFFFF"/>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2230342987"/>
                  </a:ext>
                </a:extLst>
              </a:tr>
              <a:tr h="389250">
                <a:tc gridSpan="2">
                  <a:txBody>
                    <a:bodyPr/>
                    <a:lstStyle/>
                    <a:p>
                      <a:pPr algn="ctr">
                        <a:buNone/>
                      </a:pPr>
                      <a:r>
                        <a:rPr lang="ja-JP" altLang="en-US" sz="1200">
                          <a:solidFill>
                            <a:schemeClr val="bg1"/>
                          </a:solidFill>
                          <a:latin typeface="メイリオ" panose="020B0604030504040204" pitchFamily="50" charset="-128"/>
                          <a:ea typeface="メイリオ" panose="020B0604030504040204" pitchFamily="50" charset="-128"/>
                        </a:rPr>
                        <a:t>時間帯</a:t>
                      </a:r>
                    </a:p>
                  </a:txBody>
                  <a:tcPr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60000"/>
                      </a:srgbClr>
                    </a:solidFill>
                  </a:tcPr>
                </a:tc>
                <a:tc hMerge="1">
                  <a:txBody>
                    <a:bodyPr/>
                    <a:lstStyle/>
                    <a:p>
                      <a:pPr algn="ctr">
                        <a:buNone/>
                      </a:pPr>
                      <a:endParaRPr lang="ja-JP" altLang="en-US" sz="1200">
                        <a:solidFill>
                          <a:schemeClr val="bg1"/>
                        </a:solidFill>
                        <a:latin typeface="メイリオ" panose="020B0604030504040204" pitchFamily="50" charset="-128"/>
                        <a:ea typeface="メイリオ" panose="020B0604030504040204" pitchFamily="50" charset="-128"/>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buNone/>
                      </a:pPr>
                      <a:r>
                        <a:rPr lang="en-US" altLang="ja-JP" sz="1200">
                          <a:solidFill>
                            <a:schemeClr val="tx1">
                              <a:lumMod val="95000"/>
                              <a:lumOff val="5000"/>
                            </a:schemeClr>
                          </a:solidFill>
                          <a:latin typeface="メイリオ" panose="020B0604030504040204" pitchFamily="50" charset="-128"/>
                          <a:ea typeface="メイリオ" panose="020B0604030504040204" pitchFamily="50" charset="-128"/>
                        </a:rPr>
                        <a:t>1.20</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a:txBody>
                    <a:bodyPr/>
                    <a:lstStyle/>
                    <a:p>
                      <a:pPr algn="ctr">
                        <a:buNone/>
                      </a:pPr>
                      <a:r>
                        <a:rPr lang="en-US" altLang="ja-JP" sz="1200">
                          <a:solidFill>
                            <a:schemeClr val="tx1">
                              <a:lumMod val="95000"/>
                              <a:lumOff val="5000"/>
                            </a:schemeClr>
                          </a:solidFill>
                          <a:latin typeface="メイリオ" panose="020B0604030504040204" pitchFamily="50" charset="-128"/>
                          <a:ea typeface="メイリオ" panose="020B0604030504040204" pitchFamily="50" charset="-128"/>
                        </a:rPr>
                        <a:t>1.20</a:t>
                      </a:r>
                    </a:p>
                  </a:txBody>
                  <a:tcPr anchor="ctr">
                    <a:lnL w="12700" cap="flat" cmpd="sng" algn="ctr">
                      <a:solidFill>
                        <a:srgbClr val="FFFFFF"/>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1383990618"/>
                  </a:ext>
                </a:extLst>
              </a:tr>
              <a:tr h="152410">
                <a:tc gridSpan="2">
                  <a:txBody>
                    <a:bodyPr/>
                    <a:lstStyle/>
                    <a:p>
                      <a:pPr algn="ctr">
                        <a:buNone/>
                      </a:pPr>
                      <a:r>
                        <a:rPr lang="en-US" sz="1200">
                          <a:solidFill>
                            <a:schemeClr val="bg1"/>
                          </a:solidFill>
                          <a:latin typeface="メイリオ" panose="020B0604030504040204" pitchFamily="50" charset="-128"/>
                          <a:ea typeface="メイリオ" panose="020B0604030504040204" pitchFamily="50" charset="-128"/>
                        </a:rPr>
                        <a:t>FQ</a:t>
                      </a:r>
                      <a:r>
                        <a:rPr lang="ja-JP" altLang="en-US" sz="1200">
                          <a:solidFill>
                            <a:schemeClr val="bg1"/>
                          </a:solidFill>
                          <a:latin typeface="メイリオ" panose="020B0604030504040204" pitchFamily="50" charset="-128"/>
                          <a:ea typeface="メイリオ" panose="020B0604030504040204" pitchFamily="50" charset="-128"/>
                        </a:rPr>
                        <a:t>キャップ　</a:t>
                      </a:r>
                    </a:p>
                    <a:p>
                      <a:pPr algn="ctr">
                        <a:buNone/>
                      </a:pPr>
                      <a:r>
                        <a:rPr lang="ja-JP" altLang="en-US" sz="1200">
                          <a:solidFill>
                            <a:schemeClr val="bg1"/>
                          </a:solidFill>
                          <a:latin typeface="メイリオ" panose="020B0604030504040204" pitchFamily="50" charset="-128"/>
                          <a:ea typeface="メイリオ" panose="020B0604030504040204" pitchFamily="50" charset="-128"/>
                        </a:rPr>
                        <a:t>　</a:t>
                      </a:r>
                    </a:p>
                  </a:txBody>
                  <a:tcPr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hMerge="1">
                  <a:txBody>
                    <a:bodyPr/>
                    <a:lstStyle/>
                    <a:p>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buNone/>
                      </a:pPr>
                      <a:r>
                        <a:rPr lang="en-US" altLang="ja-JP" sz="1200">
                          <a:solidFill>
                            <a:schemeClr val="tx1">
                              <a:lumMod val="95000"/>
                              <a:lumOff val="5000"/>
                            </a:schemeClr>
                          </a:solidFill>
                          <a:latin typeface="メイリオ" panose="020B0604030504040204" pitchFamily="50" charset="-128"/>
                          <a:ea typeface="メイリオ" panose="020B0604030504040204" pitchFamily="50" charset="-128"/>
                        </a:rPr>
                        <a:t>2.00</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a:txBody>
                    <a:bodyPr/>
                    <a:lstStyle/>
                    <a:p>
                      <a:pPr algn="ctr">
                        <a:buNone/>
                      </a:pPr>
                      <a:r>
                        <a:rPr kumimoji="1" lang="en-US" altLang="ja-JP" sz="1200" b="1" kern="1200">
                          <a:solidFill>
                            <a:srgbClr val="002AFF"/>
                          </a:solidFill>
                          <a:effectLst/>
                          <a:latin typeface="メイリオ" panose="020B0604030504040204" pitchFamily="50" charset="-128"/>
                          <a:ea typeface="メイリオ" panose="020B0604030504040204" pitchFamily="50" charset="-128"/>
                          <a:cs typeface="+mn-cs"/>
                        </a:rPr>
                        <a:t>1.00</a:t>
                      </a:r>
                    </a:p>
                  </a:txBody>
                  <a:tcPr anchor="ctr">
                    <a:lnL w="12700" cap="flat" cmpd="sng" algn="ctr">
                      <a:solidFill>
                        <a:srgbClr val="FFFFFF"/>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3651884806"/>
                  </a:ext>
                </a:extLst>
              </a:tr>
            </a:tbl>
          </a:graphicData>
        </a:graphic>
      </p:graphicFrame>
    </p:spTree>
    <p:extLst>
      <p:ext uri="{BB962C8B-B14F-4D97-AF65-F5344CB8AC3E}">
        <p14:creationId xmlns:p14="http://schemas.microsoft.com/office/powerpoint/2010/main" val="9509850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テキスト プレースホルダー 1">
            <a:extLst>
              <a:ext uri="{FF2B5EF4-FFF2-40B4-BE49-F238E27FC236}">
                <a16:creationId xmlns:a16="http://schemas.microsoft.com/office/drawing/2014/main" id="{00539713-427F-B104-3E77-1D5565ED5D1B}"/>
              </a:ext>
            </a:extLst>
          </p:cNvPr>
          <p:cNvSpPr txBox="1">
            <a:spLocks noGrp="1"/>
          </p:cNvSpPr>
          <p:nvPr>
            <p:ph type="body" sz="quarter" idx="10"/>
          </p:nvPr>
        </p:nvSpPr>
        <p:spPr>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en-US" altLang="ja-JP" dirty="0">
                <a:solidFill>
                  <a:srgbClr val="000048"/>
                </a:solidFill>
              </a:rPr>
              <a:t>LINE</a:t>
            </a:r>
            <a:r>
              <a:rPr lang="ja-JP" altLang="en-US" dirty="0">
                <a:solidFill>
                  <a:srgbClr val="000048"/>
                </a:solidFill>
              </a:rPr>
              <a:t>ヤフー広告 ディスプレイ広告（予約型）</a:t>
            </a:r>
            <a:endParaRPr lang="en-US" altLang="ja-JP" dirty="0">
              <a:solidFill>
                <a:srgbClr val="000048"/>
              </a:solidFill>
            </a:endParaRPr>
          </a:p>
          <a:p>
            <a:r>
              <a:rPr lang="en-US" altLang="ja-JP" dirty="0">
                <a:solidFill>
                  <a:srgbClr val="000048"/>
                </a:solidFill>
              </a:rPr>
              <a:t>2026</a:t>
            </a:r>
            <a:r>
              <a:rPr lang="ja-JP" altLang="en-US" dirty="0">
                <a:solidFill>
                  <a:srgbClr val="000048"/>
                </a:solidFill>
              </a:rPr>
              <a:t>年</a:t>
            </a:r>
            <a:r>
              <a:rPr lang="en-US" altLang="ja-JP" dirty="0">
                <a:solidFill>
                  <a:srgbClr val="000048"/>
                </a:solidFill>
              </a:rPr>
              <a:t>4</a:t>
            </a:r>
            <a:r>
              <a:rPr lang="ja-JP" altLang="en-US" dirty="0">
                <a:solidFill>
                  <a:srgbClr val="000048"/>
                </a:solidFill>
              </a:rPr>
              <a:t>月</a:t>
            </a:r>
            <a:r>
              <a:rPr lang="en-US" altLang="ja-JP" dirty="0">
                <a:solidFill>
                  <a:srgbClr val="000048"/>
                </a:solidFill>
              </a:rPr>
              <a:t>1</a:t>
            </a:r>
            <a:r>
              <a:rPr lang="ja-JP" altLang="en-US" dirty="0">
                <a:solidFill>
                  <a:srgbClr val="000048"/>
                </a:solidFill>
              </a:rPr>
              <a:t>日掲載開始商品　変更点・お知らせサマリー</a:t>
            </a:r>
          </a:p>
        </p:txBody>
      </p:sp>
      <p:sp>
        <p:nvSpPr>
          <p:cNvPr id="3" name="正方形/長方形 2">
            <a:extLst>
              <a:ext uri="{FF2B5EF4-FFF2-40B4-BE49-F238E27FC236}">
                <a16:creationId xmlns:a16="http://schemas.microsoft.com/office/drawing/2014/main" id="{352250BB-8DD6-7083-677D-6CE67F6F6D01}"/>
              </a:ext>
            </a:extLst>
          </p:cNvPr>
          <p:cNvSpPr/>
          <p:nvPr/>
        </p:nvSpPr>
        <p:spPr>
          <a:xfrm>
            <a:off x="555391" y="1570842"/>
            <a:ext cx="11175398" cy="4866053"/>
          </a:xfrm>
          <a:prstGeom prst="rect">
            <a:avLst/>
          </a:prstGeom>
          <a:solidFill>
            <a:srgbClr val="000048">
              <a:alpha val="9804"/>
            </a:srgbClr>
          </a:solidFill>
          <a:ln w="9525" cap="flat" cmpd="sng" algn="ctr">
            <a:noFill/>
            <a:prstDash val="solid"/>
          </a:ln>
          <a:effectLst/>
        </p:spPr>
        <p:txBody>
          <a:bodyPr rot="0" spcFirstLastPara="0" vertOverflow="overflow" horzOverflow="overflow" vert="horz" wrap="none" lIns="396000" tIns="108000" rIns="90000" bIns="180000" numCol="1" spcCol="0" rtlCol="0" fromWordArt="0" anchor="ctr" anchorCtr="0" forceAA="0" compatLnSpc="1">
            <a:prstTxWarp prst="textNoShape">
              <a:avLst/>
            </a:prstTxWarp>
            <a:noAutofit/>
          </a:bodyPr>
          <a:lstStyle/>
          <a:p>
            <a:endParaRPr lang="en-US" altLang="ja-JP" sz="1600">
              <a:solidFill>
                <a:srgbClr val="0D0D0D"/>
              </a:solidFill>
              <a:latin typeface="メイリオ" panose="020B0604030504040204" pitchFamily="50" charset="-128"/>
              <a:ea typeface="メイリオ" panose="020B0604030504040204" pitchFamily="50" charset="-128"/>
            </a:endParaRPr>
          </a:p>
          <a:p>
            <a:r>
              <a:rPr lang="ja-JP" altLang="en-US" sz="1600" b="1">
                <a:solidFill>
                  <a:srgbClr val="0D0D0D"/>
                </a:solidFill>
                <a:latin typeface="メイリオ" panose="020B0604030504040204" pitchFamily="50" charset="-128"/>
                <a:ea typeface="メイリオ" panose="020B0604030504040204" pitchFamily="50" charset="-128"/>
              </a:rPr>
              <a:t>・ターゲティング項目の変更</a:t>
            </a:r>
            <a:endParaRPr lang="en-US" altLang="ja-JP" sz="1600" b="1">
              <a:solidFill>
                <a:srgbClr val="0D0D0D"/>
              </a:solidFill>
              <a:latin typeface="メイリオ" panose="020B0604030504040204" pitchFamily="50" charset="-128"/>
              <a:ea typeface="メイリオ" panose="020B0604030504040204" pitchFamily="50" charset="-128"/>
            </a:endParaRPr>
          </a:p>
          <a:p>
            <a:r>
              <a:rPr lang="ja-JP" altLang="en-US" sz="1600">
                <a:solidFill>
                  <a:srgbClr val="0D0D0D"/>
                </a:solidFill>
                <a:latin typeface="メイリオ" panose="020B0604030504040204" pitchFamily="50" charset="-128"/>
                <a:ea typeface="メイリオ" panose="020B0604030504040204" pitchFamily="50" charset="-128"/>
              </a:rPr>
              <a:t>　・共通オーディエンスの「除外」が設定可能になります。</a:t>
            </a:r>
            <a:endParaRPr lang="en-US" altLang="ja-JP" sz="1600">
              <a:solidFill>
                <a:srgbClr val="0D0D0D"/>
              </a:solidFill>
              <a:latin typeface="メイリオ" panose="020B0604030504040204" pitchFamily="50" charset="-128"/>
              <a:ea typeface="メイリオ" panose="020B0604030504040204" pitchFamily="50" charset="-128"/>
            </a:endParaRPr>
          </a:p>
          <a:p>
            <a:endParaRPr lang="en-US" altLang="ja-JP" sz="1600">
              <a:solidFill>
                <a:srgbClr val="0D0D0D"/>
              </a:solidFill>
              <a:latin typeface="メイリオ" panose="020B0604030504040204" pitchFamily="50" charset="-128"/>
              <a:ea typeface="メイリオ" panose="020B0604030504040204" pitchFamily="50" charset="-128"/>
            </a:endParaRPr>
          </a:p>
          <a:p>
            <a:r>
              <a:rPr lang="ja-JP" altLang="en-US" sz="1600">
                <a:solidFill>
                  <a:srgbClr val="0D0D0D"/>
                </a:solidFill>
                <a:latin typeface="メイリオ" panose="020B0604030504040204" pitchFamily="50" charset="-128"/>
                <a:ea typeface="メイリオ" panose="020B0604030504040204" pitchFamily="50" charset="-128"/>
              </a:rPr>
              <a:t>　</a:t>
            </a:r>
            <a:endParaRPr lang="en-US" altLang="ja-JP" sz="1600">
              <a:solidFill>
                <a:srgbClr val="0D0D0D"/>
              </a:solidFill>
              <a:latin typeface="メイリオ" panose="020B0604030504040204" pitchFamily="50" charset="-128"/>
              <a:ea typeface="メイリオ" panose="020B0604030504040204" pitchFamily="50" charset="-128"/>
            </a:endParaRPr>
          </a:p>
          <a:p>
            <a:r>
              <a:rPr lang="ja-JP" altLang="en-US" sz="1600">
                <a:solidFill>
                  <a:srgbClr val="0D0D0D"/>
                </a:solidFill>
                <a:latin typeface="メイリオ" panose="020B0604030504040204" pitchFamily="50" charset="-128"/>
                <a:ea typeface="メイリオ" panose="020B0604030504040204" pitchFamily="50" charset="-128"/>
              </a:rPr>
              <a:t>　・オーディエンスリスト（ヤフー提供）のリスト改廃を行いました</a:t>
            </a:r>
            <a:endParaRPr lang="en-US" altLang="ja-JP" sz="1600" b="1">
              <a:solidFill>
                <a:srgbClr val="0D0D0D"/>
              </a:solidFill>
              <a:latin typeface="メイリオ" panose="020B0604030504040204" pitchFamily="50" charset="-128"/>
            </a:endParaRPr>
          </a:p>
          <a:p>
            <a:endParaRPr lang="en-US" altLang="ja-JP" sz="1600" b="1">
              <a:solidFill>
                <a:srgbClr val="0D0D0D"/>
              </a:solidFill>
              <a:latin typeface="メイリオ" panose="020B0604030504040204" pitchFamily="50" charset="-128"/>
            </a:endParaRPr>
          </a:p>
          <a:p>
            <a:endParaRPr lang="en-US" altLang="ja-JP" sz="1600" b="1">
              <a:solidFill>
                <a:srgbClr val="0D0D0D"/>
              </a:solidFill>
              <a:latin typeface="メイリオ" panose="020B0604030504040204" pitchFamily="50" charset="-128"/>
            </a:endParaRPr>
          </a:p>
          <a:p>
            <a:endParaRPr lang="en-US" altLang="ja-JP" sz="1600" b="1">
              <a:solidFill>
                <a:srgbClr val="0D0D0D"/>
              </a:solidFill>
              <a:latin typeface="メイリオ" panose="020B0604030504040204" pitchFamily="50" charset="-128"/>
            </a:endParaRPr>
          </a:p>
          <a:p>
            <a:endParaRPr lang="en-US" altLang="ja-JP" sz="1600" b="1">
              <a:solidFill>
                <a:srgbClr val="0D0D0D"/>
              </a:solidFill>
              <a:latin typeface="メイリオ" panose="020B0604030504040204" pitchFamily="50" charset="-128"/>
            </a:endParaRPr>
          </a:p>
          <a:p>
            <a:endParaRPr lang="en-US" altLang="ja-JP" sz="1600" b="1">
              <a:solidFill>
                <a:srgbClr val="0D0D0D"/>
              </a:solidFill>
              <a:latin typeface="メイリオ" panose="020B0604030504040204" pitchFamily="50" charset="-128"/>
            </a:endParaRPr>
          </a:p>
          <a:p>
            <a:endParaRPr lang="en-US" altLang="ja-JP" sz="1600" b="1">
              <a:solidFill>
                <a:srgbClr val="0D0D0D"/>
              </a:solidFill>
              <a:latin typeface="メイリオ" panose="020B0604030504040204" pitchFamily="50" charset="-128"/>
            </a:endParaRPr>
          </a:p>
          <a:p>
            <a:endParaRPr lang="en-US" altLang="ja-JP" sz="1600" b="1">
              <a:solidFill>
                <a:srgbClr val="0D0D0D"/>
              </a:solidFill>
              <a:latin typeface="メイリオ" panose="020B0604030504040204" pitchFamily="50" charset="-128"/>
            </a:endParaRPr>
          </a:p>
          <a:p>
            <a:endParaRPr lang="en-US" altLang="ja-JP" sz="1600" b="1">
              <a:solidFill>
                <a:srgbClr val="0D0D0D"/>
              </a:solidFill>
              <a:latin typeface="メイリオ" panose="020B0604030504040204" pitchFamily="50" charset="-128"/>
            </a:endParaRPr>
          </a:p>
          <a:p>
            <a:endParaRPr lang="en-US" altLang="ja-JP" sz="1600" b="1">
              <a:solidFill>
                <a:srgbClr val="0D0D0D"/>
              </a:solidFill>
              <a:latin typeface="メイリオ" panose="020B0604030504040204" pitchFamily="50" charset="-128"/>
            </a:endParaRPr>
          </a:p>
          <a:p>
            <a:endParaRPr lang="en-US" altLang="ja-JP" sz="1600" b="1">
              <a:solidFill>
                <a:srgbClr val="0D0D0D"/>
              </a:solidFill>
              <a:latin typeface="メイリオ" panose="020B0604030504040204" pitchFamily="50" charset="-128"/>
            </a:endParaRPr>
          </a:p>
          <a:p>
            <a:endParaRPr lang="en-US" altLang="ja-JP" sz="1600" b="1">
              <a:solidFill>
                <a:srgbClr val="0D0D0D"/>
              </a:solidFill>
              <a:latin typeface="メイリオ" panose="020B0604030504040204" pitchFamily="50" charset="-128"/>
            </a:endParaRPr>
          </a:p>
          <a:p>
            <a:endParaRPr lang="en-US" altLang="ja-JP" sz="1600">
              <a:solidFill>
                <a:srgbClr val="0D0D0D"/>
              </a:solidFill>
              <a:latin typeface="メイリオ" panose="020B0604030504040204" pitchFamily="50" charset="-128"/>
            </a:endParaRPr>
          </a:p>
        </p:txBody>
      </p:sp>
      <p:sp>
        <p:nvSpPr>
          <p:cNvPr id="4" name="1 つの角を丸めた四角形 22">
            <a:extLst>
              <a:ext uri="{FF2B5EF4-FFF2-40B4-BE49-F238E27FC236}">
                <a16:creationId xmlns:a16="http://schemas.microsoft.com/office/drawing/2014/main" id="{982C9584-4299-CA1B-FC00-514B367CA720}"/>
              </a:ext>
            </a:extLst>
          </p:cNvPr>
          <p:cNvSpPr/>
          <p:nvPr/>
        </p:nvSpPr>
        <p:spPr>
          <a:xfrm>
            <a:off x="555391" y="989945"/>
            <a:ext cx="8321471" cy="580897"/>
          </a:xfrm>
          <a:prstGeom prst="round1Rect">
            <a:avLst/>
          </a:prstGeom>
          <a:solidFill>
            <a:srgbClr val="02004A"/>
          </a:solidFill>
          <a:ln w="9525">
            <a:noFill/>
          </a:ln>
          <a:effectLst>
            <a:outerShdw dist="25400" algn="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r>
              <a:rPr lang="en-US" altLang="ja-JP" b="1">
                <a:latin typeface="Meiryo"/>
                <a:ea typeface="Meiryo"/>
              </a:rPr>
              <a:t>2</a:t>
            </a:r>
            <a:r>
              <a:rPr lang="ja-JP" altLang="en-US" b="1">
                <a:latin typeface="Meiryo"/>
                <a:ea typeface="Meiryo"/>
              </a:rPr>
              <a:t>．予約型商品全体にかかわる変更</a:t>
            </a:r>
          </a:p>
        </p:txBody>
      </p:sp>
      <p:graphicFrame>
        <p:nvGraphicFramePr>
          <p:cNvPr id="6" name="表 5">
            <a:extLst>
              <a:ext uri="{FF2B5EF4-FFF2-40B4-BE49-F238E27FC236}">
                <a16:creationId xmlns:a16="http://schemas.microsoft.com/office/drawing/2014/main" id="{20BA5276-715C-9838-4DCF-70E9A3F96B5B}"/>
              </a:ext>
            </a:extLst>
          </p:cNvPr>
          <p:cNvGraphicFramePr>
            <a:graphicFrameLocks noGrp="1"/>
          </p:cNvGraphicFramePr>
          <p:nvPr/>
        </p:nvGraphicFramePr>
        <p:xfrm>
          <a:off x="913977" y="3371497"/>
          <a:ext cx="3898652" cy="1889303"/>
        </p:xfrm>
        <a:graphic>
          <a:graphicData uri="http://schemas.openxmlformats.org/drawingml/2006/table">
            <a:tbl>
              <a:tblPr bandRow="1"/>
              <a:tblGrid>
                <a:gridCol w="3898652">
                  <a:extLst>
                    <a:ext uri="{9D8B030D-6E8A-4147-A177-3AD203B41FA5}">
                      <a16:colId xmlns:a16="http://schemas.microsoft.com/office/drawing/2014/main" val="3901351372"/>
                    </a:ext>
                  </a:extLst>
                </a:gridCol>
              </a:tblGrid>
              <a:tr h="563203">
                <a:tc>
                  <a:txBody>
                    <a:bodyPr/>
                    <a:lstStyle/>
                    <a:p>
                      <a:pPr algn="ctr"/>
                      <a:r>
                        <a:rPr kumimoji="1" lang="ja-JP" altLang="en-US" sz="1400" b="1" i="0">
                          <a:solidFill>
                            <a:schemeClr val="bg1"/>
                          </a:solidFill>
                          <a:latin typeface="Meiryo"/>
                          <a:ea typeface="Meiryo"/>
                        </a:rPr>
                        <a:t>廃止リスト</a:t>
                      </a:r>
                      <a:endParaRPr kumimoji="1" lang="en-US" altLang="ja-JP" sz="1400" b="1" i="0">
                        <a:solidFill>
                          <a:schemeClr val="bg1"/>
                        </a:solidFill>
                        <a:latin typeface="Meiryo"/>
                        <a:ea typeface="Meiryo"/>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2558123072"/>
                  </a:ext>
                </a:extLst>
              </a:tr>
              <a:tr h="306354">
                <a:tc>
                  <a:txBody>
                    <a:bodyPr/>
                    <a:lstStyle/>
                    <a:p>
                      <a:pPr algn="ctr">
                        <a:buNone/>
                      </a:pPr>
                      <a:r>
                        <a:rPr lang="ja-JP" altLang="en-US" sz="1200">
                          <a:solidFill>
                            <a:schemeClr val="tx1">
                              <a:lumMod val="95000"/>
                              <a:lumOff val="5000"/>
                            </a:schemeClr>
                          </a:solidFill>
                          <a:latin typeface="メイリオ" panose="020B0604030504040204" pitchFamily="50" charset="-128"/>
                          <a:ea typeface="+mn-ea"/>
                        </a:rPr>
                        <a:t>メディア視聴ターゲティング</a:t>
                      </a:r>
                      <a:endParaRPr lang="en-US" altLang="ja-JP" sz="1200">
                        <a:solidFill>
                          <a:schemeClr val="tx1">
                            <a:lumMod val="95000"/>
                            <a:lumOff val="5000"/>
                          </a:schemeClr>
                        </a:solidFill>
                        <a:latin typeface="メイリオ" panose="020B0604030504040204" pitchFamily="50" charset="-128"/>
                        <a:ea typeface="メイリオ" panose="020B0604030504040204" pitchFamily="50" charset="-128"/>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1545321733"/>
                  </a:ext>
                </a:extLst>
              </a:tr>
              <a:tr h="323373">
                <a:tc>
                  <a:txBody>
                    <a:bodyPr/>
                    <a:lstStyle/>
                    <a:p>
                      <a:pPr algn="ctr" fontAlgn="t">
                        <a:buNone/>
                      </a:pPr>
                      <a:r>
                        <a:rPr lang="ja-JP" altLang="en-US" sz="1200">
                          <a:solidFill>
                            <a:schemeClr val="tx1">
                              <a:lumMod val="95000"/>
                              <a:lumOff val="5000"/>
                            </a:schemeClr>
                          </a:solidFill>
                          <a:effectLst/>
                          <a:latin typeface="メイリオ" panose="020B0604030504040204" pitchFamily="50" charset="-128"/>
                          <a:ea typeface="+mn-ea"/>
                        </a:rPr>
                        <a:t>ファンターゲティング</a:t>
                      </a:r>
                      <a:endParaRPr lang="en-US" altLang="ja-JP" sz="1200">
                        <a:solidFill>
                          <a:schemeClr val="tx1">
                            <a:lumMod val="95000"/>
                            <a:lumOff val="5000"/>
                          </a:schemeClr>
                        </a:solidFill>
                        <a:effectLst/>
                        <a:latin typeface="メイリオ" panose="020B0604030504040204" pitchFamily="50" charset="-128"/>
                        <a:ea typeface="メイリオ" panose="020B0604030504040204" pitchFamily="50" charset="-128"/>
                      </a:endParaRPr>
                    </a:p>
                  </a:txBody>
                  <a:tcPr marL="76200" marR="76200" marT="53340" marB="533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4187291441"/>
                  </a:ext>
                </a:extLst>
              </a:tr>
              <a:tr h="373000">
                <a:tc>
                  <a:txBody>
                    <a:bodyPr/>
                    <a:lstStyle/>
                    <a:p>
                      <a:pPr algn="ctr" fontAlgn="t">
                        <a:buNone/>
                      </a:pPr>
                      <a:r>
                        <a:rPr lang="ja-JP" altLang="en-US" sz="1200">
                          <a:solidFill>
                            <a:schemeClr val="tx1">
                              <a:lumMod val="95000"/>
                              <a:lumOff val="5000"/>
                            </a:schemeClr>
                          </a:solidFill>
                          <a:effectLst/>
                          <a:latin typeface="メイリオ" panose="020B0604030504040204" pitchFamily="50" charset="-128"/>
                          <a:ea typeface="+mn-ea"/>
                        </a:rPr>
                        <a:t>チラシ非閲覧ターゲティング</a:t>
                      </a:r>
                      <a:endParaRPr lang="en-US" altLang="ja-JP" sz="1200">
                        <a:solidFill>
                          <a:schemeClr val="tx1">
                            <a:lumMod val="95000"/>
                            <a:lumOff val="5000"/>
                          </a:schemeClr>
                        </a:solidFill>
                        <a:effectLst/>
                        <a:latin typeface="メイリオ" panose="020B0604030504040204" pitchFamily="50" charset="-128"/>
                        <a:ea typeface="メイリオ" panose="020B0604030504040204" pitchFamily="50" charset="-128"/>
                      </a:endParaRPr>
                    </a:p>
                  </a:txBody>
                  <a:tcPr marL="76200" marR="76200" marT="53340" marB="533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1649860245"/>
                  </a:ext>
                </a:extLst>
              </a:tr>
              <a:tr h="323373">
                <a:tc>
                  <a:txBody>
                    <a:bodyPr/>
                    <a:lstStyle/>
                    <a:p>
                      <a:pPr algn="ctr" fontAlgn="t">
                        <a:buNone/>
                      </a:pPr>
                      <a:r>
                        <a:rPr lang="en-US" altLang="ja-JP" sz="1200">
                          <a:solidFill>
                            <a:schemeClr val="tx1">
                              <a:lumMod val="95000"/>
                              <a:lumOff val="5000"/>
                            </a:schemeClr>
                          </a:solidFill>
                          <a:effectLst/>
                          <a:latin typeface="メイリオ" panose="020B0604030504040204" pitchFamily="50" charset="-128"/>
                          <a:ea typeface="+mn-ea"/>
                        </a:rPr>
                        <a:t>SDGs</a:t>
                      </a:r>
                      <a:r>
                        <a:rPr lang="ja-JP" altLang="en-US" sz="1200">
                          <a:solidFill>
                            <a:schemeClr val="tx1">
                              <a:lumMod val="95000"/>
                              <a:lumOff val="5000"/>
                            </a:schemeClr>
                          </a:solidFill>
                          <a:effectLst/>
                          <a:latin typeface="メイリオ" panose="020B0604030504040204" pitchFamily="50" charset="-128"/>
                          <a:ea typeface="+mn-ea"/>
                        </a:rPr>
                        <a:t>ターゲティング</a:t>
                      </a:r>
                      <a:endParaRPr lang="en-US" altLang="ja-JP" sz="1200">
                        <a:solidFill>
                          <a:schemeClr val="tx1">
                            <a:lumMod val="95000"/>
                            <a:lumOff val="5000"/>
                          </a:schemeClr>
                        </a:solidFill>
                        <a:effectLst/>
                        <a:latin typeface="メイリオ" panose="020B0604030504040204" pitchFamily="50" charset="-128"/>
                        <a:ea typeface="メイリオ" panose="020B0604030504040204" pitchFamily="50" charset="-128"/>
                      </a:endParaRPr>
                    </a:p>
                  </a:txBody>
                  <a:tcPr marL="76200" marR="76200" marT="53340" marB="533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2230342987"/>
                  </a:ext>
                </a:extLst>
              </a:tr>
            </a:tbl>
          </a:graphicData>
        </a:graphic>
      </p:graphicFrame>
      <p:graphicFrame>
        <p:nvGraphicFramePr>
          <p:cNvPr id="7" name="表 6">
            <a:extLst>
              <a:ext uri="{FF2B5EF4-FFF2-40B4-BE49-F238E27FC236}">
                <a16:creationId xmlns:a16="http://schemas.microsoft.com/office/drawing/2014/main" id="{90E7C293-8456-293C-D3E5-545995006E5E}"/>
              </a:ext>
            </a:extLst>
          </p:cNvPr>
          <p:cNvGraphicFramePr>
            <a:graphicFrameLocks noGrp="1"/>
          </p:cNvGraphicFramePr>
          <p:nvPr/>
        </p:nvGraphicFramePr>
        <p:xfrm>
          <a:off x="5009570" y="3371496"/>
          <a:ext cx="6268453" cy="2320974"/>
        </p:xfrm>
        <a:graphic>
          <a:graphicData uri="http://schemas.openxmlformats.org/drawingml/2006/table">
            <a:tbl>
              <a:tblPr bandRow="1"/>
              <a:tblGrid>
                <a:gridCol w="1855910">
                  <a:extLst>
                    <a:ext uri="{9D8B030D-6E8A-4147-A177-3AD203B41FA5}">
                      <a16:colId xmlns:a16="http://schemas.microsoft.com/office/drawing/2014/main" val="3236551118"/>
                    </a:ext>
                  </a:extLst>
                </a:gridCol>
                <a:gridCol w="911231">
                  <a:extLst>
                    <a:ext uri="{9D8B030D-6E8A-4147-A177-3AD203B41FA5}">
                      <a16:colId xmlns:a16="http://schemas.microsoft.com/office/drawing/2014/main" val="3901351372"/>
                    </a:ext>
                  </a:extLst>
                </a:gridCol>
                <a:gridCol w="1167104">
                  <a:extLst>
                    <a:ext uri="{9D8B030D-6E8A-4147-A177-3AD203B41FA5}">
                      <a16:colId xmlns:a16="http://schemas.microsoft.com/office/drawing/2014/main" val="3475477789"/>
                    </a:ext>
                  </a:extLst>
                </a:gridCol>
                <a:gridCol w="1167104">
                  <a:extLst>
                    <a:ext uri="{9D8B030D-6E8A-4147-A177-3AD203B41FA5}">
                      <a16:colId xmlns:a16="http://schemas.microsoft.com/office/drawing/2014/main" val="855743837"/>
                    </a:ext>
                  </a:extLst>
                </a:gridCol>
                <a:gridCol w="1167104">
                  <a:extLst>
                    <a:ext uri="{9D8B030D-6E8A-4147-A177-3AD203B41FA5}">
                      <a16:colId xmlns:a16="http://schemas.microsoft.com/office/drawing/2014/main" val="2773706331"/>
                    </a:ext>
                  </a:extLst>
                </a:gridCol>
              </a:tblGrid>
              <a:tr h="502256">
                <a:tc rowSpan="3">
                  <a:txBody>
                    <a:bodyPr/>
                    <a:lstStyle/>
                    <a:p>
                      <a:pPr algn="ctr"/>
                      <a:r>
                        <a:rPr kumimoji="1" lang="ja-JP" altLang="en-US" sz="1400" b="1" i="0">
                          <a:solidFill>
                            <a:schemeClr val="bg1"/>
                          </a:solidFill>
                          <a:latin typeface="Meiryo" panose="020B0604030504040204" pitchFamily="34" charset="-128"/>
                          <a:ea typeface="Meiryo" panose="020B0604030504040204" pitchFamily="34" charset="-128"/>
                        </a:rPr>
                        <a:t>継続リスト</a:t>
                      </a:r>
                    </a:p>
                  </a:txBody>
                  <a:tcPr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solidFill>
                  </a:tcPr>
                </a:tc>
                <a:tc gridSpan="4">
                  <a:txBody>
                    <a:bodyPr/>
                    <a:lstStyle/>
                    <a:p>
                      <a:pPr algn="ctr"/>
                      <a:r>
                        <a:rPr kumimoji="1" lang="ja-JP" altLang="en-US" sz="1400" b="1" i="0">
                          <a:solidFill>
                            <a:schemeClr val="bg1"/>
                          </a:solidFill>
                          <a:latin typeface="Meiryo"/>
                          <a:ea typeface="Meiryo"/>
                        </a:rPr>
                        <a:t>ターゲティング係数</a:t>
                      </a:r>
                      <a:endParaRPr kumimoji="1" lang="en-US" altLang="ja-JP" sz="1400" b="1" i="0">
                        <a:solidFill>
                          <a:schemeClr val="bg1"/>
                        </a:solidFill>
                        <a:latin typeface="Meiryo"/>
                        <a:ea typeface="Meiryo"/>
                      </a:endParaRPr>
                    </a:p>
                  </a:txBody>
                  <a:tcPr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1400" b="1" i="0" err="1">
                        <a:solidFill>
                          <a:schemeClr val="bg1"/>
                        </a:solidFill>
                        <a:latin typeface="Meiryo"/>
                        <a:ea typeface="Meiryo"/>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1400" b="1" i="0" err="1">
                        <a:solidFill>
                          <a:schemeClr val="bg1"/>
                        </a:solidFill>
                        <a:latin typeface="Meiryo"/>
                        <a:ea typeface="Meiryo"/>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1400" b="1" i="0" err="1">
                        <a:solidFill>
                          <a:schemeClr val="bg1"/>
                        </a:solidFill>
                        <a:latin typeface="Meiryo"/>
                        <a:ea typeface="Meiryo"/>
                      </a:endParaRPr>
                    </a:p>
                  </a:txBody>
                  <a:tcPr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2787340048"/>
                  </a:ext>
                </a:extLst>
              </a:tr>
              <a:tr h="502256">
                <a:tc vMerge="1">
                  <a:txBody>
                    <a:bodyPr/>
                    <a:lstStyle/>
                    <a:p>
                      <a:pPr algn="ctr"/>
                      <a:endParaRPr kumimoji="1" lang="ja-JP" altLang="en-US" sz="1400" b="1" i="0">
                        <a:solidFill>
                          <a:schemeClr val="bg1"/>
                        </a:solidFill>
                        <a:latin typeface="Meiryo" panose="020B0604030504040204" pitchFamily="34" charset="-128"/>
                        <a:ea typeface="Meiryo" panose="020B0604030504040204" pitchFamily="34" charset="-128"/>
                      </a:endParaRPr>
                    </a:p>
                  </a:txBody>
                  <a:tcPr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48"/>
                    </a:solidFill>
                  </a:tcPr>
                </a:tc>
                <a:tc gridSpan="2">
                  <a:txBody>
                    <a:bodyPr/>
                    <a:lstStyle/>
                    <a:p>
                      <a:pPr algn="ctr"/>
                      <a:r>
                        <a:rPr kumimoji="1" lang="ja-JP" altLang="en-US" sz="1400" b="1" i="0">
                          <a:solidFill>
                            <a:schemeClr val="bg1"/>
                          </a:solidFill>
                          <a:latin typeface="Meiryo"/>
                          <a:ea typeface="Meiryo"/>
                        </a:rPr>
                        <a:t>統合前</a:t>
                      </a:r>
                      <a:endParaRPr kumimoji="1" lang="en-US" altLang="ja-JP" sz="1400" b="1" i="0">
                        <a:solidFill>
                          <a:schemeClr val="bg1"/>
                        </a:solidFill>
                        <a:latin typeface="Meiryo"/>
                        <a:ea typeface="Meiryo"/>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1400" b="1" i="0" err="1">
                        <a:solidFill>
                          <a:schemeClr val="bg1"/>
                        </a:solidFill>
                        <a:latin typeface="Meiryo"/>
                        <a:ea typeface="Meiryo"/>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i="0">
                          <a:solidFill>
                            <a:schemeClr val="bg1"/>
                          </a:solidFill>
                          <a:latin typeface="Meiryo"/>
                          <a:ea typeface="Meiryo"/>
                        </a:rPr>
                        <a:t>統合後</a:t>
                      </a:r>
                      <a:endParaRPr kumimoji="1" lang="en-US" altLang="ja-JP" sz="1400" b="1" i="0" err="1">
                        <a:solidFill>
                          <a:schemeClr val="bg1"/>
                        </a:solidFill>
                        <a:latin typeface="Meiryo"/>
                        <a:ea typeface="Meiryo"/>
                      </a:endParaRPr>
                    </a:p>
                  </a:txBody>
                  <a:tcPr anchor="ctr">
                    <a:lnL w="12700" cap="flat" cmpd="sng" algn="ctr">
                      <a:solidFill>
                        <a:srgbClr val="FFFFFF"/>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1400" b="1" i="0" err="1">
                        <a:solidFill>
                          <a:schemeClr val="bg1"/>
                        </a:solidFill>
                        <a:latin typeface="Meiryo"/>
                        <a:ea typeface="Meiryo"/>
                      </a:endParaRPr>
                    </a:p>
                  </a:txBody>
                  <a:tcPr anchor="ctr">
                    <a:lnL w="12700" cap="flat" cmpd="sng" algn="ctr">
                      <a:solidFill>
                        <a:srgbClr val="FFFFFF"/>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710361047"/>
                  </a:ext>
                </a:extLst>
              </a:tr>
              <a:tr h="502256">
                <a:tc vMerge="1">
                  <a:txBody>
                    <a:bodyPr/>
                    <a:lstStyle/>
                    <a:p>
                      <a:endParaRPr/>
                    </a:p>
                  </a:txBody>
                  <a:tcPr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48"/>
                    </a:solidFill>
                  </a:tcPr>
                </a:tc>
                <a:tc>
                  <a:txBody>
                    <a:bodyPr/>
                    <a:lstStyle/>
                    <a:p>
                      <a:pPr algn="ctr"/>
                      <a:r>
                        <a:rPr kumimoji="1" lang="ja-JP" altLang="en-US" sz="1400" b="1" i="0">
                          <a:solidFill>
                            <a:schemeClr val="bg1"/>
                          </a:solidFill>
                          <a:latin typeface="Meiryo"/>
                          <a:ea typeface="Meiryo"/>
                        </a:rPr>
                        <a:t>配信</a:t>
                      </a:r>
                      <a:endParaRPr kumimoji="1" lang="en-US" altLang="ja-JP" sz="1400" b="1" i="0">
                        <a:solidFill>
                          <a:schemeClr val="bg1"/>
                        </a:solidFill>
                        <a:latin typeface="Meiryo"/>
                        <a:ea typeface="Meiryo"/>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i="0">
                          <a:solidFill>
                            <a:schemeClr val="bg1"/>
                          </a:solidFill>
                          <a:latin typeface="Meiryo"/>
                          <a:ea typeface="Meiryo"/>
                        </a:rPr>
                        <a:t>除外</a:t>
                      </a:r>
                      <a:endParaRPr kumimoji="1" lang="en-US" altLang="ja-JP" sz="1400" b="1" i="0" err="1">
                        <a:solidFill>
                          <a:schemeClr val="bg1"/>
                        </a:solidFill>
                        <a:latin typeface="Meiryo"/>
                        <a:ea typeface="Meiryo"/>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p>
                      <a:pPr algn="ctr"/>
                      <a:r>
                        <a:rPr kumimoji="1" lang="ja-JP" altLang="en-US" sz="1400" b="1" i="0">
                          <a:solidFill>
                            <a:schemeClr val="bg1"/>
                          </a:solidFill>
                          <a:latin typeface="Meiryo"/>
                          <a:ea typeface="Meiryo"/>
                        </a:rPr>
                        <a:t>配信</a:t>
                      </a:r>
                      <a:endParaRPr kumimoji="1" lang="en-US" altLang="ja-JP" sz="1400" b="1" i="0">
                        <a:solidFill>
                          <a:schemeClr val="bg1"/>
                        </a:solidFill>
                        <a:latin typeface="Meiryo"/>
                        <a:ea typeface="Meiryo"/>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i="0">
                          <a:solidFill>
                            <a:schemeClr val="bg1"/>
                          </a:solidFill>
                          <a:latin typeface="Meiryo"/>
                          <a:ea typeface="Meiryo"/>
                        </a:rPr>
                        <a:t>除外</a:t>
                      </a:r>
                      <a:endParaRPr kumimoji="1" lang="en-US" altLang="ja-JP" sz="1400" b="1" i="0" err="1">
                        <a:solidFill>
                          <a:schemeClr val="bg1"/>
                        </a:solidFill>
                        <a:latin typeface="Meiryo"/>
                        <a:ea typeface="Meiryo"/>
                      </a:endParaRPr>
                    </a:p>
                  </a:txBody>
                  <a:tcPr anchor="ctr">
                    <a:lnL w="12700" cap="flat" cmpd="sng" algn="ctr">
                      <a:solidFill>
                        <a:srgbClr val="FFFFFF"/>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2558123072"/>
                  </a:ext>
                </a:extLst>
              </a:tr>
              <a:tr h="421100">
                <a:tc>
                  <a:txBody>
                    <a:bodyPr/>
                    <a:lstStyle/>
                    <a:p>
                      <a:pPr algn="ctr">
                        <a:buNone/>
                      </a:pPr>
                      <a:r>
                        <a:rPr lang="ja-JP" altLang="en-US" sz="1200">
                          <a:solidFill>
                            <a:schemeClr val="bg1"/>
                          </a:solidFill>
                          <a:latin typeface="メイリオ" panose="020B0604030504040204" pitchFamily="50" charset="-128"/>
                          <a:ea typeface="+mn-ea"/>
                        </a:rPr>
                        <a:t>自動車関心</a:t>
                      </a:r>
                      <a:endParaRPr lang="en-US" altLang="ja-JP" sz="1200">
                        <a:solidFill>
                          <a:schemeClr val="bg1"/>
                        </a:solidFill>
                        <a:latin typeface="メイリオ" panose="020B0604030504040204" pitchFamily="50" charset="-128"/>
                        <a:ea typeface="+mn-ea"/>
                      </a:endParaRPr>
                    </a:p>
                    <a:p>
                      <a:pPr algn="ctr">
                        <a:buNone/>
                      </a:pPr>
                      <a:r>
                        <a:rPr lang="ja-JP" altLang="en-US" sz="1200">
                          <a:solidFill>
                            <a:schemeClr val="bg1"/>
                          </a:solidFill>
                          <a:latin typeface="メイリオ" panose="020B0604030504040204" pitchFamily="50" charset="-128"/>
                          <a:ea typeface="+mn-ea"/>
                        </a:rPr>
                        <a:t>ターゲティング</a:t>
                      </a:r>
                      <a:endParaRPr lang="ja-JP" altLang="en-US" sz="1200">
                        <a:solidFill>
                          <a:schemeClr val="bg1"/>
                        </a:solidFill>
                        <a:latin typeface="メイリオ" panose="020B0604030504040204" pitchFamily="50" charset="-128"/>
                        <a:ea typeface="メイリオ" panose="020B0604030504040204" pitchFamily="50" charset="-128"/>
                      </a:endParaRPr>
                    </a:p>
                  </a:txBody>
                  <a:tcPr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p>
                      <a:pPr algn="ctr">
                        <a:buNone/>
                      </a:pPr>
                      <a:r>
                        <a:rPr lang="en-US" altLang="ja-JP" sz="1200">
                          <a:solidFill>
                            <a:schemeClr val="tx1">
                              <a:lumMod val="95000"/>
                              <a:lumOff val="5000"/>
                            </a:schemeClr>
                          </a:solidFill>
                          <a:latin typeface="メイリオ" panose="020B0604030504040204" pitchFamily="50" charset="-128"/>
                          <a:ea typeface="+mn-ea"/>
                        </a:rPr>
                        <a:t>1.80</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a:txBody>
                    <a:bodyPr/>
                    <a:lstStyle/>
                    <a:p>
                      <a:pPr algn="ctr">
                        <a:buNone/>
                      </a:pPr>
                      <a:r>
                        <a:rPr lang="en-US" altLang="ja-JP" sz="1200">
                          <a:solidFill>
                            <a:schemeClr val="tx1">
                              <a:lumMod val="95000"/>
                              <a:lumOff val="5000"/>
                            </a:schemeClr>
                          </a:solidFill>
                          <a:latin typeface="メイリオ" panose="020B0604030504040204" pitchFamily="50" charset="-128"/>
                          <a:ea typeface="メイリオ" panose="020B0604030504040204" pitchFamily="50" charset="-128"/>
                        </a:rPr>
                        <a:t>1.20</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a:txBody>
                    <a:bodyPr/>
                    <a:lstStyle/>
                    <a:p>
                      <a:pPr marL="0" algn="ctr" defTabSz="914400" rtl="0" eaLnBrk="1" latinLnBrk="0" hangingPunct="1">
                        <a:buNone/>
                      </a:pPr>
                      <a:r>
                        <a:rPr kumimoji="1" lang="en-US" altLang="ja-JP" sz="1200" b="1" kern="1200">
                          <a:solidFill>
                            <a:srgbClr val="002AFF"/>
                          </a:solidFill>
                          <a:effectLst/>
                          <a:latin typeface="メイリオ" panose="020B0604030504040204" pitchFamily="50" charset="-128"/>
                          <a:ea typeface="メイリオ" panose="020B0604030504040204" pitchFamily="50" charset="-128"/>
                          <a:cs typeface="+mn-cs"/>
                        </a:rPr>
                        <a:t>1.50</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a:txBody>
                    <a:bodyPr/>
                    <a:lstStyle/>
                    <a:p>
                      <a:pPr algn="ctr">
                        <a:buNone/>
                      </a:pPr>
                      <a:r>
                        <a:rPr lang="en-US" altLang="ja-JP" sz="1200" b="1">
                          <a:solidFill>
                            <a:srgbClr val="002AFF"/>
                          </a:solidFill>
                          <a:effectLst/>
                          <a:latin typeface="メイリオ" panose="020B0604030504040204" pitchFamily="50" charset="-128"/>
                          <a:ea typeface="メイリオ" panose="020B0604030504040204" pitchFamily="50" charset="-128"/>
                        </a:rPr>
                        <a:t>1.10</a:t>
                      </a:r>
                      <a:endParaRPr lang="ja-JP" altLang="en-US" sz="1200">
                        <a:solidFill>
                          <a:srgbClr val="002AFF"/>
                        </a:solidFill>
                        <a:latin typeface="メイリオ" panose="020B0604030504040204" pitchFamily="50" charset="-128"/>
                        <a:ea typeface="メイリオ" panose="020B0604030504040204" pitchFamily="50" charset="-128"/>
                      </a:endParaRPr>
                    </a:p>
                  </a:txBody>
                  <a:tcPr anchor="ctr">
                    <a:lnL w="12700" cap="flat" cmpd="sng" algn="ctr">
                      <a:solidFill>
                        <a:srgbClr val="FFFFFF"/>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1383990618"/>
                  </a:ext>
                </a:extLst>
              </a:tr>
              <a:tr h="357006">
                <a:tc>
                  <a:txBody>
                    <a:bodyPr/>
                    <a:lstStyle/>
                    <a:p>
                      <a:pPr algn="ctr">
                        <a:buNone/>
                      </a:pPr>
                      <a:r>
                        <a:rPr lang="ja-JP" altLang="en-US" sz="1200">
                          <a:solidFill>
                            <a:schemeClr val="bg1"/>
                          </a:solidFill>
                          <a:latin typeface="メイリオ" panose="020B0604030504040204" pitchFamily="50" charset="-128"/>
                          <a:ea typeface="+mn-ea"/>
                        </a:rPr>
                        <a:t>企業ターゲティング　</a:t>
                      </a:r>
                      <a:endParaRPr lang="ja-JP" altLang="en-US" sz="1200">
                        <a:solidFill>
                          <a:schemeClr val="bg1"/>
                        </a:solidFill>
                        <a:latin typeface="メイリオ" panose="020B0604030504040204" pitchFamily="50" charset="-128"/>
                        <a:ea typeface="メイリオ" panose="020B0604030504040204" pitchFamily="50" charset="-128"/>
                      </a:endParaRPr>
                    </a:p>
                  </a:txBody>
                  <a:tcPr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buNone/>
                      </a:pPr>
                      <a:r>
                        <a:rPr lang="en-US" altLang="ja-JP" sz="1200">
                          <a:solidFill>
                            <a:schemeClr val="tx1">
                              <a:lumMod val="95000"/>
                              <a:lumOff val="5000"/>
                            </a:schemeClr>
                          </a:solidFill>
                          <a:latin typeface="メイリオ" panose="020B0604030504040204" pitchFamily="50" charset="-128"/>
                          <a:ea typeface="+mn-ea"/>
                        </a:rPr>
                        <a:t>1.80</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a:txBody>
                    <a:bodyPr/>
                    <a:lstStyle/>
                    <a:p>
                      <a:pPr algn="ctr">
                        <a:buNone/>
                      </a:pPr>
                      <a:r>
                        <a:rPr lang="en-US" altLang="ja-JP" sz="1200">
                          <a:solidFill>
                            <a:schemeClr val="tx1">
                              <a:lumMod val="95000"/>
                              <a:lumOff val="5000"/>
                            </a:schemeClr>
                          </a:solidFill>
                          <a:latin typeface="メイリオ" panose="020B0604030504040204" pitchFamily="50" charset="-128"/>
                          <a:ea typeface="+mn-ea"/>
                        </a:rPr>
                        <a:t>1.20</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a:txBody>
                    <a:bodyPr/>
                    <a:lstStyle/>
                    <a:p>
                      <a:pPr marL="0" algn="ctr" defTabSz="914400" rtl="0" eaLnBrk="1" latinLnBrk="0" hangingPunct="1">
                        <a:buNone/>
                      </a:pPr>
                      <a:r>
                        <a:rPr kumimoji="1" lang="en-US" altLang="ja-JP" sz="1200" b="1" kern="1200">
                          <a:solidFill>
                            <a:srgbClr val="002AFF"/>
                          </a:solidFill>
                          <a:effectLst/>
                          <a:latin typeface="メイリオ" panose="020B0604030504040204" pitchFamily="50" charset="-128"/>
                          <a:ea typeface="メイリオ" panose="020B0604030504040204" pitchFamily="50" charset="-128"/>
                          <a:cs typeface="+mn-cs"/>
                        </a:rPr>
                        <a:t>1.50</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a:txBody>
                    <a:bodyPr/>
                    <a:lstStyle/>
                    <a:p>
                      <a:pPr algn="ctr">
                        <a:buNone/>
                      </a:pPr>
                      <a:r>
                        <a:rPr lang="en-US" altLang="ja-JP" sz="1200" b="1">
                          <a:solidFill>
                            <a:srgbClr val="002AFF"/>
                          </a:solidFill>
                          <a:effectLst/>
                          <a:latin typeface="メイリオ" panose="020B0604030504040204" pitchFamily="50" charset="-128"/>
                          <a:ea typeface="メイリオ" panose="020B0604030504040204" pitchFamily="50" charset="-128"/>
                        </a:rPr>
                        <a:t>1.10</a:t>
                      </a:r>
                      <a:endParaRPr lang="ja-JP" altLang="en-US" sz="1200">
                        <a:solidFill>
                          <a:srgbClr val="002AFF"/>
                        </a:solidFill>
                        <a:latin typeface="メイリオ" panose="020B0604030504040204" pitchFamily="50" charset="-128"/>
                        <a:ea typeface="メイリオ" panose="020B0604030504040204" pitchFamily="50" charset="-128"/>
                      </a:endParaRPr>
                    </a:p>
                  </a:txBody>
                  <a:tcPr anchor="ctr">
                    <a:lnL w="12700" cap="flat" cmpd="sng" algn="ctr">
                      <a:solidFill>
                        <a:srgbClr val="FFFFFF"/>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3651884806"/>
                  </a:ext>
                </a:extLst>
              </a:tr>
            </a:tbl>
          </a:graphicData>
        </a:graphic>
      </p:graphicFrame>
    </p:spTree>
    <p:extLst>
      <p:ext uri="{BB962C8B-B14F-4D97-AF65-F5344CB8AC3E}">
        <p14:creationId xmlns:p14="http://schemas.microsoft.com/office/powerpoint/2010/main" val="30043420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テキスト プレースホルダー 1">
            <a:extLst>
              <a:ext uri="{FF2B5EF4-FFF2-40B4-BE49-F238E27FC236}">
                <a16:creationId xmlns:a16="http://schemas.microsoft.com/office/drawing/2014/main" id="{2F3181B6-55BB-C323-61F0-BA1486C685FA}"/>
              </a:ext>
            </a:extLst>
          </p:cNvPr>
          <p:cNvSpPr txBox="1">
            <a:spLocks noGrp="1"/>
          </p:cNvSpPr>
          <p:nvPr>
            <p:ph type="body" sz="quarter" idx="10"/>
          </p:nvPr>
        </p:nvSpPr>
        <p:spPr>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en-US" altLang="ja-JP" dirty="0">
                <a:solidFill>
                  <a:srgbClr val="000048"/>
                </a:solidFill>
              </a:rPr>
              <a:t>LINE</a:t>
            </a:r>
            <a:r>
              <a:rPr lang="ja-JP" altLang="en-US" dirty="0">
                <a:solidFill>
                  <a:srgbClr val="000048"/>
                </a:solidFill>
              </a:rPr>
              <a:t>ヤフー広告 ディスプレイ広告（予約型）</a:t>
            </a:r>
            <a:endParaRPr lang="en-US" altLang="ja-JP" dirty="0">
              <a:solidFill>
                <a:srgbClr val="000048"/>
              </a:solidFill>
            </a:endParaRPr>
          </a:p>
          <a:p>
            <a:r>
              <a:rPr lang="en-US" altLang="ja-JP" dirty="0">
                <a:solidFill>
                  <a:srgbClr val="000048"/>
                </a:solidFill>
              </a:rPr>
              <a:t>2026</a:t>
            </a:r>
            <a:r>
              <a:rPr lang="ja-JP" altLang="en-US" dirty="0">
                <a:solidFill>
                  <a:srgbClr val="000048"/>
                </a:solidFill>
              </a:rPr>
              <a:t>年</a:t>
            </a:r>
            <a:r>
              <a:rPr lang="en-US" altLang="ja-JP" dirty="0">
                <a:solidFill>
                  <a:srgbClr val="000048"/>
                </a:solidFill>
              </a:rPr>
              <a:t>4</a:t>
            </a:r>
            <a:r>
              <a:rPr lang="ja-JP" altLang="en-US" dirty="0">
                <a:solidFill>
                  <a:srgbClr val="000048"/>
                </a:solidFill>
              </a:rPr>
              <a:t>月</a:t>
            </a:r>
            <a:r>
              <a:rPr lang="en-US" altLang="ja-JP" dirty="0">
                <a:solidFill>
                  <a:srgbClr val="000048"/>
                </a:solidFill>
              </a:rPr>
              <a:t>1</a:t>
            </a:r>
            <a:r>
              <a:rPr lang="ja-JP" altLang="en-US" dirty="0">
                <a:solidFill>
                  <a:srgbClr val="000048"/>
                </a:solidFill>
              </a:rPr>
              <a:t>日掲載開始商品　変更点・お知らせサマリー</a:t>
            </a:r>
          </a:p>
        </p:txBody>
      </p:sp>
      <p:sp>
        <p:nvSpPr>
          <p:cNvPr id="16" name="正方形/長方形 15">
            <a:extLst>
              <a:ext uri="{FF2B5EF4-FFF2-40B4-BE49-F238E27FC236}">
                <a16:creationId xmlns:a16="http://schemas.microsoft.com/office/drawing/2014/main" id="{9BF7989A-B3AD-E541-E1D7-2118964E93D0}"/>
              </a:ext>
            </a:extLst>
          </p:cNvPr>
          <p:cNvSpPr/>
          <p:nvPr/>
        </p:nvSpPr>
        <p:spPr>
          <a:xfrm>
            <a:off x="555391" y="1570842"/>
            <a:ext cx="11175398" cy="4866053"/>
          </a:xfrm>
          <a:prstGeom prst="rect">
            <a:avLst/>
          </a:prstGeom>
          <a:solidFill>
            <a:srgbClr val="000048">
              <a:alpha val="9804"/>
            </a:srgbClr>
          </a:solidFill>
          <a:ln w="9525" cap="flat" cmpd="sng" algn="ctr">
            <a:noFill/>
            <a:prstDash val="solid"/>
          </a:ln>
          <a:effectLst/>
        </p:spPr>
        <p:txBody>
          <a:bodyPr rot="0" spcFirstLastPara="0" vertOverflow="overflow" horzOverflow="overflow" vert="horz" wrap="none" lIns="396000" tIns="108000" rIns="90000" bIns="180000" numCol="1" spcCol="0" rtlCol="0" fromWordArt="0" anchor="ctr" anchorCtr="0" forceAA="0" compatLnSpc="1">
            <a:prstTxWarp prst="textNoShape">
              <a:avLst/>
            </a:prstTxWarp>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600" b="1"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a:t>
            </a:r>
            <a:r>
              <a:rPr kumimoji="1" lang="en-US" altLang="ja-JP" sz="1600" b="1"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2026</a:t>
            </a:r>
            <a:r>
              <a:rPr kumimoji="1" lang="ja-JP" altLang="en-US" sz="1600" b="1"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年</a:t>
            </a:r>
            <a:r>
              <a:rPr kumimoji="1" lang="en-US" altLang="ja-JP" sz="1600" b="1"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3</a:t>
            </a:r>
            <a:r>
              <a:rPr kumimoji="1" lang="ja-JP" altLang="en-US" sz="1600" b="1"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月～</a:t>
            </a:r>
            <a:r>
              <a:rPr kumimoji="1" lang="en-US" altLang="ja-JP" sz="1600" b="1"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4</a:t>
            </a:r>
            <a:r>
              <a:rPr kumimoji="1" lang="ja-JP" altLang="en-US" sz="1600" b="1"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月の期またぎ購入について</a:t>
            </a:r>
            <a:endParaRPr kumimoji="1" lang="en-US" altLang="ja-JP" sz="1600" b="1"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　</a:t>
            </a:r>
            <a:r>
              <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2026</a:t>
            </a:r>
            <a:r>
              <a:rPr kumimoji="1" lang="ja-JP" altLang="en-US"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年</a:t>
            </a:r>
            <a:r>
              <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2</a:t>
            </a:r>
            <a:r>
              <a:rPr kumimoji="1" lang="ja-JP" altLang="en-US"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月</a:t>
            </a:r>
            <a:r>
              <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5</a:t>
            </a:r>
            <a:r>
              <a:rPr kumimoji="1" lang="ja-JP" altLang="en-US"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日（木）に、</a:t>
            </a:r>
            <a:r>
              <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25H2</a:t>
            </a:r>
            <a:r>
              <a:rPr kumimoji="1" lang="ja-JP" altLang="en-US"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商品の有効期間を</a:t>
            </a:r>
            <a:r>
              <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2026</a:t>
            </a:r>
            <a:r>
              <a:rPr kumimoji="1" lang="ja-JP" altLang="en-US"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年</a:t>
            </a:r>
            <a:r>
              <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3</a:t>
            </a:r>
            <a:r>
              <a:rPr kumimoji="1" lang="ja-JP" altLang="en-US"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月</a:t>
            </a:r>
            <a:r>
              <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31</a:t>
            </a:r>
            <a:r>
              <a:rPr kumimoji="1" lang="ja-JP" altLang="en-US"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日から</a:t>
            </a:r>
            <a:r>
              <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2026</a:t>
            </a:r>
            <a:r>
              <a:rPr kumimoji="1" lang="ja-JP" altLang="en-US"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年</a:t>
            </a:r>
            <a:r>
              <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4</a:t>
            </a:r>
            <a:r>
              <a:rPr kumimoji="1" lang="ja-JP" altLang="en-US"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月</a:t>
            </a:r>
            <a:r>
              <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30</a:t>
            </a:r>
            <a:r>
              <a:rPr kumimoji="1" lang="ja-JP" altLang="en-US"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日まで延長します。</a:t>
            </a:r>
            <a:endPar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　</a:t>
            </a:r>
            <a:r>
              <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3</a:t>
            </a:r>
            <a:r>
              <a:rPr kumimoji="1" lang="ja-JP" altLang="en-US"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月～</a:t>
            </a:r>
            <a:r>
              <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4</a:t>
            </a:r>
            <a:r>
              <a:rPr kumimoji="1" lang="ja-JP" altLang="en-US"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月をまたいだ期間を購入する場合は、</a:t>
            </a:r>
            <a:r>
              <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2026</a:t>
            </a:r>
            <a:r>
              <a:rPr kumimoji="1" lang="ja-JP" altLang="en-US"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年</a:t>
            </a:r>
            <a:r>
              <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2</a:t>
            </a:r>
            <a:r>
              <a:rPr kumimoji="1" lang="ja-JP" altLang="en-US"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月</a:t>
            </a:r>
            <a:r>
              <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5</a:t>
            </a:r>
            <a:r>
              <a:rPr kumimoji="1" lang="ja-JP" altLang="en-US"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日以降の「</a:t>
            </a:r>
            <a:r>
              <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2025H2</a:t>
            </a:r>
            <a:r>
              <a:rPr kumimoji="1" lang="ja-JP" altLang="en-US"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商品」をご利用ください。</a:t>
            </a:r>
            <a:endPar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　ただし、ターゲティングをかけて</a:t>
            </a:r>
            <a:r>
              <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rPr>
              <a:t>3</a:t>
            </a:r>
            <a:r>
              <a:rPr kumimoji="1" lang="ja-JP" altLang="en-US"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rPr>
              <a:t>月～</a:t>
            </a:r>
            <a:r>
              <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rPr>
              <a:t>4</a:t>
            </a:r>
            <a:r>
              <a:rPr kumimoji="1" lang="ja-JP" altLang="en-US"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rPr>
              <a:t>月を</a:t>
            </a:r>
            <a:r>
              <a:rPr kumimoji="1" lang="ja-JP" altLang="en-US"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またぐ場合は、変更前のターゲティング係数が適用されます。</a:t>
            </a:r>
            <a:endPar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en-US" altLang="ja-JP" sz="1600" b="1"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en-US" altLang="ja-JP" sz="1600" b="1"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en-US" altLang="ja-JP" sz="1600" b="1"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en-US" altLang="ja-JP" sz="1600" b="1"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en-US" altLang="ja-JP" sz="1600" b="1"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en-US" altLang="ja-JP" sz="1600" b="1"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en-US" altLang="ja-JP" sz="1600" b="1"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en-US" altLang="ja-JP" sz="1600" b="1"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en-US" altLang="ja-JP" sz="1600" b="1"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en-US" altLang="ja-JP" sz="1600" b="1"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en-US" altLang="ja-JP" sz="1600" b="1"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en-US" altLang="ja-JP" sz="1600" b="1"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endParaRPr>
          </a:p>
        </p:txBody>
      </p:sp>
      <p:sp>
        <p:nvSpPr>
          <p:cNvPr id="2" name="1 つの角を丸めた四角形 22">
            <a:extLst>
              <a:ext uri="{FF2B5EF4-FFF2-40B4-BE49-F238E27FC236}">
                <a16:creationId xmlns:a16="http://schemas.microsoft.com/office/drawing/2014/main" id="{541F8971-D6A2-E1E6-EBFC-90D6C4D106B1}"/>
              </a:ext>
            </a:extLst>
          </p:cNvPr>
          <p:cNvSpPr/>
          <p:nvPr/>
        </p:nvSpPr>
        <p:spPr>
          <a:xfrm>
            <a:off x="555391" y="989945"/>
            <a:ext cx="8321471" cy="580897"/>
          </a:xfrm>
          <a:prstGeom prst="round1Rect">
            <a:avLst/>
          </a:prstGeom>
          <a:solidFill>
            <a:srgbClr val="02004A"/>
          </a:solidFill>
          <a:ln w="9525">
            <a:noFill/>
          </a:ln>
          <a:effectLst>
            <a:outerShdw dist="25400" algn="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a:ea typeface="Meiryo"/>
                <a:cs typeface="+mn-cs"/>
              </a:rPr>
              <a:t>2</a:t>
            </a:r>
            <a:r>
              <a:rPr kumimoji="1" lang="ja-JP" altLang="en-US" sz="1800" b="1" i="0" u="none" strike="noStrike" kern="1200" cap="none" spc="0" normalizeH="0" baseline="0" noProof="0">
                <a:ln>
                  <a:noFill/>
                </a:ln>
                <a:solidFill>
                  <a:srgbClr val="FFFFFF"/>
                </a:solidFill>
                <a:effectLst/>
                <a:uLnTx/>
                <a:uFillTx/>
                <a:latin typeface="Meiryo"/>
                <a:ea typeface="Meiryo"/>
                <a:cs typeface="+mn-cs"/>
              </a:rPr>
              <a:t>．予約型商品全体にかかわる変更</a:t>
            </a:r>
          </a:p>
        </p:txBody>
      </p:sp>
      <p:cxnSp>
        <p:nvCxnSpPr>
          <p:cNvPr id="3" name="直線矢印コネクタ 2">
            <a:extLst>
              <a:ext uri="{FF2B5EF4-FFF2-40B4-BE49-F238E27FC236}">
                <a16:creationId xmlns:a16="http://schemas.microsoft.com/office/drawing/2014/main" id="{A8162134-1E76-C38E-EF8C-AAD36E6FF47C}"/>
              </a:ext>
            </a:extLst>
          </p:cNvPr>
          <p:cNvCxnSpPr>
            <a:cxnSpLocks/>
          </p:cNvCxnSpPr>
          <p:nvPr/>
        </p:nvCxnSpPr>
        <p:spPr>
          <a:xfrm>
            <a:off x="959736" y="3459203"/>
            <a:ext cx="10225136" cy="0"/>
          </a:xfrm>
          <a:prstGeom prst="straightConnector1">
            <a:avLst/>
          </a:prstGeom>
          <a:ln>
            <a:solidFill>
              <a:srgbClr val="02004A"/>
            </a:solidFill>
            <a:tailEnd type="triangle"/>
          </a:ln>
        </p:spPr>
        <p:style>
          <a:lnRef idx="1">
            <a:schemeClr val="accent1"/>
          </a:lnRef>
          <a:fillRef idx="0">
            <a:schemeClr val="accent1"/>
          </a:fillRef>
          <a:effectRef idx="0">
            <a:schemeClr val="accent1"/>
          </a:effectRef>
          <a:fontRef idx="minor">
            <a:schemeClr val="tx1"/>
          </a:fontRef>
        </p:style>
      </p:cxnSp>
      <p:sp>
        <p:nvSpPr>
          <p:cNvPr id="4" name="テキスト ボックス 3">
            <a:extLst>
              <a:ext uri="{FF2B5EF4-FFF2-40B4-BE49-F238E27FC236}">
                <a16:creationId xmlns:a16="http://schemas.microsoft.com/office/drawing/2014/main" id="{46260C15-B141-5847-913F-0721D093E90B}"/>
              </a:ext>
            </a:extLst>
          </p:cNvPr>
          <p:cNvSpPr txBox="1"/>
          <p:nvPr/>
        </p:nvSpPr>
        <p:spPr>
          <a:xfrm>
            <a:off x="9047226" y="2900430"/>
            <a:ext cx="508473" cy="369332"/>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rPr>
              <a:t>4/1</a:t>
            </a:r>
            <a:endParaRPr kumimoji="1" lang="ja-JP" altLang="en-US"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sp>
        <p:nvSpPr>
          <p:cNvPr id="9" name="テキスト ボックス 8">
            <a:extLst>
              <a:ext uri="{FF2B5EF4-FFF2-40B4-BE49-F238E27FC236}">
                <a16:creationId xmlns:a16="http://schemas.microsoft.com/office/drawing/2014/main" id="{6F19A8C9-7A92-0AF1-3E9D-FBFD3FBBC104}"/>
              </a:ext>
            </a:extLst>
          </p:cNvPr>
          <p:cNvSpPr txBox="1"/>
          <p:nvPr/>
        </p:nvSpPr>
        <p:spPr>
          <a:xfrm>
            <a:off x="6356238" y="2934638"/>
            <a:ext cx="812051" cy="369332"/>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rPr>
              <a:t>2/5</a:t>
            </a:r>
            <a:endParaRPr kumimoji="1" lang="ja-JP" altLang="en-US"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sp>
        <p:nvSpPr>
          <p:cNvPr id="10" name="テキスト ボックス 9">
            <a:extLst>
              <a:ext uri="{FF2B5EF4-FFF2-40B4-BE49-F238E27FC236}">
                <a16:creationId xmlns:a16="http://schemas.microsoft.com/office/drawing/2014/main" id="{D9341C47-1821-1969-7709-7516ADC4BF39}"/>
              </a:ext>
            </a:extLst>
          </p:cNvPr>
          <p:cNvSpPr txBox="1"/>
          <p:nvPr/>
        </p:nvSpPr>
        <p:spPr>
          <a:xfrm>
            <a:off x="8201260" y="2905097"/>
            <a:ext cx="812051" cy="369332"/>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rPr>
              <a:t>3/31</a:t>
            </a:r>
            <a:endParaRPr kumimoji="1" lang="ja-JP" altLang="en-US"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sp>
        <p:nvSpPr>
          <p:cNvPr id="11" name="テキスト ボックス 10">
            <a:extLst>
              <a:ext uri="{FF2B5EF4-FFF2-40B4-BE49-F238E27FC236}">
                <a16:creationId xmlns:a16="http://schemas.microsoft.com/office/drawing/2014/main" id="{B796C1DA-DF08-A88C-9863-253D22347D4A}"/>
              </a:ext>
            </a:extLst>
          </p:cNvPr>
          <p:cNvSpPr txBox="1"/>
          <p:nvPr/>
        </p:nvSpPr>
        <p:spPr>
          <a:xfrm>
            <a:off x="2412887" y="3159020"/>
            <a:ext cx="360040" cy="369332"/>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rPr>
              <a:t>●</a:t>
            </a:r>
          </a:p>
        </p:txBody>
      </p:sp>
      <p:sp>
        <p:nvSpPr>
          <p:cNvPr id="12" name="テキスト ボックス 11">
            <a:extLst>
              <a:ext uri="{FF2B5EF4-FFF2-40B4-BE49-F238E27FC236}">
                <a16:creationId xmlns:a16="http://schemas.microsoft.com/office/drawing/2014/main" id="{575630A3-FAE7-4B88-C7B3-B6D1CA52100A}"/>
              </a:ext>
            </a:extLst>
          </p:cNvPr>
          <p:cNvSpPr txBox="1"/>
          <p:nvPr/>
        </p:nvSpPr>
        <p:spPr>
          <a:xfrm>
            <a:off x="6500859" y="3179483"/>
            <a:ext cx="234750" cy="369332"/>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rPr>
              <a:t>●</a:t>
            </a:r>
          </a:p>
        </p:txBody>
      </p:sp>
      <p:sp>
        <p:nvSpPr>
          <p:cNvPr id="13" name="正方形/長方形 12">
            <a:extLst>
              <a:ext uri="{FF2B5EF4-FFF2-40B4-BE49-F238E27FC236}">
                <a16:creationId xmlns:a16="http://schemas.microsoft.com/office/drawing/2014/main" id="{7DC2860A-C7D2-BE5B-DE49-1D1B6280BB25}"/>
              </a:ext>
            </a:extLst>
          </p:cNvPr>
          <p:cNvSpPr/>
          <p:nvPr/>
        </p:nvSpPr>
        <p:spPr>
          <a:xfrm>
            <a:off x="2598825" y="3720475"/>
            <a:ext cx="6160169" cy="599507"/>
          </a:xfrm>
          <a:prstGeom prst="rect">
            <a:avLst/>
          </a:prstGeom>
          <a:solidFill>
            <a:srgbClr val="9999B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1" lang="en-US" altLang="ja-JP" sz="12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2025</a:t>
            </a:r>
            <a:r>
              <a:rPr kumimoji="1" lang="ja-JP" altLang="en-US" sz="12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年</a:t>
            </a:r>
            <a:r>
              <a:rPr kumimoji="1" lang="en-US" altLang="ja-JP" sz="12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9</a:t>
            </a:r>
            <a:r>
              <a:rPr kumimoji="1" lang="ja-JP" altLang="en-US" sz="12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月～</a:t>
            </a:r>
            <a:r>
              <a:rPr kumimoji="1" lang="en-US" altLang="ja-JP" sz="12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2026</a:t>
            </a:r>
            <a:r>
              <a:rPr kumimoji="1" lang="ja-JP" altLang="en-US" sz="12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年</a:t>
            </a:r>
            <a:r>
              <a:rPr kumimoji="1" lang="en-US" altLang="ja-JP" sz="12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3</a:t>
            </a:r>
            <a:r>
              <a:rPr kumimoji="1" lang="ja-JP" altLang="en-US" sz="12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月掲載商品（</a:t>
            </a:r>
            <a:r>
              <a:rPr kumimoji="1" lang="en-US" altLang="ja-JP" sz="12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2025H2</a:t>
            </a:r>
            <a:r>
              <a:rPr kumimoji="1" lang="ja-JP" altLang="en-US" sz="12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a:t>
            </a:r>
          </a:p>
        </p:txBody>
      </p:sp>
      <p:sp>
        <p:nvSpPr>
          <p:cNvPr id="15" name="テキスト ボックス 14">
            <a:extLst>
              <a:ext uri="{FF2B5EF4-FFF2-40B4-BE49-F238E27FC236}">
                <a16:creationId xmlns:a16="http://schemas.microsoft.com/office/drawing/2014/main" id="{80D2DD22-4764-9C9D-AD07-B643C029884C}"/>
              </a:ext>
            </a:extLst>
          </p:cNvPr>
          <p:cNvSpPr txBox="1"/>
          <p:nvPr/>
        </p:nvSpPr>
        <p:spPr>
          <a:xfrm>
            <a:off x="2379183" y="2932227"/>
            <a:ext cx="1732617" cy="369332"/>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rPr>
              <a:t>9/1</a:t>
            </a:r>
            <a:endParaRPr kumimoji="1" lang="ja-JP" altLang="en-US"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sp>
        <p:nvSpPr>
          <p:cNvPr id="17" name="正方形/長方形 16">
            <a:extLst>
              <a:ext uri="{FF2B5EF4-FFF2-40B4-BE49-F238E27FC236}">
                <a16:creationId xmlns:a16="http://schemas.microsoft.com/office/drawing/2014/main" id="{6C341DBC-2B15-5D10-4DBC-8CCF42A96D78}"/>
              </a:ext>
            </a:extLst>
          </p:cNvPr>
          <p:cNvSpPr/>
          <p:nvPr/>
        </p:nvSpPr>
        <p:spPr>
          <a:xfrm>
            <a:off x="2598825" y="4751183"/>
            <a:ext cx="8586047" cy="599507"/>
          </a:xfrm>
          <a:prstGeom prst="rect">
            <a:avLst/>
          </a:prstGeom>
          <a:solidFill>
            <a:srgbClr val="9999B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2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　　</a:t>
            </a:r>
            <a:r>
              <a:rPr kumimoji="1" lang="en-US" altLang="ja-JP" sz="12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2025</a:t>
            </a:r>
            <a:r>
              <a:rPr kumimoji="1" lang="ja-JP" altLang="en-US" sz="12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年</a:t>
            </a:r>
            <a:r>
              <a:rPr kumimoji="1" lang="en-US" altLang="ja-JP" sz="12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9</a:t>
            </a:r>
            <a:r>
              <a:rPr kumimoji="1" lang="ja-JP" altLang="en-US" sz="12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月～</a:t>
            </a:r>
            <a:r>
              <a:rPr kumimoji="1" lang="en-US" altLang="ja-JP" sz="12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2026</a:t>
            </a:r>
            <a:r>
              <a:rPr kumimoji="1" lang="ja-JP" altLang="en-US" sz="12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年</a:t>
            </a:r>
            <a:r>
              <a:rPr kumimoji="1" lang="en-US" altLang="ja-JP" sz="12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3</a:t>
            </a:r>
            <a:r>
              <a:rPr kumimoji="1" lang="ja-JP" altLang="en-US" sz="12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月掲載商品（</a:t>
            </a:r>
            <a:r>
              <a:rPr kumimoji="1" lang="en-US" altLang="ja-JP" sz="12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2025H2</a:t>
            </a:r>
            <a:r>
              <a:rPr kumimoji="1" lang="ja-JP" altLang="en-US" sz="12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a:t>
            </a:r>
          </a:p>
        </p:txBody>
      </p:sp>
      <p:sp>
        <p:nvSpPr>
          <p:cNvPr id="18" name="正方形/長方形 17">
            <a:extLst>
              <a:ext uri="{FF2B5EF4-FFF2-40B4-BE49-F238E27FC236}">
                <a16:creationId xmlns:a16="http://schemas.microsoft.com/office/drawing/2014/main" id="{87B02EFF-B54B-FDFF-6A92-08B5CA731F4F}"/>
              </a:ext>
            </a:extLst>
          </p:cNvPr>
          <p:cNvSpPr/>
          <p:nvPr/>
        </p:nvSpPr>
        <p:spPr>
          <a:xfrm>
            <a:off x="6261463" y="4738901"/>
            <a:ext cx="811431" cy="611789"/>
          </a:xfrm>
          <a:prstGeom prst="rect">
            <a:avLst/>
          </a:prstGeom>
          <a:solidFill>
            <a:srgbClr val="002AFF"/>
          </a:solidFill>
          <a:ln>
            <a:no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1" lang="ja-JP" altLang="en-US" sz="1200" b="0" i="0" u="none" strike="noStrike" kern="1200" cap="none" spc="0" normalizeH="0" baseline="0" noProof="0">
                <a:ln>
                  <a:noFill/>
                </a:ln>
                <a:solidFill>
                  <a:srgbClr val="FFFFFF"/>
                </a:solidFill>
                <a:effectLst/>
                <a:uLnTx/>
                <a:uFillTx/>
                <a:latin typeface="Calibri" panose="020F0502020204030204"/>
                <a:ea typeface="メイリオ" panose="020B0604030504040204" pitchFamily="50" charset="-128"/>
                <a:cs typeface="+mn-cs"/>
              </a:rPr>
              <a:t>期間延長対応</a:t>
            </a:r>
          </a:p>
        </p:txBody>
      </p:sp>
      <p:sp>
        <p:nvSpPr>
          <p:cNvPr id="19" name="テキスト ボックス 18">
            <a:extLst>
              <a:ext uri="{FF2B5EF4-FFF2-40B4-BE49-F238E27FC236}">
                <a16:creationId xmlns:a16="http://schemas.microsoft.com/office/drawing/2014/main" id="{7AF7C84B-7EE1-AC4A-87A5-5D4817690B91}"/>
              </a:ext>
            </a:extLst>
          </p:cNvPr>
          <p:cNvSpPr txBox="1"/>
          <p:nvPr/>
        </p:nvSpPr>
        <p:spPr>
          <a:xfrm>
            <a:off x="10763731" y="2884387"/>
            <a:ext cx="625492" cy="369332"/>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rPr>
              <a:t>4/30</a:t>
            </a:r>
            <a:endParaRPr kumimoji="1" lang="ja-JP" altLang="en-US"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sp>
        <p:nvSpPr>
          <p:cNvPr id="20" name="正方形/長方形 19">
            <a:extLst>
              <a:ext uri="{FF2B5EF4-FFF2-40B4-BE49-F238E27FC236}">
                <a16:creationId xmlns:a16="http://schemas.microsoft.com/office/drawing/2014/main" id="{6015AA4E-6409-3C8D-73D9-A9663C2C3C78}"/>
              </a:ext>
            </a:extLst>
          </p:cNvPr>
          <p:cNvSpPr/>
          <p:nvPr/>
        </p:nvSpPr>
        <p:spPr>
          <a:xfrm>
            <a:off x="8758995" y="5696055"/>
            <a:ext cx="2405828" cy="599507"/>
          </a:xfrm>
          <a:prstGeom prst="rect">
            <a:avLst/>
          </a:prstGeom>
          <a:solidFill>
            <a:srgbClr val="9999B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2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2026</a:t>
            </a:r>
            <a:r>
              <a:rPr kumimoji="1" lang="ja-JP" altLang="en-US" sz="12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年</a:t>
            </a:r>
            <a:r>
              <a:rPr kumimoji="1" lang="en-US" altLang="ja-JP" sz="12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4</a:t>
            </a:r>
            <a:r>
              <a:rPr kumimoji="1" lang="ja-JP" altLang="en-US" sz="12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月～</a:t>
            </a:r>
            <a:r>
              <a:rPr kumimoji="1" lang="en-US" altLang="ja-JP" sz="12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2026</a:t>
            </a:r>
            <a:r>
              <a:rPr kumimoji="1" lang="ja-JP" altLang="en-US" sz="12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年</a:t>
            </a:r>
            <a:r>
              <a:rPr kumimoji="1" lang="en-US" altLang="ja-JP" sz="12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9</a:t>
            </a:r>
            <a:r>
              <a:rPr kumimoji="1" lang="ja-JP" altLang="en-US" sz="12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月掲載商品（</a:t>
            </a:r>
            <a:r>
              <a:rPr kumimoji="1" lang="en-US" altLang="ja-JP" sz="12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2026H1</a:t>
            </a:r>
            <a:r>
              <a:rPr kumimoji="1" lang="ja-JP" altLang="en-US" sz="12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a:t>
            </a:r>
          </a:p>
        </p:txBody>
      </p:sp>
      <p:sp>
        <p:nvSpPr>
          <p:cNvPr id="21" name="正方形/長方形 20">
            <a:extLst>
              <a:ext uri="{FF2B5EF4-FFF2-40B4-BE49-F238E27FC236}">
                <a16:creationId xmlns:a16="http://schemas.microsoft.com/office/drawing/2014/main" id="{720C4AA1-90A6-C337-CF23-D8AC4B104606}"/>
              </a:ext>
            </a:extLst>
          </p:cNvPr>
          <p:cNvSpPr/>
          <p:nvPr/>
        </p:nvSpPr>
        <p:spPr>
          <a:xfrm>
            <a:off x="8758995" y="4738900"/>
            <a:ext cx="2405828" cy="624071"/>
          </a:xfrm>
          <a:prstGeom prst="rect">
            <a:avLst/>
          </a:prstGeom>
          <a:noFill/>
          <a:ln w="38100">
            <a:solidFill>
              <a:schemeClr val="accent4"/>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
        <p:nvSpPr>
          <p:cNvPr id="22" name="角丸四角形 20">
            <a:extLst>
              <a:ext uri="{FF2B5EF4-FFF2-40B4-BE49-F238E27FC236}">
                <a16:creationId xmlns:a16="http://schemas.microsoft.com/office/drawing/2014/main" id="{E55711DB-B32A-8709-BA78-BFBA8D8F2371}"/>
              </a:ext>
            </a:extLst>
          </p:cNvPr>
          <p:cNvSpPr/>
          <p:nvPr/>
        </p:nvSpPr>
        <p:spPr>
          <a:xfrm>
            <a:off x="719834" y="3724783"/>
            <a:ext cx="1825629" cy="621424"/>
          </a:xfrm>
          <a:prstGeom prst="roundRect">
            <a:avLst>
              <a:gd name="adj" fmla="val 50000"/>
            </a:avLst>
          </a:prstGeom>
          <a:solidFill>
            <a:schemeClr val="bg1"/>
          </a:solidFill>
          <a:ln w="19050">
            <a:solidFill>
              <a:srgbClr val="00003E"/>
            </a:solidFill>
          </a:ln>
          <a:effectLst/>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Autofit/>
          </a:bodyPr>
          <a:lstStyle/>
          <a:p>
            <a:pPr marL="0" marR="0" lvl="0" indent="0" algn="ctr" defTabSz="914400" rtl="0" eaLnBrk="0" fontAlgn="base" latinLnBrk="0" hangingPunct="0">
              <a:lnSpc>
                <a:spcPct val="120000"/>
              </a:lnSpc>
              <a:spcBef>
                <a:spcPct val="0"/>
              </a:spcBef>
              <a:spcAft>
                <a:spcPct val="0"/>
              </a:spcAft>
              <a:buClrTx/>
              <a:buSzTx/>
              <a:buFontTx/>
              <a:buNone/>
              <a:tabLst/>
              <a:defRPr/>
            </a:pPr>
            <a:r>
              <a:rPr kumimoji="1" lang="en-US" altLang="ja-JP" sz="1200" b="1" i="0" u="none" strike="noStrike" kern="1200" cap="none" spc="0" normalizeH="0" baseline="0" noProof="0">
                <a:ln>
                  <a:noFill/>
                </a:ln>
                <a:solidFill>
                  <a:srgbClr val="00003E"/>
                </a:solidFill>
                <a:effectLst/>
                <a:uLnTx/>
                <a:uFillTx/>
                <a:latin typeface="メイリオ" panose="020B0604030504040204" pitchFamily="50" charset="-128"/>
                <a:ea typeface="メイリオ" panose="020B0604030504040204" pitchFamily="50" charset="-128"/>
                <a:cs typeface="+mn-cs"/>
              </a:rPr>
              <a:t>2025H2</a:t>
            </a:r>
            <a:r>
              <a:rPr kumimoji="1" lang="ja-JP" altLang="en-US" sz="1200" b="1" i="0" u="none" strike="noStrike" kern="1200" cap="none" spc="0" normalizeH="0" baseline="0" noProof="0">
                <a:ln>
                  <a:noFill/>
                </a:ln>
                <a:solidFill>
                  <a:srgbClr val="00003E"/>
                </a:solidFill>
                <a:effectLst/>
                <a:uLnTx/>
                <a:uFillTx/>
                <a:latin typeface="メイリオ" panose="020B0604030504040204" pitchFamily="50" charset="-128"/>
                <a:ea typeface="メイリオ" panose="020B0604030504040204" pitchFamily="50" charset="-128"/>
                <a:cs typeface="+mn-cs"/>
              </a:rPr>
              <a:t>商品</a:t>
            </a:r>
            <a:endParaRPr kumimoji="1" lang="en-US" altLang="ja-JP" sz="1200" b="1" i="0" u="none" strike="noStrike" kern="1200" cap="none" spc="0" normalizeH="0" baseline="0" noProof="0">
              <a:ln>
                <a:noFill/>
              </a:ln>
              <a:solidFill>
                <a:srgbClr val="00003E"/>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rtl="0" eaLnBrk="0" fontAlgn="base" latinLnBrk="0" hangingPunct="0">
              <a:lnSpc>
                <a:spcPct val="120000"/>
              </a:lnSpc>
              <a:spcBef>
                <a:spcPct val="0"/>
              </a:spcBef>
              <a:spcAft>
                <a:spcPct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メイリオ" panose="020B0604030504040204" pitchFamily="50" charset="-128"/>
                <a:ea typeface="メイリオ" panose="020B0604030504040204" pitchFamily="50" charset="-128"/>
                <a:cs typeface="+mn-cs"/>
              </a:rPr>
              <a:t>掲載期間</a:t>
            </a:r>
            <a:r>
              <a:rPr kumimoji="1" lang="en-US" altLang="ja-JP" sz="1200" b="1" i="0" u="none" strike="noStrike" kern="1200" cap="none" spc="0" normalizeH="0" baseline="0" noProof="0">
                <a:ln>
                  <a:noFill/>
                </a:ln>
                <a:solidFill>
                  <a:srgbClr val="00003E"/>
                </a:solidFill>
                <a:effectLst/>
                <a:uLnTx/>
                <a:uFillTx/>
                <a:latin typeface="メイリオ" panose="020B0604030504040204" pitchFamily="50" charset="-128"/>
                <a:ea typeface="メイリオ" panose="020B0604030504040204" pitchFamily="50" charset="-128"/>
                <a:cs typeface="+mn-cs"/>
              </a:rPr>
              <a:t>3/31</a:t>
            </a:r>
            <a:r>
              <a:rPr kumimoji="1" lang="ja-JP" altLang="en-US" sz="1200" b="1" i="0" u="none" strike="noStrike" kern="1200" cap="none" spc="0" normalizeH="0" baseline="0" noProof="0">
                <a:ln>
                  <a:noFill/>
                </a:ln>
                <a:solidFill>
                  <a:srgbClr val="00003E"/>
                </a:solidFill>
                <a:effectLst/>
                <a:uLnTx/>
                <a:uFillTx/>
                <a:latin typeface="メイリオ" panose="020B0604030504040204" pitchFamily="50" charset="-128"/>
                <a:ea typeface="メイリオ" panose="020B0604030504040204" pitchFamily="50" charset="-128"/>
                <a:cs typeface="+mn-cs"/>
              </a:rPr>
              <a:t>まで</a:t>
            </a:r>
            <a:endParaRPr kumimoji="1" lang="ja-JP" altLang="en-US" sz="800" b="1" i="0" u="none" strike="noStrike" kern="1200" cap="none" spc="0" normalizeH="0" baseline="0" noProof="0">
              <a:ln>
                <a:noFill/>
              </a:ln>
              <a:solidFill>
                <a:srgbClr val="00003E"/>
              </a:solidFill>
              <a:effectLst/>
              <a:uLnTx/>
              <a:uFillTx/>
              <a:latin typeface="メイリオ" panose="020B0604030504040204" pitchFamily="50" charset="-128"/>
              <a:ea typeface="メイリオ" panose="020B0604030504040204" pitchFamily="50" charset="-128"/>
              <a:cs typeface="+mn-cs"/>
            </a:endParaRPr>
          </a:p>
        </p:txBody>
      </p:sp>
      <p:sp>
        <p:nvSpPr>
          <p:cNvPr id="23" name="角丸四角形 20">
            <a:extLst>
              <a:ext uri="{FF2B5EF4-FFF2-40B4-BE49-F238E27FC236}">
                <a16:creationId xmlns:a16="http://schemas.microsoft.com/office/drawing/2014/main" id="{761ACECA-54C0-B92D-88C5-DCC9F873CFAC}"/>
              </a:ext>
            </a:extLst>
          </p:cNvPr>
          <p:cNvSpPr/>
          <p:nvPr/>
        </p:nvSpPr>
        <p:spPr>
          <a:xfrm>
            <a:off x="727853" y="4707363"/>
            <a:ext cx="1825629" cy="621424"/>
          </a:xfrm>
          <a:prstGeom prst="roundRect">
            <a:avLst>
              <a:gd name="adj" fmla="val 50000"/>
            </a:avLst>
          </a:prstGeom>
          <a:solidFill>
            <a:schemeClr val="bg1"/>
          </a:solidFill>
          <a:ln w="19050">
            <a:solidFill>
              <a:srgbClr val="00003E"/>
            </a:solidFill>
          </a:ln>
          <a:effectLst/>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Autofit/>
          </a:bodyPr>
          <a:lstStyle/>
          <a:p>
            <a:pPr marL="0" marR="0" lvl="0" indent="0" algn="ctr" defTabSz="914400" rtl="0" eaLnBrk="0" fontAlgn="base" latinLnBrk="0" hangingPunct="0">
              <a:lnSpc>
                <a:spcPct val="120000"/>
              </a:lnSpc>
              <a:spcBef>
                <a:spcPct val="0"/>
              </a:spcBef>
              <a:spcAft>
                <a:spcPct val="0"/>
              </a:spcAft>
              <a:buClrTx/>
              <a:buSzTx/>
              <a:buFontTx/>
              <a:buNone/>
              <a:tabLst/>
              <a:defRPr/>
            </a:pPr>
            <a:r>
              <a:rPr kumimoji="1" lang="en-US" altLang="ja-JP" sz="1200" b="1" i="0" u="none" strike="noStrike" kern="1200" cap="none" spc="0" normalizeH="0" baseline="0" noProof="0">
                <a:ln>
                  <a:noFill/>
                </a:ln>
                <a:solidFill>
                  <a:srgbClr val="00003E"/>
                </a:solidFill>
                <a:effectLst/>
                <a:uLnTx/>
                <a:uFillTx/>
                <a:latin typeface="メイリオ" panose="020B0604030504040204" pitchFamily="50" charset="-128"/>
                <a:ea typeface="メイリオ" panose="020B0604030504040204" pitchFamily="50" charset="-128"/>
                <a:cs typeface="+mn-cs"/>
              </a:rPr>
              <a:t>2025H2</a:t>
            </a:r>
            <a:r>
              <a:rPr kumimoji="1" lang="ja-JP" altLang="en-US" sz="1200" b="1" i="0" u="none" strike="noStrike" kern="1200" cap="none" spc="0" normalizeH="0" baseline="0" noProof="0">
                <a:ln>
                  <a:noFill/>
                </a:ln>
                <a:solidFill>
                  <a:srgbClr val="00003E"/>
                </a:solidFill>
                <a:effectLst/>
                <a:uLnTx/>
                <a:uFillTx/>
                <a:latin typeface="メイリオ" panose="020B0604030504040204" pitchFamily="50" charset="-128"/>
                <a:ea typeface="メイリオ" panose="020B0604030504040204" pitchFamily="50" charset="-128"/>
                <a:cs typeface="+mn-cs"/>
              </a:rPr>
              <a:t>商品</a:t>
            </a:r>
            <a:br>
              <a:rPr kumimoji="1" lang="en-US" altLang="ja-JP" sz="1200" b="1" i="0" u="none" strike="noStrike" kern="1200" cap="none" spc="0" normalizeH="0" baseline="0" noProof="0">
                <a:ln>
                  <a:noFill/>
                </a:ln>
                <a:solidFill>
                  <a:srgbClr val="00003E"/>
                </a:solidFill>
                <a:effectLst/>
                <a:uLnTx/>
                <a:uFillTx/>
                <a:latin typeface="メイリオ" panose="020B0604030504040204" pitchFamily="50" charset="-128"/>
                <a:ea typeface="メイリオ" panose="020B0604030504040204" pitchFamily="50" charset="-128"/>
                <a:cs typeface="+mn-cs"/>
              </a:rPr>
            </a:br>
            <a:r>
              <a:rPr kumimoji="1" lang="ja-JP" altLang="en-US" sz="1200" b="1" i="0" u="none" strike="noStrike" kern="1200" cap="none" spc="0" normalizeH="0" baseline="0" noProof="0">
                <a:ln>
                  <a:noFill/>
                </a:ln>
                <a:solidFill>
                  <a:srgbClr val="00003E"/>
                </a:solidFill>
                <a:effectLst/>
                <a:uLnTx/>
                <a:uFillTx/>
                <a:latin typeface="メイリオ" panose="020B0604030504040204" pitchFamily="50" charset="-128"/>
                <a:ea typeface="メイリオ" panose="020B0604030504040204" pitchFamily="50" charset="-128"/>
                <a:cs typeface="+mn-cs"/>
              </a:rPr>
              <a:t>掲載期間</a:t>
            </a:r>
            <a:r>
              <a:rPr kumimoji="1" lang="en-US" altLang="ja-JP" sz="1200" b="1" i="0" u="none" strike="noStrike" kern="1200" cap="none" spc="0" normalizeH="0" baseline="0" noProof="0">
                <a:ln>
                  <a:noFill/>
                </a:ln>
                <a:solidFill>
                  <a:srgbClr val="00003E"/>
                </a:solidFill>
                <a:effectLst/>
                <a:uLnTx/>
                <a:uFillTx/>
                <a:latin typeface="メイリオ" panose="020B0604030504040204" pitchFamily="50" charset="-128"/>
                <a:ea typeface="メイリオ" panose="020B0604030504040204" pitchFamily="50" charset="-128"/>
                <a:cs typeface="+mn-cs"/>
              </a:rPr>
              <a:t>4/30</a:t>
            </a:r>
            <a:r>
              <a:rPr kumimoji="1" lang="ja-JP" altLang="en-US" sz="1200" b="1" i="0" u="none" strike="noStrike" kern="1200" cap="none" spc="0" normalizeH="0" baseline="0" noProof="0">
                <a:ln>
                  <a:noFill/>
                </a:ln>
                <a:solidFill>
                  <a:srgbClr val="00003E"/>
                </a:solidFill>
                <a:effectLst/>
                <a:uLnTx/>
                <a:uFillTx/>
                <a:latin typeface="メイリオ" panose="020B0604030504040204" pitchFamily="50" charset="-128"/>
                <a:ea typeface="メイリオ" panose="020B0604030504040204" pitchFamily="50" charset="-128"/>
                <a:cs typeface="+mn-cs"/>
              </a:rPr>
              <a:t>まで</a:t>
            </a:r>
            <a:endParaRPr kumimoji="1" lang="ja-JP" altLang="en-US" sz="800" b="1" i="0" u="none" strike="noStrike" kern="1200" cap="none" spc="0" normalizeH="0" baseline="0" noProof="0">
              <a:ln>
                <a:noFill/>
              </a:ln>
              <a:solidFill>
                <a:srgbClr val="00003E"/>
              </a:solidFill>
              <a:effectLst/>
              <a:uLnTx/>
              <a:uFillTx/>
              <a:latin typeface="メイリオ" panose="020B0604030504040204" pitchFamily="50" charset="-128"/>
              <a:ea typeface="メイリオ" panose="020B0604030504040204" pitchFamily="50" charset="-128"/>
              <a:cs typeface="+mn-cs"/>
            </a:endParaRPr>
          </a:p>
        </p:txBody>
      </p:sp>
      <p:sp>
        <p:nvSpPr>
          <p:cNvPr id="24" name="角丸四角形 20">
            <a:extLst>
              <a:ext uri="{FF2B5EF4-FFF2-40B4-BE49-F238E27FC236}">
                <a16:creationId xmlns:a16="http://schemas.microsoft.com/office/drawing/2014/main" id="{33D9FF6A-C721-4D30-0CEC-69C1558FF2D6}"/>
              </a:ext>
            </a:extLst>
          </p:cNvPr>
          <p:cNvSpPr/>
          <p:nvPr/>
        </p:nvSpPr>
        <p:spPr>
          <a:xfrm>
            <a:off x="723843" y="5653844"/>
            <a:ext cx="1825629" cy="621424"/>
          </a:xfrm>
          <a:prstGeom prst="roundRect">
            <a:avLst>
              <a:gd name="adj" fmla="val 50000"/>
            </a:avLst>
          </a:prstGeom>
          <a:solidFill>
            <a:schemeClr val="bg1"/>
          </a:solidFill>
          <a:ln w="19050">
            <a:solidFill>
              <a:srgbClr val="00003E"/>
            </a:solidFill>
          </a:ln>
          <a:effectLst/>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Autofit/>
          </a:bodyPr>
          <a:lstStyle/>
          <a:p>
            <a:pPr marL="0" marR="0" lvl="0" indent="0" algn="ctr" defTabSz="914400" rtl="0" eaLnBrk="0" fontAlgn="base" latinLnBrk="0" hangingPunct="0">
              <a:lnSpc>
                <a:spcPct val="120000"/>
              </a:lnSpc>
              <a:spcBef>
                <a:spcPct val="0"/>
              </a:spcBef>
              <a:spcAft>
                <a:spcPct val="0"/>
              </a:spcAft>
              <a:buClrTx/>
              <a:buSzTx/>
              <a:buFontTx/>
              <a:buNone/>
              <a:tabLst/>
              <a:defRPr/>
            </a:pPr>
            <a:r>
              <a:rPr kumimoji="1" lang="en-US" altLang="ja-JP" sz="1200" b="1" i="0" u="none" strike="noStrike" kern="1200" cap="none" spc="0" normalizeH="0" baseline="0" noProof="0">
                <a:ln>
                  <a:noFill/>
                </a:ln>
                <a:solidFill>
                  <a:srgbClr val="00003E"/>
                </a:solidFill>
                <a:effectLst/>
                <a:uLnTx/>
                <a:uFillTx/>
                <a:latin typeface="メイリオ" panose="020B0604030504040204" pitchFamily="50" charset="-128"/>
                <a:ea typeface="メイリオ" panose="020B0604030504040204" pitchFamily="50" charset="-128"/>
                <a:cs typeface="+mn-cs"/>
              </a:rPr>
              <a:t>2026H1</a:t>
            </a:r>
            <a:r>
              <a:rPr kumimoji="1" lang="ja-JP" altLang="en-US" sz="1200" b="1" i="0" u="none" strike="noStrike" kern="1200" cap="none" spc="0" normalizeH="0" baseline="0" noProof="0">
                <a:ln>
                  <a:noFill/>
                </a:ln>
                <a:solidFill>
                  <a:srgbClr val="00003E"/>
                </a:solidFill>
                <a:effectLst/>
                <a:uLnTx/>
                <a:uFillTx/>
                <a:latin typeface="メイリオ" panose="020B0604030504040204" pitchFamily="50" charset="-128"/>
                <a:ea typeface="メイリオ" panose="020B0604030504040204" pitchFamily="50" charset="-128"/>
                <a:cs typeface="+mn-cs"/>
              </a:rPr>
              <a:t>商品</a:t>
            </a:r>
            <a:endParaRPr kumimoji="1" lang="ja-JP" altLang="en-US" sz="800" b="1" i="0" u="none" strike="noStrike" kern="1200" cap="none" spc="0" normalizeH="0" baseline="0" noProof="0">
              <a:ln>
                <a:noFill/>
              </a:ln>
              <a:solidFill>
                <a:srgbClr val="00003E"/>
              </a:solidFill>
              <a:effectLst/>
              <a:uLnTx/>
              <a:uFillTx/>
              <a:latin typeface="メイリオ" panose="020B0604030504040204" pitchFamily="50" charset="-128"/>
              <a:ea typeface="メイリオ" panose="020B0604030504040204" pitchFamily="50" charset="-128"/>
              <a:cs typeface="+mn-cs"/>
            </a:endParaRPr>
          </a:p>
        </p:txBody>
      </p:sp>
      <p:sp>
        <p:nvSpPr>
          <p:cNvPr id="25" name="テキスト ボックス 24">
            <a:extLst>
              <a:ext uri="{FF2B5EF4-FFF2-40B4-BE49-F238E27FC236}">
                <a16:creationId xmlns:a16="http://schemas.microsoft.com/office/drawing/2014/main" id="{31915AE0-55E6-6FE5-B57E-054BFCD3540B}"/>
              </a:ext>
            </a:extLst>
          </p:cNvPr>
          <p:cNvSpPr txBox="1"/>
          <p:nvPr/>
        </p:nvSpPr>
        <p:spPr>
          <a:xfrm>
            <a:off x="8535836" y="3162237"/>
            <a:ext cx="360040" cy="369332"/>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rPr>
              <a:t>●</a:t>
            </a:r>
          </a:p>
        </p:txBody>
      </p:sp>
      <p:sp>
        <p:nvSpPr>
          <p:cNvPr id="26" name="テキスト ボックス 25">
            <a:extLst>
              <a:ext uri="{FF2B5EF4-FFF2-40B4-BE49-F238E27FC236}">
                <a16:creationId xmlns:a16="http://schemas.microsoft.com/office/drawing/2014/main" id="{0ADB776D-016D-F2BB-D55C-2D9394A323EC}"/>
              </a:ext>
            </a:extLst>
          </p:cNvPr>
          <p:cNvSpPr txBox="1"/>
          <p:nvPr/>
        </p:nvSpPr>
        <p:spPr>
          <a:xfrm>
            <a:off x="8875859" y="3165451"/>
            <a:ext cx="234750" cy="369332"/>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rPr>
              <a:t>●</a:t>
            </a:r>
          </a:p>
        </p:txBody>
      </p:sp>
      <p:sp>
        <p:nvSpPr>
          <p:cNvPr id="27" name="テキスト ボックス 26">
            <a:extLst>
              <a:ext uri="{FF2B5EF4-FFF2-40B4-BE49-F238E27FC236}">
                <a16:creationId xmlns:a16="http://schemas.microsoft.com/office/drawing/2014/main" id="{2FEA7C28-8511-F8D6-E4D4-A5A5E317780C}"/>
              </a:ext>
            </a:extLst>
          </p:cNvPr>
          <p:cNvSpPr txBox="1"/>
          <p:nvPr/>
        </p:nvSpPr>
        <p:spPr>
          <a:xfrm>
            <a:off x="715991" y="3495233"/>
            <a:ext cx="1765399" cy="276999"/>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200" b="1"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rPr>
              <a:t>▼</a:t>
            </a:r>
            <a:r>
              <a:rPr kumimoji="1" lang="en-US" altLang="ja-JP" sz="1200" b="1"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rPr>
              <a:t>2026</a:t>
            </a:r>
            <a:r>
              <a:rPr kumimoji="1" lang="ja-JP" altLang="en-US" sz="1200" b="1"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rPr>
              <a:t>年</a:t>
            </a:r>
            <a:r>
              <a:rPr kumimoji="1" lang="en-US" altLang="ja-JP" sz="1200" b="1"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rPr>
              <a:t>2</a:t>
            </a:r>
            <a:r>
              <a:rPr kumimoji="1" lang="ja-JP" altLang="en-US" sz="1200" b="1"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rPr>
              <a:t>月</a:t>
            </a:r>
            <a:r>
              <a:rPr kumimoji="1" lang="en-US" altLang="ja-JP" sz="1200" b="1"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rPr>
              <a:t>4</a:t>
            </a:r>
            <a:r>
              <a:rPr kumimoji="1" lang="ja-JP" altLang="en-US" sz="1200" b="1"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rPr>
              <a:t>日まで</a:t>
            </a:r>
          </a:p>
        </p:txBody>
      </p:sp>
      <p:sp>
        <p:nvSpPr>
          <p:cNvPr id="28" name="テキスト ボックス 27">
            <a:extLst>
              <a:ext uri="{FF2B5EF4-FFF2-40B4-BE49-F238E27FC236}">
                <a16:creationId xmlns:a16="http://schemas.microsoft.com/office/drawing/2014/main" id="{F1B2B29F-961E-E704-F419-FFCA8AFC5E33}"/>
              </a:ext>
            </a:extLst>
          </p:cNvPr>
          <p:cNvSpPr txBox="1"/>
          <p:nvPr/>
        </p:nvSpPr>
        <p:spPr>
          <a:xfrm>
            <a:off x="711979" y="4465781"/>
            <a:ext cx="1765399" cy="276999"/>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200" b="1"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rPr>
              <a:t>▼</a:t>
            </a:r>
            <a:r>
              <a:rPr kumimoji="1" lang="en-US" altLang="ja-JP" sz="1200" b="1"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rPr>
              <a:t>2026</a:t>
            </a:r>
            <a:r>
              <a:rPr kumimoji="1" lang="ja-JP" altLang="en-US" sz="1200" b="1"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rPr>
              <a:t>年</a:t>
            </a:r>
            <a:r>
              <a:rPr kumimoji="1" lang="en-US" altLang="ja-JP" sz="1200" b="1"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rPr>
              <a:t>2</a:t>
            </a:r>
            <a:r>
              <a:rPr kumimoji="1" lang="ja-JP" altLang="en-US" sz="1200" b="1"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rPr>
              <a:t>月</a:t>
            </a:r>
            <a:r>
              <a:rPr kumimoji="1" lang="en-US" altLang="ja-JP" sz="1200" b="1"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rPr>
              <a:t>5</a:t>
            </a:r>
            <a:r>
              <a:rPr kumimoji="1" lang="ja-JP" altLang="en-US" sz="1200" b="1"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rPr>
              <a:t>日以降</a:t>
            </a:r>
          </a:p>
        </p:txBody>
      </p:sp>
    </p:spTree>
    <p:extLst>
      <p:ext uri="{BB962C8B-B14F-4D97-AF65-F5344CB8AC3E}">
        <p14:creationId xmlns:p14="http://schemas.microsoft.com/office/powerpoint/2010/main" val="3044684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プレースホルダー 1">
            <a:extLst>
              <a:ext uri="{FF2B5EF4-FFF2-40B4-BE49-F238E27FC236}">
                <a16:creationId xmlns:a16="http://schemas.microsoft.com/office/drawing/2014/main" id="{E4678C65-F839-C083-87D6-CC69C2C5055D}"/>
              </a:ext>
            </a:extLst>
          </p:cNvPr>
          <p:cNvSpPr txBox="1">
            <a:spLocks noGrp="1"/>
          </p:cNvSpPr>
          <p:nvPr>
            <p:ph type="body" sz="quarter" idx="10"/>
          </p:nvPr>
        </p:nvSpPr>
        <p:spPr>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en-US" altLang="ja-JP" dirty="0">
                <a:solidFill>
                  <a:srgbClr val="000048"/>
                </a:solidFill>
              </a:rPr>
              <a:t>LINE</a:t>
            </a:r>
            <a:r>
              <a:rPr lang="ja-JP" altLang="en-US" dirty="0">
                <a:solidFill>
                  <a:srgbClr val="000048"/>
                </a:solidFill>
              </a:rPr>
              <a:t>ヤフー広告 ディスプレイ広告（予約型）</a:t>
            </a:r>
            <a:endParaRPr lang="en-US" altLang="ja-JP" dirty="0">
              <a:solidFill>
                <a:srgbClr val="000048"/>
              </a:solidFill>
            </a:endParaRPr>
          </a:p>
          <a:p>
            <a:r>
              <a:rPr lang="en-US" altLang="ja-JP" dirty="0">
                <a:solidFill>
                  <a:srgbClr val="000048"/>
                </a:solidFill>
              </a:rPr>
              <a:t>2026</a:t>
            </a:r>
            <a:r>
              <a:rPr lang="ja-JP" altLang="en-US" dirty="0">
                <a:solidFill>
                  <a:srgbClr val="000048"/>
                </a:solidFill>
              </a:rPr>
              <a:t>年</a:t>
            </a:r>
            <a:r>
              <a:rPr lang="en-US" altLang="ja-JP" dirty="0">
                <a:solidFill>
                  <a:srgbClr val="000048"/>
                </a:solidFill>
              </a:rPr>
              <a:t>4</a:t>
            </a:r>
            <a:r>
              <a:rPr lang="ja-JP" altLang="en-US" dirty="0">
                <a:solidFill>
                  <a:srgbClr val="000048"/>
                </a:solidFill>
              </a:rPr>
              <a:t>月</a:t>
            </a:r>
            <a:r>
              <a:rPr lang="en-US" altLang="ja-JP" dirty="0">
                <a:solidFill>
                  <a:srgbClr val="000048"/>
                </a:solidFill>
              </a:rPr>
              <a:t>1</a:t>
            </a:r>
            <a:r>
              <a:rPr lang="ja-JP" altLang="en-US" dirty="0">
                <a:solidFill>
                  <a:srgbClr val="000048"/>
                </a:solidFill>
              </a:rPr>
              <a:t>日掲載開始商品　変更点・お知らせサマリー</a:t>
            </a:r>
          </a:p>
        </p:txBody>
      </p:sp>
      <p:sp>
        <p:nvSpPr>
          <p:cNvPr id="16" name="正方形/長方形 15">
            <a:extLst>
              <a:ext uri="{FF2B5EF4-FFF2-40B4-BE49-F238E27FC236}">
                <a16:creationId xmlns:a16="http://schemas.microsoft.com/office/drawing/2014/main" id="{D3A5AEEF-F5CC-9474-A91B-77EF55BAF6BF}"/>
              </a:ext>
            </a:extLst>
          </p:cNvPr>
          <p:cNvSpPr/>
          <p:nvPr/>
        </p:nvSpPr>
        <p:spPr>
          <a:xfrm>
            <a:off x="555391" y="1570842"/>
            <a:ext cx="11175398" cy="4866053"/>
          </a:xfrm>
          <a:prstGeom prst="rect">
            <a:avLst/>
          </a:prstGeom>
          <a:solidFill>
            <a:srgbClr val="000048">
              <a:alpha val="9804"/>
            </a:srgbClr>
          </a:solidFill>
          <a:ln w="9525" cap="flat" cmpd="sng" algn="ctr">
            <a:noFill/>
            <a:prstDash val="solid"/>
          </a:ln>
          <a:effectLst/>
        </p:spPr>
        <p:txBody>
          <a:bodyPr rot="0" spcFirstLastPara="0" vertOverflow="overflow" horzOverflow="overflow" vert="horz" wrap="none" lIns="396000" tIns="108000" rIns="90000" bIns="180000" numCol="1" spcCol="0" rtlCol="0" fromWordArt="0" anchor="ctr" anchorCtr="0" forceAA="0" compatLnSpc="1">
            <a:prstTxWarp prst="textNoShape">
              <a:avLst/>
            </a:prstTxWarp>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6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t>・</a:t>
            </a:r>
            <a:r>
              <a:rPr kumimoji="1" lang="en-US" altLang="ja-JP" sz="16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t>2026</a:t>
            </a:r>
            <a:r>
              <a:rPr kumimoji="1" lang="ja-JP" altLang="en-US" sz="16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t>年</a:t>
            </a:r>
            <a:r>
              <a:rPr kumimoji="1" lang="en-US" altLang="ja-JP" sz="16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t>4</a:t>
            </a:r>
            <a:r>
              <a:rPr kumimoji="1" lang="ja-JP" altLang="en-US" sz="16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t>月</a:t>
            </a:r>
            <a:r>
              <a:rPr kumimoji="1" lang="en-US" altLang="ja-JP" sz="16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t>1</a:t>
            </a:r>
            <a:r>
              <a:rPr kumimoji="1" lang="ja-JP" altLang="en-US" sz="16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t>日以降適用の掲載制限カテゴリー追加</a:t>
            </a:r>
            <a:br>
              <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b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t>　適用の有無は各セールスシートをご確認ください。</a:t>
            </a:r>
            <a:endPar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t>　　・電子たばこ</a:t>
            </a: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t>　　・性的部位治療</a:t>
            </a: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t>　　・性を連想させるクリエイティブ（デジタルエンターテインメント）</a:t>
            </a:r>
            <a:endPar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6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t>・制作費申し込みフォームの変更</a:t>
            </a:r>
            <a:endParaRPr kumimoji="1" lang="en-US" altLang="ja-JP" sz="16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t>　トップページカスタマイズ広告、タイアップ広告、一部特集など広告管理ツールを通さない商品の</a:t>
            </a:r>
            <a:endPar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t>　お申し込み先が「</a:t>
            </a:r>
            <a:r>
              <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t>LINE Biz Process Manager</a:t>
            </a: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t>（</a:t>
            </a:r>
            <a:r>
              <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t>LBPM</a:t>
            </a: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t>）」へ変更になります。</a:t>
            </a:r>
            <a:endPar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t>　</a:t>
            </a:r>
            <a:endPar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t>　</a:t>
            </a:r>
            <a:r>
              <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t>2025</a:t>
            </a: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t>年</a:t>
            </a:r>
            <a:r>
              <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t>12/17</a:t>
            </a: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t>（水）リリースの</a:t>
            </a:r>
            <a:r>
              <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t>LINE Talk Head View Premium</a:t>
            </a: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t>が変更対象の第一弾です。</a:t>
            </a:r>
            <a:endPar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t>　</a:t>
            </a:r>
            <a:r>
              <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t>LBPM</a:t>
            </a: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t>のリリースが</a:t>
            </a:r>
            <a:r>
              <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t>2026</a:t>
            </a: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t>年</a:t>
            </a:r>
            <a:r>
              <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t>2</a:t>
            </a: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t>月下旬のため、制作費の申し込み開始は後日ご案内いたします。</a:t>
            </a:r>
            <a:endParaRPr kumimoji="1" lang="en-US" altLang="ja-JP" sz="16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en-US" altLang="ja-JP" sz="16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en-US" altLang="ja-JP" sz="16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en-US" altLang="ja-JP" sz="16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endParaRPr>
          </a:p>
        </p:txBody>
      </p:sp>
      <p:sp>
        <p:nvSpPr>
          <p:cNvPr id="2" name="1 つの角を丸めた四角形 22">
            <a:extLst>
              <a:ext uri="{FF2B5EF4-FFF2-40B4-BE49-F238E27FC236}">
                <a16:creationId xmlns:a16="http://schemas.microsoft.com/office/drawing/2014/main" id="{37EBAAAA-9464-8D21-6BAB-8F2F76A2DA11}"/>
              </a:ext>
            </a:extLst>
          </p:cNvPr>
          <p:cNvSpPr/>
          <p:nvPr/>
        </p:nvSpPr>
        <p:spPr>
          <a:xfrm>
            <a:off x="555391" y="989945"/>
            <a:ext cx="8321471" cy="580897"/>
          </a:xfrm>
          <a:prstGeom prst="round1Rect">
            <a:avLst/>
          </a:prstGeom>
          <a:solidFill>
            <a:srgbClr val="02004A"/>
          </a:solidFill>
          <a:ln w="9525">
            <a:noFill/>
          </a:ln>
          <a:effectLst>
            <a:outerShdw dist="25400" algn="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a:ea typeface="Meiryo"/>
                <a:cs typeface="+mn-cs"/>
              </a:rPr>
              <a:t>2</a:t>
            </a:r>
            <a:r>
              <a:rPr kumimoji="1" lang="ja-JP" altLang="en-US" sz="1800" b="1" i="0" u="none" strike="noStrike" kern="1200" cap="none" spc="0" normalizeH="0" baseline="0" noProof="0">
                <a:ln>
                  <a:noFill/>
                </a:ln>
                <a:solidFill>
                  <a:srgbClr val="FFFFFF"/>
                </a:solidFill>
                <a:effectLst/>
                <a:uLnTx/>
                <a:uFillTx/>
                <a:latin typeface="Meiryo"/>
                <a:ea typeface="Meiryo"/>
                <a:cs typeface="+mn-cs"/>
              </a:rPr>
              <a:t>．予約型商品全体にかかわる変更</a:t>
            </a:r>
          </a:p>
        </p:txBody>
      </p:sp>
      <p:graphicFrame>
        <p:nvGraphicFramePr>
          <p:cNvPr id="5" name="表 4">
            <a:extLst>
              <a:ext uri="{FF2B5EF4-FFF2-40B4-BE49-F238E27FC236}">
                <a16:creationId xmlns:a16="http://schemas.microsoft.com/office/drawing/2014/main" id="{E5407409-C280-9349-7C6D-F6223389DAFE}"/>
              </a:ext>
            </a:extLst>
          </p:cNvPr>
          <p:cNvGraphicFramePr>
            <a:graphicFrameLocks noGrp="1"/>
          </p:cNvGraphicFramePr>
          <p:nvPr/>
        </p:nvGraphicFramePr>
        <p:xfrm>
          <a:off x="1090652" y="5292101"/>
          <a:ext cx="10010694" cy="961843"/>
        </p:xfrm>
        <a:graphic>
          <a:graphicData uri="http://schemas.openxmlformats.org/drawingml/2006/table">
            <a:tbl>
              <a:tblPr bandRow="1"/>
              <a:tblGrid>
                <a:gridCol w="2879218">
                  <a:extLst>
                    <a:ext uri="{9D8B030D-6E8A-4147-A177-3AD203B41FA5}">
                      <a16:colId xmlns:a16="http://schemas.microsoft.com/office/drawing/2014/main" val="3236551118"/>
                    </a:ext>
                  </a:extLst>
                </a:gridCol>
                <a:gridCol w="3537835">
                  <a:extLst>
                    <a:ext uri="{9D8B030D-6E8A-4147-A177-3AD203B41FA5}">
                      <a16:colId xmlns:a16="http://schemas.microsoft.com/office/drawing/2014/main" val="3901351372"/>
                    </a:ext>
                  </a:extLst>
                </a:gridCol>
                <a:gridCol w="3593641">
                  <a:extLst>
                    <a:ext uri="{9D8B030D-6E8A-4147-A177-3AD203B41FA5}">
                      <a16:colId xmlns:a16="http://schemas.microsoft.com/office/drawing/2014/main" val="3475477789"/>
                    </a:ext>
                  </a:extLst>
                </a:gridCol>
              </a:tblGrid>
              <a:tr h="504899">
                <a:tc rowSpan="2">
                  <a:txBody>
                    <a:bodyPr/>
                    <a:lstStyle/>
                    <a:p>
                      <a:pPr algn="ctr"/>
                      <a:r>
                        <a:rPr kumimoji="1" lang="ja-JP" altLang="en-US" sz="1400" b="1" i="0">
                          <a:solidFill>
                            <a:schemeClr val="bg1"/>
                          </a:solidFill>
                          <a:latin typeface="Meiryo" panose="020B0604030504040204" pitchFamily="34" charset="-128"/>
                          <a:ea typeface="Meiryo" panose="020B0604030504040204" pitchFamily="34" charset="-128"/>
                        </a:rPr>
                        <a:t>申し込みツール</a:t>
                      </a:r>
                    </a:p>
                  </a:txBody>
                  <a:tcPr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p>
                      <a:pPr algn="ctr"/>
                      <a:r>
                        <a:rPr kumimoji="1" lang="ja-JP" altLang="en-US" sz="1400" b="1" i="0">
                          <a:solidFill>
                            <a:schemeClr val="bg1"/>
                          </a:solidFill>
                          <a:latin typeface="Meiryo"/>
                          <a:ea typeface="Meiryo"/>
                        </a:rPr>
                        <a:t>現在</a:t>
                      </a:r>
                      <a:endParaRPr kumimoji="1" lang="en-US" altLang="ja-JP" sz="1400" b="1" i="0">
                        <a:solidFill>
                          <a:schemeClr val="bg1"/>
                        </a:solidFill>
                        <a:latin typeface="Meiryo"/>
                        <a:ea typeface="Meiryo"/>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a:solidFill>
                            <a:schemeClr val="bg1"/>
                          </a:solidFill>
                          <a:latin typeface="Meiryo"/>
                          <a:ea typeface="Meiryo"/>
                        </a:rPr>
                        <a:t>2</a:t>
                      </a:r>
                      <a:r>
                        <a:rPr kumimoji="1" lang="ja-JP" altLang="en-US" sz="1400" b="1" i="0">
                          <a:solidFill>
                            <a:schemeClr val="bg1"/>
                          </a:solidFill>
                          <a:latin typeface="Meiryo"/>
                          <a:ea typeface="Meiryo"/>
                        </a:rPr>
                        <a:t>月下旬以降</a:t>
                      </a:r>
                      <a:endParaRPr kumimoji="1" lang="en-US" altLang="ja-JP" sz="1400" b="1" i="0" err="1">
                        <a:solidFill>
                          <a:schemeClr val="bg1"/>
                        </a:solidFill>
                        <a:latin typeface="Meiryo"/>
                        <a:ea typeface="Meiryo"/>
                      </a:endParaRPr>
                    </a:p>
                  </a:txBody>
                  <a:tcPr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2558123072"/>
                  </a:ext>
                </a:extLst>
              </a:tr>
              <a:tr h="456944">
                <a:tc vMerge="1">
                  <a:txBody>
                    <a:bodyPr/>
                    <a:lstStyle/>
                    <a:p>
                      <a:pPr algn="ctr" fontAlgn="t">
                        <a:buNone/>
                      </a:pPr>
                      <a:endParaRPr lang="en-US" sz="1200">
                        <a:solidFill>
                          <a:schemeClr val="bg1"/>
                        </a:solidFill>
                        <a:effectLst/>
                        <a:latin typeface="メイリオ" panose="020B0604030504040204" pitchFamily="50" charset="-128"/>
                        <a:ea typeface="メイリオ" panose="020B0604030504040204" pitchFamily="50" charset="-128"/>
                      </a:endParaRPr>
                    </a:p>
                  </a:txBody>
                  <a:tcPr marL="76200" marR="76200" marT="53340" marB="533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buNone/>
                      </a:pPr>
                      <a:r>
                        <a:rPr lang="ja-JP" altLang="en-US" sz="1200">
                          <a:solidFill>
                            <a:schemeClr val="tx1">
                              <a:lumMod val="95000"/>
                              <a:lumOff val="5000"/>
                            </a:schemeClr>
                          </a:solidFill>
                          <a:latin typeface="メイリオ" panose="020B0604030504040204" pitchFamily="50" charset="-128"/>
                          <a:ea typeface="メイリオ" panose="020B0604030504040204" pitchFamily="50" charset="-128"/>
                        </a:rPr>
                        <a:t>お申込みフォーム</a:t>
                      </a:r>
                      <a:endParaRPr lang="en-US" altLang="ja-JP" sz="1200">
                        <a:solidFill>
                          <a:schemeClr val="tx1">
                            <a:lumMod val="95000"/>
                            <a:lumOff val="5000"/>
                          </a:schemeClr>
                        </a:solidFill>
                        <a:latin typeface="メイリオ" panose="020B0604030504040204" pitchFamily="50" charset="-128"/>
                        <a:ea typeface="メイリオ" panose="020B0604030504040204" pitchFamily="50" charset="-128"/>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a:txBody>
                    <a:bodyPr/>
                    <a:lstStyle/>
                    <a:p>
                      <a:pPr marL="0" algn="ctr" defTabSz="914400" rtl="0" eaLnBrk="1" latinLnBrk="0" hangingPunct="1">
                        <a:buNone/>
                      </a:pPr>
                      <a:r>
                        <a:rPr kumimoji="1" lang="en-US" altLang="ja-JP" sz="1200" b="1" kern="1200">
                          <a:solidFill>
                            <a:srgbClr val="002AFF"/>
                          </a:solidFill>
                          <a:effectLst/>
                          <a:latin typeface="メイリオ" panose="020B0604030504040204" pitchFamily="50" charset="-128"/>
                          <a:ea typeface="+mn-ea"/>
                          <a:cs typeface="+mn-cs"/>
                        </a:rPr>
                        <a:t>LINE Biz Process Manager</a:t>
                      </a:r>
                      <a:r>
                        <a:rPr kumimoji="1" lang="ja-JP" altLang="en-US" sz="1200" b="1" kern="1200">
                          <a:solidFill>
                            <a:srgbClr val="002AFF"/>
                          </a:solidFill>
                          <a:effectLst/>
                          <a:latin typeface="メイリオ" panose="020B0604030504040204" pitchFamily="50" charset="-128"/>
                          <a:ea typeface="+mn-ea"/>
                          <a:cs typeface="+mn-cs"/>
                        </a:rPr>
                        <a:t>（</a:t>
                      </a:r>
                      <a:r>
                        <a:rPr kumimoji="1" lang="en-US" altLang="ja-JP" sz="1200" b="1" kern="1200">
                          <a:solidFill>
                            <a:srgbClr val="002AFF"/>
                          </a:solidFill>
                          <a:effectLst/>
                          <a:latin typeface="メイリオ" panose="020B0604030504040204" pitchFamily="50" charset="-128"/>
                          <a:ea typeface="+mn-ea"/>
                          <a:cs typeface="+mn-cs"/>
                        </a:rPr>
                        <a:t>LBPM</a:t>
                      </a:r>
                      <a:r>
                        <a:rPr kumimoji="1" lang="ja-JP" altLang="en-US" sz="1200" b="1" kern="1200">
                          <a:solidFill>
                            <a:srgbClr val="002AFF"/>
                          </a:solidFill>
                          <a:effectLst/>
                          <a:latin typeface="メイリオ" panose="020B0604030504040204" pitchFamily="50" charset="-128"/>
                          <a:ea typeface="+mn-ea"/>
                          <a:cs typeface="+mn-cs"/>
                        </a:rPr>
                        <a:t>）</a:t>
                      </a:r>
                      <a:endParaRPr kumimoji="1" lang="en-US" altLang="ja-JP" sz="1200" b="1" kern="1200">
                        <a:solidFill>
                          <a:srgbClr val="002AFF"/>
                        </a:solidFill>
                        <a:effectLst/>
                        <a:latin typeface="メイリオ" panose="020B0604030504040204" pitchFamily="50" charset="-128"/>
                        <a:ea typeface="+mn-ea"/>
                        <a:cs typeface="+mn-cs"/>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1545321733"/>
                  </a:ext>
                </a:extLst>
              </a:tr>
            </a:tbl>
          </a:graphicData>
        </a:graphic>
      </p:graphicFrame>
    </p:spTree>
    <p:extLst>
      <p:ext uri="{BB962C8B-B14F-4D97-AF65-F5344CB8AC3E}">
        <p14:creationId xmlns:p14="http://schemas.microsoft.com/office/powerpoint/2010/main" val="188119825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CBCレイアウト（広告主・代理店限定）">
  <a:themeElements>
    <a:clrScheme name="CBC">
      <a:dk1>
        <a:srgbClr val="000000"/>
      </a:dk1>
      <a:lt1>
        <a:srgbClr val="FFFFFF"/>
      </a:lt1>
      <a:dk2>
        <a:srgbClr val="0D0D0D"/>
      </a:dk2>
      <a:lt2>
        <a:srgbClr val="FFFFFF"/>
      </a:lt2>
      <a:accent1>
        <a:srgbClr val="000048"/>
      </a:accent1>
      <a:accent2>
        <a:srgbClr val="06C755"/>
      </a:accent2>
      <a:accent3>
        <a:srgbClr val="FF0033"/>
      </a:accent3>
      <a:accent4>
        <a:srgbClr val="002AFF"/>
      </a:accent4>
      <a:accent5>
        <a:srgbClr val="A9A9A9"/>
      </a:accent5>
      <a:accent6>
        <a:srgbClr val="D5D5D5"/>
      </a:accent6>
      <a:hlink>
        <a:srgbClr val="0563C1"/>
      </a:hlink>
      <a:folHlink>
        <a:srgbClr val="EAEAEA"/>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Yahoo!広告テンプレート">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Yahoo!広告テンプレート">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Yahoo!広告テンプレート">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Yahoo!広告テンプレート">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5.xml><?xml version="1.0" encoding="utf-8"?>
<a:themeOverride xmlns:a="http://schemas.openxmlformats.org/drawingml/2006/main">
  <a:clrScheme name="Yahoo!広告テンプレート">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6.xml><?xml version="1.0" encoding="utf-8"?>
<a:themeOverride xmlns:a="http://schemas.openxmlformats.org/drawingml/2006/main">
  <a:clrScheme name="Yahoo!広告テンプレート">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7.xml><?xml version="1.0" encoding="utf-8"?>
<a:themeOverride xmlns:a="http://schemas.openxmlformats.org/drawingml/2006/main">
  <a:clrScheme name="Yahoo!広告テンプレート">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8.xml><?xml version="1.0" encoding="utf-8"?>
<a:themeOverride xmlns:a="http://schemas.openxmlformats.org/drawingml/2006/main">
  <a:clrScheme name="Yahoo!広告テンプレート">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
  <TotalTime>28670</TotalTime>
  <Words>11324</Words>
  <Application>Microsoft Office PowerPoint</Application>
  <PresentationFormat>ワイド画面</PresentationFormat>
  <Paragraphs>1313</Paragraphs>
  <Slides>59</Slides>
  <Notes>12</Notes>
  <HiddenSlides>0</HiddenSlides>
  <MMClips>0</MMClips>
  <ScaleCrop>false</ScaleCrop>
  <HeadingPairs>
    <vt:vector size="8" baseType="variant">
      <vt:variant>
        <vt:lpstr>使用されているフォント</vt:lpstr>
      </vt:variant>
      <vt:variant>
        <vt:i4>9</vt:i4>
      </vt:variant>
      <vt:variant>
        <vt:lpstr>テーマ</vt:lpstr>
      </vt:variant>
      <vt:variant>
        <vt:i4>1</vt:i4>
      </vt:variant>
      <vt:variant>
        <vt:lpstr>埋め込まれた OLE サーバー</vt:lpstr>
      </vt:variant>
      <vt:variant>
        <vt:i4>1</vt:i4>
      </vt:variant>
      <vt:variant>
        <vt:lpstr>スライド タイトル</vt:lpstr>
      </vt:variant>
      <vt:variant>
        <vt:i4>59</vt:i4>
      </vt:variant>
    </vt:vector>
  </HeadingPairs>
  <TitlesOfParts>
    <vt:vector size="70" baseType="lpstr">
      <vt:lpstr>Meiryo UI</vt:lpstr>
      <vt:lpstr>Monaco</vt:lpstr>
      <vt:lpstr>Meiryo</vt:lpstr>
      <vt:lpstr>Meiryo</vt:lpstr>
      <vt:lpstr>メイリオ 本文</vt:lpstr>
      <vt:lpstr>Yu Gothic Medium</vt:lpstr>
      <vt:lpstr>Arial</vt:lpstr>
      <vt:lpstr>Calibri</vt:lpstr>
      <vt:lpstr>Wingdings</vt:lpstr>
      <vt:lpstr>CBCレイアウト（広告主・代理店限定）</vt:lpstr>
      <vt:lpstr>think-cellスライド</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中根めぐ美</dc:creator>
  <cp:lastModifiedBy>櫻井 英昭</cp:lastModifiedBy>
  <cp:revision>259</cp:revision>
  <dcterms:created xsi:type="dcterms:W3CDTF">2023-12-19T04:51:39Z</dcterms:created>
  <dcterms:modified xsi:type="dcterms:W3CDTF">2026-01-15T01:40:31Z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efa4170-0d19-0005-0004-bc88714345d2_Enabled">
    <vt:lpwstr>true</vt:lpwstr>
  </property>
  <property fmtid="{D5CDD505-2E9C-101B-9397-08002B2CF9AE}" pid="3" name="MSIP_Label_defa4170-0d19-0005-0004-bc88714345d2_SetDate">
    <vt:lpwstr>2024-12-09T10:05:16Z</vt:lpwstr>
  </property>
  <property fmtid="{D5CDD505-2E9C-101B-9397-08002B2CF9AE}" pid="4" name="MSIP_Label_defa4170-0d19-0005-0004-bc88714345d2_Method">
    <vt:lpwstr>Standard</vt:lpwstr>
  </property>
  <property fmtid="{D5CDD505-2E9C-101B-9397-08002B2CF9AE}" pid="5" name="MSIP_Label_defa4170-0d19-0005-0004-bc88714345d2_Name">
    <vt:lpwstr>defa4170-0d19-0005-0004-bc88714345d2</vt:lpwstr>
  </property>
  <property fmtid="{D5CDD505-2E9C-101B-9397-08002B2CF9AE}" pid="6" name="MSIP_Label_defa4170-0d19-0005-0004-bc88714345d2_SiteId">
    <vt:lpwstr>d8c9785c-7bbf-4b6c-bf29-15e4982bfb86</vt:lpwstr>
  </property>
  <property fmtid="{D5CDD505-2E9C-101B-9397-08002B2CF9AE}" pid="7" name="MSIP_Label_defa4170-0d19-0005-0004-bc88714345d2_ActionId">
    <vt:lpwstr>8775704f-f325-45e1-acd6-c7f378a37d91</vt:lpwstr>
  </property>
  <property fmtid="{D5CDD505-2E9C-101B-9397-08002B2CF9AE}" pid="8" name="MSIP_Label_defa4170-0d19-0005-0004-bc88714345d2_ContentBits">
    <vt:lpwstr>0</vt:lpwstr>
  </property>
</Properties>
</file>